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sldIdLst>
    <p:sldId id="893" r:id="rId5"/>
    <p:sldId id="859" r:id="rId6"/>
    <p:sldId id="857" r:id="rId7"/>
    <p:sldId id="863" r:id="rId8"/>
    <p:sldId id="864" r:id="rId9"/>
    <p:sldId id="878" r:id="rId10"/>
    <p:sldId id="891" r:id="rId11"/>
    <p:sldId id="872" r:id="rId12"/>
    <p:sldId id="868" r:id="rId13"/>
    <p:sldId id="870" r:id="rId14"/>
    <p:sldId id="873" r:id="rId15"/>
    <p:sldId id="874" r:id="rId16"/>
    <p:sldId id="877" r:id="rId17"/>
    <p:sldId id="880" r:id="rId18"/>
    <p:sldId id="887" r:id="rId19"/>
    <p:sldId id="888" r:id="rId20"/>
    <p:sldId id="889" r:id="rId21"/>
    <p:sldId id="890" r:id="rId22"/>
    <p:sldId id="894" r:id="rId23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6F570-0504-B970-2FEB-6E6F8F60159A}" v="546" dt="2026-04-17T14:29:29.086"/>
    <p1510:client id="{A9D803D0-E44B-EA65-679E-C60D48BD8BDE}" v="228" dt="2026-04-16T14:26:11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2" autoAdjust="0"/>
    <p:restoredTop sz="62510" autoAdjust="0"/>
  </p:normalViewPr>
  <p:slideViewPr>
    <p:cSldViewPr snapToGrid="0">
      <p:cViewPr varScale="1">
        <p:scale>
          <a:sx n="79" d="100"/>
          <a:sy n="79" d="100"/>
        </p:scale>
        <p:origin x="1284" y="78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6120" y="16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20-04-2026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85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A6F7-FF9F-8B8B-5B6F-53C7D9FD5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534" y="1210"/>
            <a:ext cx="10097464" cy="779250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>
                <a:solidFill>
                  <a:schemeClr val="accent1"/>
                </a:solidFill>
                <a:ea typeface="Calibri"/>
                <a:cs typeface="Calibri"/>
              </a:rPr>
            </a:br>
            <a:br>
              <a:rPr lang="da-DK" sz="4000" b="1" dirty="0">
                <a:ea typeface="Calibri"/>
                <a:cs typeface="Calibri"/>
              </a:rPr>
            </a:br>
            <a:endParaRPr lang="da-DK" sz="3700">
              <a:ea typeface="Calibri"/>
              <a:cs typeface="Calibri"/>
            </a:endParaRPr>
          </a:p>
          <a:p>
            <a:pPr algn="ctr"/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D</a:t>
            </a:r>
            <a:r>
              <a:rPr lang="da-DK" sz="4000" b="1">
                <a:ea typeface="Calibri"/>
                <a:cs typeface="Calibri"/>
              </a:rPr>
              <a:t>anske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M</a:t>
            </a:r>
            <a:r>
              <a:rPr lang="da-DK" sz="4000" b="1">
                <a:ea typeface="Calibri"/>
                <a:cs typeface="Calibri"/>
              </a:rPr>
              <a:t>ultidisciplinære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P</a:t>
            </a:r>
            <a:r>
              <a:rPr lang="da-DK" sz="4000" b="1">
                <a:ea typeface="Calibri"/>
                <a:cs typeface="Calibri"/>
              </a:rPr>
              <a:t>sykiatri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G</a:t>
            </a:r>
            <a:r>
              <a:rPr lang="da-DK" sz="4000" b="1">
                <a:ea typeface="Calibri"/>
                <a:cs typeface="Calibri"/>
              </a:rPr>
              <a:t>rupper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7C2AF-CA8D-BC88-9BB7-198F4F17B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422" y="1706948"/>
            <a:ext cx="6012786" cy="3912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a-DK" sz="3700">
                <a:solidFill>
                  <a:schemeClr val="accent1"/>
                </a:solidFill>
                <a:ea typeface="Calibri"/>
                <a:cs typeface="Calibri"/>
              </a:rPr>
              <a:t>Webinar d. 20.04.26</a:t>
            </a:r>
            <a:br>
              <a:rPr lang="da-DK" sz="3700" dirty="0">
                <a:solidFill>
                  <a:schemeClr val="accent1"/>
                </a:solidFill>
                <a:ea typeface="Calibri"/>
                <a:cs typeface="Calibri"/>
              </a:rPr>
            </a:br>
            <a:endParaRPr lang="da-DK" sz="200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da-DK" sz="3600" b="1">
                <a:ea typeface="Calibri"/>
                <a:cs typeface="Calibri"/>
              </a:rPr>
              <a:t>Negative symptomer </a:t>
            </a:r>
            <a:r>
              <a:rPr lang="da-DK" sz="3600" b="1" dirty="0">
                <a:ea typeface="Calibri"/>
                <a:cs typeface="Calibri"/>
              </a:rPr>
              <a:t>ved skizofreni og andre primære </a:t>
            </a:r>
            <a:r>
              <a:rPr lang="da-DK" sz="3600" b="1">
                <a:ea typeface="Calibri"/>
                <a:cs typeface="Calibri"/>
              </a:rPr>
              <a:t>psykoselidelser</a:t>
            </a:r>
            <a:endParaRPr lang="en-US" sz="3600" b="1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da-DK" sz="2400">
                <a:ea typeface="Calibri"/>
                <a:cs typeface="Calibri"/>
              </a:rPr>
              <a:t>-Vurdering og behandling af børn, unge og voksne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424EE7-0AC5-21CA-4C49-D92B16CDC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1" y="1712816"/>
            <a:ext cx="4762499" cy="4104750"/>
          </a:xfrm>
        </p:spPr>
        <p:txBody>
          <a:bodyPr/>
          <a:lstStyle/>
          <a:p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C9939-843A-0D4A-9C9B-A21BDF945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20" y="2006150"/>
            <a:ext cx="3475305" cy="31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96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2D7C-4173-5888-403E-EEEBBE20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CAA61-43A3-B40A-3373-B298872A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754913"/>
            <a:ext cx="11313318" cy="962935"/>
          </a:xfrm>
        </p:spPr>
        <p:txBody>
          <a:bodyPr>
            <a:noAutofit/>
          </a:bodyPr>
          <a:lstStyle/>
          <a:p>
            <a:r>
              <a:rPr lang="da-DK" sz="4000" dirty="0"/>
              <a:t>Add-on behandling ved fremtrædende negative symptomer trods optimeret farmakologisk behandling</a:t>
            </a:r>
            <a:endParaRPr lang="da-DK" sz="4000" dirty="0">
              <a:ea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7AF63B-2C3E-4A3A-3A09-01392634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656"/>
            <a:ext cx="10515600" cy="4245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da-DK" sz="2400" dirty="0"/>
              <a:t>Overvej at tilbyde afprøvning af add-on behandling med </a:t>
            </a:r>
            <a:r>
              <a:rPr lang="da-DK" sz="2400" err="1"/>
              <a:t>anti-depressiva</a:t>
            </a:r>
            <a:r>
              <a:rPr lang="da-DK" sz="2400" dirty="0"/>
              <a:t> ved fremtrædende negative symptomer, også i fravær af depressive symptomer (B) </a:t>
            </a:r>
            <a:r>
              <a:rPr lang="da-DK" sz="1300"/>
              <a:t>● </a:t>
            </a:r>
            <a:r>
              <a:rPr lang="da-DK" sz="1300" i="1" dirty="0"/>
              <a:t>Er</a:t>
            </a:r>
            <a:r>
              <a:rPr lang="da-DK" sz="1400" i="1" dirty="0"/>
              <a:t> ikke godkendt af EMA på denne indikation. Behandlingen er derfor </a:t>
            </a:r>
            <a:r>
              <a:rPr lang="da-DK" sz="1400" i="1"/>
              <a:t>off-label.</a:t>
            </a:r>
            <a:endParaRPr lang="da-DK" sz="1400" i="1">
              <a:ea typeface="Calibri"/>
              <a:cs typeface="Calibri"/>
            </a:endParaRPr>
          </a:p>
          <a:p>
            <a:pPr marL="514350" indent="-514350">
              <a:buAutoNum type="arabicPeriod" startAt="9"/>
            </a:pPr>
            <a:r>
              <a:rPr lang="da-DK" sz="2400">
                <a:ea typeface="Calibri"/>
                <a:cs typeface="Calibri"/>
              </a:rPr>
              <a:t>Overvej at tilbyde afprøvning af add-on behandling med modafinil til udvalgte voksne patienter med fremtrædende negative symptomer (B*)</a:t>
            </a:r>
            <a:r>
              <a:rPr lang="da-DK" sz="2400" i="1" dirty="0">
                <a:ea typeface="Calibri"/>
                <a:cs typeface="Calibri"/>
              </a:rPr>
              <a:t> </a:t>
            </a:r>
            <a:r>
              <a:rPr lang="da-DK" sz="1300" i="1">
                <a:ea typeface="Calibri"/>
                <a:cs typeface="Calibri"/>
              </a:rPr>
              <a:t>● E</a:t>
            </a:r>
            <a:r>
              <a:rPr lang="da-DK" sz="1400" i="1">
                <a:ea typeface="Calibri"/>
                <a:cs typeface="Calibri"/>
              </a:rPr>
              <a:t>r ikke godkendt af EMA på denne indikation. Behandlingen er derfor off-label.</a:t>
            </a:r>
            <a:endParaRPr lang="da-DK" sz="1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 startAt="9"/>
            </a:pPr>
            <a:r>
              <a:rPr lang="da-DK" sz="2400">
                <a:ea typeface="Calibri" panose="020F0502020204030204"/>
                <a:cs typeface="Calibri" panose="020F0502020204030204"/>
              </a:rPr>
              <a:t>Overvej at tilbyde transkraniel magnetisk stimulation (TMS) i protokolleret regi til udvalgte voksne patienter med fremtrædende og vedvarende negative symptomer (B*) </a:t>
            </a:r>
            <a:r>
              <a:rPr lang="da-DK" sz="1300" dirty="0">
                <a:ea typeface="Calibri" panose="020F0502020204030204"/>
                <a:cs typeface="Calibri" panose="020F0502020204030204"/>
              </a:rPr>
              <a:t>● </a:t>
            </a:r>
            <a:r>
              <a:rPr lang="da-DK" sz="1300" i="1">
                <a:ea typeface="Calibri" panose="020F0502020204030204"/>
                <a:cs typeface="Calibri" panose="020F0502020204030204"/>
              </a:rPr>
              <a:t>Sun</a:t>
            </a:r>
            <a:r>
              <a:rPr lang="da-DK" sz="1400" i="1">
                <a:ea typeface="Calibri" panose="020F0502020204030204"/>
                <a:cs typeface="Calibri" panose="020F0502020204030204"/>
              </a:rPr>
              <a:t>dK Rådet er enige i, at anbefalingen kan anvendes til patientgruppen, idet Rådet dog understreger, at rTMS ikke anbefales som rutinebehandling men udelukkende i protokolleret regi. Rådet kan genoptage og revurdere beslutningen, når der foreligger nye relevante data i forbindelse med revision af retningslinjen</a:t>
            </a:r>
            <a:endParaRPr lang="da-DK" sz="1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 startAt="9"/>
            </a:pPr>
            <a:r>
              <a:rPr lang="da-DK" sz="2400">
                <a:ea typeface="Calibri" panose="020F0502020204030204"/>
                <a:cs typeface="Calibri" panose="020F0502020204030204"/>
              </a:rPr>
              <a:t>Anvend ikke Cannabinoider i behandlingen af negative symptomer (B*) </a:t>
            </a:r>
            <a:endParaRPr lang="da-DK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 startAt="9"/>
            </a:pPr>
            <a:r>
              <a:rPr lang="da-DK" sz="2400">
                <a:ea typeface="Calibri" panose="020F0502020204030204"/>
                <a:cs typeface="Calibri" panose="020F0502020204030204"/>
              </a:rPr>
              <a:t>Anvend kun efter nøje overvejelse kosttilskud, oxytocin, antiinflammatoriske midler, </a:t>
            </a:r>
            <a:r>
              <a:rPr lang="da-DK" sz="2400" dirty="0">
                <a:ea typeface="Calibri" panose="020F0502020204030204"/>
                <a:cs typeface="Calibri" panose="020F0502020204030204"/>
              </a:rPr>
              <a:t>mikrobiom-rettede behandlinger, opiodantagonister, NMDA-agonister eller NMDA-antagonister i behandlingen af negative symptomer (B*)</a:t>
            </a:r>
            <a:endParaRPr lang="da-DK" sz="2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 startAt="9"/>
            </a:pPr>
            <a:endParaRPr lang="da-DK" sz="1900" i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487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99F5F-AB23-53EC-6806-5F63A004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Psykosociale tiltag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7E46B2-8DE2-A500-DA05-FDC4645D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da-DK" sz="2200" dirty="0"/>
              <a:t>Tilbyd tidlige interventionsforløb til patienter med en første episode psykose (A)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da-DK" sz="2200" dirty="0"/>
              <a:t>Afdæk patientens funktionsniveau samt behov for støtteforanstaltninger, og tilbyd støtte til at tage kontakt til relevante instanser (D)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da-DK" sz="2200" dirty="0"/>
              <a:t>Overvej at tilbyde patienter med negative symptomer mulighed for opsøgende psykiatrisk behandling (D)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da-DK" sz="2200" dirty="0"/>
              <a:t>Overvej at tilbyde kognitiv remediering som behandlingsmulighed til voksne patienter (B*) samt børn og unge (D) med negative symptomer, særligt dem, der samtidig har kognitive forstyrrelser</a:t>
            </a:r>
            <a:endParaRPr lang="da-DK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84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5AD19-082A-8B44-CD38-760BE0E7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8A477-3045-6103-9B6A-4F47DA90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Psykosociale tiltag (fortsat)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88B3CE-2776-0864-4196-FE1CCFDC2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18"/>
            </a:pPr>
            <a:r>
              <a:rPr lang="da-DK" sz="2200" dirty="0"/>
              <a:t>Overvej at tilbyde social færdighedstræning til voksne patienter (B*) og børn og unge (D) med negative symptomer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8"/>
            </a:pPr>
            <a:r>
              <a:rPr lang="da-DK" sz="2200" dirty="0"/>
              <a:t>Overvej at tilbyde kognitiv adfærdsterapi (</a:t>
            </a:r>
            <a:r>
              <a:rPr lang="da-DK" sz="2200" err="1"/>
              <a:t>KATp</a:t>
            </a:r>
            <a:r>
              <a:rPr lang="da-DK" sz="2200" dirty="0"/>
              <a:t>) til patienter med negative symptomer (B*)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8"/>
            </a:pPr>
            <a:r>
              <a:rPr lang="da-DK" sz="2200" dirty="0"/>
              <a:t>Overvej at tilbyde motion til voksne patienter (B*) og børn og unge (D) som en del af en integreret behandlingsindsats, der også sigter mod at forbedre det fysiske helbred hos individer med negative symptomer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18"/>
            </a:pPr>
            <a:r>
              <a:rPr lang="da-DK" sz="2200" dirty="0"/>
              <a:t>Anvend ikke rutinemæssigt kropsorienteret terapi (B*), musikterapi (B) eller metakognitiv træning (D) mod negative symptomer </a:t>
            </a:r>
            <a:endParaRPr lang="da-DK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47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EABF9-7973-1C5C-8455-BDEB2395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114941"/>
          </a:xfrm>
        </p:spPr>
        <p:txBody>
          <a:bodyPr anchor="ctr">
            <a:normAutofit fontScale="90000"/>
          </a:bodyPr>
          <a:lstStyle/>
          <a:p>
            <a:endParaRPr lang="da-DK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ED08A2-0100-11EA-D3E6-7521E3C84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251" y="2159194"/>
            <a:ext cx="5268090" cy="40177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err="1"/>
              <a:t>Spørgsmål</a:t>
            </a:r>
            <a:r>
              <a:rPr lang="en-US" sz="4400" b="1" dirty="0"/>
              <a:t>?</a:t>
            </a:r>
            <a:endParaRPr lang="en-US" sz="4400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4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Husk </a:t>
            </a:r>
            <a:r>
              <a:rPr lang="en-US" dirty="0" err="1">
                <a:ea typeface="Calibri"/>
                <a:cs typeface="Calibri"/>
              </a:rPr>
              <a:t>virtuel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håndsoprækning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7413794-3E40-0995-372B-FB3A7AF78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71" y="290480"/>
            <a:ext cx="4054523" cy="569598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26A521-B8A8-2B1D-53B2-EA7E5CE0C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92353" y="4170307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4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6954-B308-14EB-5B8D-9A04B741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ea typeface="Calibri"/>
                <a:cs typeface="Calibri"/>
              </a:rPr>
              <a:t>Spørgsmål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generelt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til</a:t>
            </a:r>
            <a:r>
              <a:rPr lang="en-US" sz="4000" dirty="0">
                <a:ea typeface="Calibri"/>
                <a:cs typeface="Calibri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7239-3079-B9BA-53D9-05E427AFB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a typeface="Calibri"/>
                <a:cs typeface="Calibri"/>
              </a:rPr>
              <a:t>Målgruppe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dirty="0" err="1">
                <a:ea typeface="Calibri"/>
                <a:cs typeface="Calibri"/>
              </a:rPr>
              <a:t>patientgruppe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dirty="0" err="1">
                <a:ea typeface="Calibri"/>
                <a:cs typeface="Calibri"/>
              </a:rPr>
              <a:t>metoden</a:t>
            </a:r>
            <a:r>
              <a:rPr lang="en-US" sz="2400" dirty="0">
                <a:ea typeface="Calibri"/>
                <a:cs typeface="Calibri"/>
              </a:rPr>
              <a:t> (</a:t>
            </a:r>
            <a:r>
              <a:rPr lang="en-US" sz="2400" dirty="0" err="1">
                <a:ea typeface="Calibri"/>
                <a:cs typeface="Calibri"/>
              </a:rPr>
              <a:t>litteratursøgning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dirty="0" err="1">
                <a:ea typeface="Calibri"/>
                <a:cs typeface="Calibri"/>
              </a:rPr>
              <a:t>generel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formulering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af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anbefalingerne</a:t>
            </a:r>
            <a:r>
              <a:rPr lang="en-US" sz="2400" dirty="0">
                <a:ea typeface="Calibri"/>
                <a:cs typeface="Calibri"/>
              </a:rPr>
              <a:t>)</a:t>
            </a:r>
            <a:endParaRPr lang="en-US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D82B44D-7042-1E92-3490-9FC2A5CC2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71" y="2983890"/>
            <a:ext cx="2128736" cy="3002573"/>
          </a:xfrm>
          <a:prstGeom prst="rect">
            <a:avLst/>
          </a:prstGeom>
        </p:spPr>
      </p:pic>
      <p:pic>
        <p:nvPicPr>
          <p:cNvPr id="4" name="Picture 3" descr="WEBINAR: &quot;Hvordan Laver du en litteratursøgning?&quot; - DSMU">
            <a:extLst>
              <a:ext uri="{FF2B5EF4-FFF2-40B4-BE49-F238E27FC236}">
                <a16:creationId xmlns:a16="http://schemas.microsoft.com/office/drawing/2014/main" id="{506B7729-2717-7327-9807-0445FEB3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28" y="342955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FE1E-F3F6-B35C-94AF-832A3A12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8517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 err="1">
                <a:ea typeface="Calibri"/>
                <a:cs typeface="Calibri"/>
              </a:rPr>
              <a:t>Spørgsmål</a:t>
            </a:r>
            <a:r>
              <a:rPr lang="en-US" sz="4000" dirty="0">
                <a:ea typeface="Calibri"/>
                <a:cs typeface="Calibri"/>
              </a:rPr>
              <a:t> </a:t>
            </a:r>
            <a:r>
              <a:rPr lang="en-US" sz="4000" dirty="0" err="1">
                <a:ea typeface="Calibri"/>
                <a:cs typeface="Calibri"/>
              </a:rPr>
              <a:t>til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anbefaling</a:t>
            </a:r>
            <a:r>
              <a:rPr lang="en-US" sz="4000" dirty="0">
                <a:ea typeface="Calibri"/>
                <a:cs typeface="Calibri"/>
              </a:rPr>
              <a:t> 1-4 </a:t>
            </a:r>
            <a:r>
              <a:rPr lang="en-US" sz="4000" dirty="0" err="1">
                <a:ea typeface="Calibri"/>
                <a:cs typeface="Calibri"/>
              </a:rPr>
              <a:t>vedr</a:t>
            </a:r>
            <a:r>
              <a:rPr lang="en-US" sz="4000" dirty="0">
                <a:ea typeface="Calibri"/>
                <a:cs typeface="Calibri"/>
              </a:rPr>
              <a:t>. </a:t>
            </a:r>
            <a:r>
              <a:rPr lang="en-US" sz="4000" dirty="0" err="1">
                <a:ea typeface="Calibri"/>
                <a:cs typeface="Calibri"/>
              </a:rPr>
              <a:t>vurdering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af</a:t>
            </a:r>
            <a:r>
              <a:rPr lang="en-US" sz="4000" dirty="0">
                <a:ea typeface="Calibri"/>
                <a:cs typeface="Calibri"/>
              </a:rPr>
              <a:t> negative symptomer?</a:t>
            </a:r>
            <a:endParaRPr lang="en-US" sz="4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5197-FC67-4D79-229F-1EBBAE007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4875"/>
            <a:ext cx="8015287" cy="40020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da-DK" sz="2400">
                <a:ea typeface="Calibri"/>
                <a:cs typeface="Calibri"/>
              </a:rPr>
              <a:t>1. Anvend følgende 5 domæner: Anhedoni, asocialitet, sprogfattigdom (alogia), initiativløshed (avolition) og affektaffladning (dæmpet affekt) ved vurdering af negative symptomer (B) 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1428750" lvl="2" indent="-285750">
              <a:buFont typeface="Wingdings,Sans-Serif" panose="020B0604020202020204" pitchFamily="34" charset="0"/>
              <a:buChar char="Ø"/>
            </a:pPr>
            <a:r>
              <a:rPr lang="da-DK" sz="1800">
                <a:ea typeface="Calibri"/>
                <a:cs typeface="Calibri"/>
              </a:rPr>
              <a:t>Bilag 1: Ordforklaring til negative symptomer, de 5 domæner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2400">
                <a:ea typeface="Calibri"/>
                <a:cs typeface="Calibri"/>
              </a:rPr>
              <a:t>2. Inddrag både patienten, klinisk observation og, om muligt, pårørende og kommunale kontaktpersoner ved vurdering af negative symptomer (D)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2400">
                <a:ea typeface="Calibri"/>
                <a:cs typeface="Calibri"/>
              </a:rPr>
              <a:t>3. Overvej at anvende BNSS (Brief negative Symptom Scale) til voksne patienter (B*) og børn og unge (D) ved monitorering af negative symptomer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1428750" lvl="2" indent="-285750">
              <a:buFont typeface="Wingdings,Sans-Serif" panose="020B0604020202020204" pitchFamily="34" charset="0"/>
              <a:buChar char="Ø"/>
            </a:pPr>
            <a:r>
              <a:rPr lang="da-DK" sz="1800">
                <a:ea typeface="Calibri"/>
                <a:cs typeface="Calibri"/>
              </a:rPr>
              <a:t>Bilag 2 og 3: BNSS manual og scoringsark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2400">
                <a:ea typeface="Calibri"/>
                <a:cs typeface="Calibri"/>
              </a:rPr>
              <a:t>4. Forsøg at afdække om de negative symptomer er primære eller sekundære til andet; oftest angst, psykose, depression, brug af sederende rusmidler eller medicinbivirkninger (D)</a:t>
            </a:r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pPr marL="1428750" lvl="2" indent="-285750">
              <a:buFont typeface="Wingdings,Sans-Serif" panose="020B0604020202020204" pitchFamily="34" charset="0"/>
              <a:buChar char="Ø"/>
            </a:pPr>
            <a:r>
              <a:rPr lang="da-DK" sz="1800">
                <a:ea typeface="Calibri"/>
                <a:cs typeface="Calibri"/>
              </a:rPr>
              <a:t>Bilag 4: Calgary depressions scala</a:t>
            </a:r>
            <a:endParaRPr lang="da-DK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77510-8DEB-3352-96D0-B52639CC2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262" y="2174875"/>
            <a:ext cx="2141538" cy="4002088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EB659-D0B9-8F11-112A-FA784D2E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183" y="2629950"/>
            <a:ext cx="2781301" cy="25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D965-35B8-2E63-15AD-E4B75827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C2F3-28FF-EFAB-12CB-4EED5A87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8517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 err="1">
                <a:ea typeface="Calibri"/>
                <a:cs typeface="Calibri"/>
              </a:rPr>
              <a:t>Spørgsmål</a:t>
            </a:r>
            <a:r>
              <a:rPr lang="en-US" sz="4000" dirty="0">
                <a:ea typeface="Calibri"/>
                <a:cs typeface="Calibri"/>
              </a:rPr>
              <a:t> </a:t>
            </a:r>
            <a:r>
              <a:rPr lang="en-US" sz="4000" dirty="0" err="1">
                <a:ea typeface="Calibri"/>
                <a:cs typeface="Calibri"/>
              </a:rPr>
              <a:t>til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anbefaling</a:t>
            </a:r>
            <a:r>
              <a:rPr lang="en-US" sz="4000" dirty="0">
                <a:ea typeface="Calibri"/>
                <a:cs typeface="Calibri"/>
              </a:rPr>
              <a:t> 5-8 </a:t>
            </a:r>
            <a:r>
              <a:rPr lang="en-US" sz="4000" dirty="0" err="1">
                <a:ea typeface="Calibri"/>
                <a:cs typeface="Calibri"/>
              </a:rPr>
              <a:t>vedr</a:t>
            </a:r>
            <a:r>
              <a:rPr lang="en-US" sz="4000" dirty="0">
                <a:ea typeface="Calibri"/>
                <a:cs typeface="Calibri"/>
              </a:rPr>
              <a:t>. </a:t>
            </a:r>
            <a:r>
              <a:rPr lang="en-US" sz="4000" dirty="0" err="1">
                <a:ea typeface="Calibri"/>
                <a:cs typeface="Calibri"/>
              </a:rPr>
              <a:t>behandling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af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formodede</a:t>
            </a:r>
            <a:r>
              <a:rPr lang="en-US" sz="4000" dirty="0">
                <a:ea typeface="Calibri"/>
                <a:cs typeface="Calibri"/>
              </a:rPr>
              <a:t> </a:t>
            </a:r>
            <a:r>
              <a:rPr lang="en-US" sz="4000" dirty="0" err="1">
                <a:ea typeface="Calibri"/>
                <a:cs typeface="Calibri"/>
              </a:rPr>
              <a:t>sekundære</a:t>
            </a:r>
            <a:r>
              <a:rPr lang="en-US" sz="4000" dirty="0">
                <a:ea typeface="Calibri"/>
                <a:cs typeface="Calibri"/>
              </a:rPr>
              <a:t> negative </a:t>
            </a:r>
            <a:r>
              <a:rPr lang="en-US" sz="4000" dirty="0" err="1">
                <a:ea typeface="Calibri"/>
                <a:cs typeface="Calibri"/>
              </a:rPr>
              <a:t>symptomer</a:t>
            </a:r>
            <a:r>
              <a:rPr lang="en-US" sz="4000" dirty="0">
                <a:ea typeface="Calibri"/>
                <a:cs typeface="Calibri"/>
              </a:rPr>
              <a:t> ?</a:t>
            </a:r>
            <a:endParaRPr lang="en-US" sz="4000" dirty="0">
              <a:solidFill>
                <a:srgbClr val="294711"/>
              </a:solidFill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93EC-71D8-8E0C-740E-B7A75CB38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4875"/>
            <a:ext cx="8015287" cy="4002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5. Overvej at optimere den antipsykotiske behandling efter gældende retningslinjer ved negative symptomer der mistænkes at skyldes persisterende psykotiske symptomer (B) </a:t>
            </a:r>
            <a:endParaRPr lang="en-US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6. Overvej at tillægge antidepressiv medicin, skifte til et antipsykotikum med antidepressiv effekt, og/eller tilbyde Kognitiv Adfærds Terapi ved negative symptomer der mistænkes at skyldes en depression (B) </a:t>
            </a:r>
            <a:endParaRPr lang="en-US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7. Overvej at reducere dosis eller skifte til et andet antipsykotikum med lavere risiko for EPS og/eller sedation ved negative symptomer hos patienter med ekstrapyramidale bivirkninger eller sedation (D) </a:t>
            </a:r>
            <a:endParaRPr lang="en-US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8. Overvej at skifte til anden generations antipsykotika ved patienter med negative symptomer der er behandlet med første generations antipsykotika (C)</a:t>
            </a:r>
            <a:endParaRPr lang="en-US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900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03BC1-1EDE-92BA-2624-F4CDE89A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262" y="2174875"/>
            <a:ext cx="2141538" cy="4002088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DC5A02-03C0-C744-75BF-39DB76DF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696" y="2674328"/>
            <a:ext cx="2128736" cy="30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6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E7696-DAA6-8385-E183-4D07152B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C70A-E5E3-972B-AF64-D4A2DE13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85172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>
                <a:ea typeface="Calibri"/>
                <a:cs typeface="Calibri"/>
              </a:rPr>
              <a:t>Spørgsmål</a:t>
            </a:r>
            <a:r>
              <a:rPr lang="en-US" sz="3200" dirty="0">
                <a:ea typeface="Calibri"/>
                <a:cs typeface="Calibri"/>
              </a:rPr>
              <a:t> </a:t>
            </a:r>
            <a:r>
              <a:rPr lang="en-US" sz="3200" dirty="0" err="1">
                <a:ea typeface="Calibri"/>
                <a:cs typeface="Calibri"/>
              </a:rPr>
              <a:t>til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anbefaling</a:t>
            </a:r>
            <a:r>
              <a:rPr lang="en-US" sz="3200" dirty="0">
                <a:ea typeface="Calibri"/>
                <a:cs typeface="Calibri"/>
              </a:rPr>
              <a:t> 9-13 </a:t>
            </a:r>
            <a:r>
              <a:rPr lang="en-US" sz="3200" dirty="0" err="1">
                <a:ea typeface="Calibri"/>
                <a:cs typeface="Calibri"/>
              </a:rPr>
              <a:t>vedr</a:t>
            </a:r>
            <a:r>
              <a:rPr lang="en-US" sz="3200" dirty="0">
                <a:ea typeface="Calibri"/>
                <a:cs typeface="Calibri"/>
              </a:rPr>
              <a:t>. add-on </a:t>
            </a:r>
            <a:r>
              <a:rPr lang="en-US" sz="3200" dirty="0" err="1">
                <a:ea typeface="Calibri"/>
                <a:cs typeface="Calibri"/>
              </a:rPr>
              <a:t>behandling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ved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fremtrædende</a:t>
            </a:r>
            <a:r>
              <a:rPr lang="en-US" sz="3200" dirty="0">
                <a:ea typeface="Calibri"/>
                <a:cs typeface="Calibri"/>
              </a:rPr>
              <a:t> negative </a:t>
            </a:r>
            <a:r>
              <a:rPr lang="en-US" sz="3200" dirty="0" err="1">
                <a:ea typeface="Calibri"/>
                <a:cs typeface="Calibri"/>
              </a:rPr>
              <a:t>symptomer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trods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optimeret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farmakologisk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 dirty="0" err="1">
                <a:ea typeface="Calibri"/>
                <a:cs typeface="Calibri"/>
              </a:rPr>
              <a:t>behandling</a:t>
            </a:r>
            <a:r>
              <a:rPr lang="en-US" sz="3200" dirty="0">
                <a:ea typeface="Calibri"/>
                <a:cs typeface="Calibri"/>
              </a:rPr>
              <a:t>?</a:t>
            </a:r>
            <a:endParaRPr lang="en-US" sz="3200" dirty="0">
              <a:solidFill>
                <a:srgbClr val="294711"/>
              </a:solidFill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6DBC-BD75-5D28-B35C-62D53C373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4875"/>
            <a:ext cx="8539162" cy="41687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1900" dirty="0">
                <a:ea typeface="Calibri"/>
                <a:cs typeface="Calibri"/>
              </a:rPr>
              <a:t>9. Overvej at tilbyde afprøvning af add-on behandling med anti-depressiva ved </a:t>
            </a:r>
            <a:r>
              <a:rPr lang="da-DK" sz="1900">
                <a:ea typeface="Calibri"/>
                <a:cs typeface="Calibri"/>
              </a:rPr>
              <a:t>fremtrædende negative symptomer, også i fravær af depressive symptomer (B) ● </a:t>
            </a:r>
            <a:r>
              <a:rPr lang="da-DK" sz="1200" i="1">
                <a:ea typeface="Calibri"/>
                <a:cs typeface="Calibri"/>
              </a:rPr>
              <a:t>Er ikke </a:t>
            </a:r>
            <a:r>
              <a:rPr lang="da-DK" sz="1200" i="1" dirty="0">
                <a:ea typeface="Calibri"/>
                <a:cs typeface="Calibri"/>
              </a:rPr>
              <a:t>godkendt af EMA på denne indikation. Behandlingen er derfor off-label.</a:t>
            </a:r>
            <a:endParaRPr lang="da-DK" sz="12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10. Overvej at tilbyde afprøvning af add-on behandling med modafinil til udvalgte voksne patienter med fremtrædende negative symptomer (B*)● </a:t>
            </a:r>
            <a:r>
              <a:rPr lang="da-DK" sz="1200" i="1">
                <a:ea typeface="Calibri"/>
                <a:cs typeface="Calibri"/>
              </a:rPr>
              <a:t>Er ikke godkendt af EMA på denne indikation. Behandlingen er derfor off-label.</a:t>
            </a:r>
            <a:endParaRPr lang="da-DK" sz="12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11. Overvej at tilbyde transkraniel magnetisk stimulation (TMS) i protokolleret regi til udvalgte voksne patienter med fremtrædende og vedvarende negative symptomer (B*) ● </a:t>
            </a:r>
            <a:r>
              <a:rPr lang="da-DK" sz="1200" i="1">
                <a:ea typeface="Calibri"/>
                <a:cs typeface="Calibri"/>
              </a:rPr>
              <a:t>SundK Rådet er enige i, at anbefalingen fra DMPG Skizofreni kan anvendes til patientgruppen, idet Rådet dog understreger, at </a:t>
            </a:r>
            <a:r>
              <a:rPr lang="da-DK" sz="1200" i="1" dirty="0">
                <a:ea typeface="Calibri"/>
                <a:cs typeface="Calibri"/>
              </a:rPr>
              <a:t>rTMS ikke anbefales som rutinebehandling men udelukkende i protokolleret regi. Rådet kan genoptage og revurdere beslutningen, når der foreligger nye relevante data i forbindelse med revision af den pågældende retningslinje.</a:t>
            </a:r>
            <a:endParaRPr lang="da-DK" sz="12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12. Anvend ikke Cannabinoider i behandlingen af negative symptomer (B*) </a:t>
            </a:r>
            <a:endParaRPr lang="da-DK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900">
                <a:ea typeface="Calibri"/>
                <a:cs typeface="Calibri"/>
              </a:rPr>
              <a:t>13. Anvend kun efter nøje overvejelse kosttilskud, oxytocin, antiinflammatoriske midler, mikrobiom-rettede behandlinger, opiodantagonister, NMDA-agonister eller NMDA-antagonister i behandlingen af negative symptomer (B*)</a:t>
            </a:r>
            <a:endParaRPr lang="da-DK" sz="19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da-DK" sz="1900" i="1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da-DK" i="1" dirty="0">
              <a:ea typeface="Calibri"/>
              <a:cs typeface="Calibri"/>
            </a:endParaRPr>
          </a:p>
          <a:p>
            <a:pPr marL="0" indent="0">
              <a:buNone/>
            </a:pPr>
            <a:endParaRPr lang="da-DK" sz="2200" dirty="0">
              <a:ea typeface="Calibri"/>
              <a:cs typeface="Calibri"/>
            </a:endParaRPr>
          </a:p>
        </p:txBody>
      </p:sp>
      <p:pic>
        <p:nvPicPr>
          <p:cNvPr id="18" name="Content Placeholder 17" descr="Transcranial Magnetic Stimulation (TMS) Treatment in Minnesota">
            <a:extLst>
              <a:ext uri="{FF2B5EF4-FFF2-40B4-BE49-F238E27FC236}">
                <a16:creationId xmlns:a16="http://schemas.microsoft.com/office/drawing/2014/main" id="{9EE5508D-5191-63F8-A9C8-A2BB69441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80" r="54017" b="-1210"/>
          <a:stretch>
            <a:fillRect/>
          </a:stretch>
        </p:blipFill>
        <p:spPr>
          <a:xfrm>
            <a:off x="-2916274" y="4034964"/>
            <a:ext cx="2433440" cy="2622138"/>
          </a:xfrm>
          <a:prstGeom prst="rect">
            <a:avLst/>
          </a:prstGeom>
        </p:spPr>
      </p:pic>
      <p:pic>
        <p:nvPicPr>
          <p:cNvPr id="19" name="Picture 18" descr="Region Midtjylland har stor succes med TMS-behandling af depression -  Dagens Medicin">
            <a:extLst>
              <a:ext uri="{FF2B5EF4-FFF2-40B4-BE49-F238E27FC236}">
                <a16:creationId xmlns:a16="http://schemas.microsoft.com/office/drawing/2014/main" id="{FC1E29C2-4137-9069-AB6D-DC4BC7FB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064" y="4035387"/>
            <a:ext cx="2228850" cy="2047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F137F5-7E3E-6514-BCEC-6A640C63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02" t="6783" r="10536"/>
          <a:stretch>
            <a:fillRect/>
          </a:stretch>
        </p:blipFill>
        <p:spPr>
          <a:xfrm>
            <a:off x="10115107" y="1949301"/>
            <a:ext cx="1425970" cy="19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2C38-1958-FCC5-F80C-CE30F0879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C717-B772-CBA5-9F07-2792D2521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19" y="873887"/>
            <a:ext cx="11298729" cy="6775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800" dirty="0" err="1">
                <a:ea typeface="Calibri"/>
                <a:cs typeface="Calibri"/>
              </a:rPr>
              <a:t>Spørgsmål</a:t>
            </a:r>
            <a:r>
              <a:rPr lang="en-US" sz="3800" dirty="0">
                <a:ea typeface="Calibri"/>
                <a:cs typeface="Calibri"/>
              </a:rPr>
              <a:t> </a:t>
            </a:r>
            <a:r>
              <a:rPr lang="en-US" sz="3800" dirty="0" err="1">
                <a:ea typeface="Calibri"/>
                <a:cs typeface="Calibri"/>
              </a:rPr>
              <a:t>til</a:t>
            </a:r>
            <a:r>
              <a:rPr lang="en-US" sz="3800" dirty="0">
                <a:ea typeface="Calibri"/>
                <a:cs typeface="Calibri"/>
              </a:rPr>
              <a:t> </a:t>
            </a:r>
            <a:r>
              <a:rPr lang="en-US" sz="3800" dirty="0" err="1">
                <a:ea typeface="Calibri"/>
                <a:cs typeface="Calibri"/>
              </a:rPr>
              <a:t>anbefaling</a:t>
            </a:r>
            <a:r>
              <a:rPr lang="en-US" sz="3800" dirty="0">
                <a:ea typeface="Calibri"/>
                <a:cs typeface="Calibri"/>
              </a:rPr>
              <a:t> 14-21 </a:t>
            </a:r>
            <a:r>
              <a:rPr lang="en-US" sz="3800" dirty="0" err="1">
                <a:ea typeface="Calibri"/>
                <a:cs typeface="Calibri"/>
              </a:rPr>
              <a:t>vedr</a:t>
            </a:r>
            <a:r>
              <a:rPr lang="en-US" sz="3800" dirty="0">
                <a:ea typeface="Calibri"/>
                <a:cs typeface="Calibri"/>
              </a:rPr>
              <a:t>. p</a:t>
            </a:r>
            <a:r>
              <a:rPr lang="da-DK" sz="3800" dirty="0">
                <a:ea typeface="Calibri"/>
                <a:cs typeface="Calibri"/>
              </a:rPr>
              <a:t>sykosociale tiltag </a:t>
            </a:r>
            <a:r>
              <a:rPr lang="en-US" sz="3800" dirty="0">
                <a:ea typeface="Calibri"/>
                <a:cs typeface="Calibri"/>
              </a:rPr>
              <a:t>?</a:t>
            </a:r>
            <a:endParaRPr lang="en-US" sz="3800" dirty="0">
              <a:solidFill>
                <a:srgbClr val="294711"/>
              </a:solidFill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DA689-AE12-5FC2-48B9-FB691344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107" y="1714303"/>
            <a:ext cx="8608938" cy="47337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1600">
                <a:ea typeface="Calibri"/>
                <a:cs typeface="Calibri"/>
              </a:rPr>
              <a:t>14. Tilbyd tidlige interventionsforløb til patienter med en første episode psykose (A) 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solidFill>
                  <a:srgbClr val="294711"/>
                </a:solidFill>
                <a:ea typeface="Calibri"/>
                <a:cs typeface="Calibri"/>
              </a:rPr>
              <a:t>15. Afdæk patientens funktionsniveau samt behov for støtteforanstaltninger</a:t>
            </a:r>
            <a:r>
              <a:rPr lang="da-DK" sz="1600">
                <a:ea typeface="Calibri"/>
                <a:cs typeface="Calibri"/>
              </a:rPr>
              <a:t>, og tilbyd støtte til at tage kontakt til relevante instanser (D) 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ea typeface="Calibri"/>
                <a:cs typeface="Calibri"/>
              </a:rPr>
              <a:t>16. Overvej at tilbyde patienter med negative symptomer mulighed for opsøgende psykiatrisk behandling (D) 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ea typeface="Calibri"/>
                <a:cs typeface="Calibri"/>
              </a:rPr>
              <a:t>17. Overvej at tilbyde kognitiv remediering som behandlingsmulighed til voksne patienter (B*) samt børn og unge (D) med negative symptomer, særligt dem, der samtidig har kognitive forstyrrelser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solidFill>
                  <a:srgbClr val="294711"/>
                </a:solidFill>
                <a:ea typeface="Calibri"/>
                <a:cs typeface="Calibri"/>
              </a:rPr>
              <a:t>18. Overvej at tilbyde social færdighedstræning til voksne patienter (B*) og børn og unge (D) med negative symptomer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solidFill>
                  <a:srgbClr val="294711"/>
                </a:solidFill>
                <a:ea typeface="Calibri"/>
                <a:cs typeface="Calibri"/>
              </a:rPr>
              <a:t>19. Overvej at tilbyde kognitiv adfærdsterapi (KATp) til patienter med negative symptomer (B*) 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solidFill>
                  <a:srgbClr val="294711"/>
                </a:solidFill>
                <a:ea typeface="Calibri"/>
                <a:cs typeface="Calibri"/>
              </a:rPr>
              <a:t>20. Overvej at tilbyde motion til voksne patienter (B*) og børn og unge (D) som en del af en integreret behandlingsindsats, der også sigter mod at forbedre det fysiske helbred hos individer med negative symptomer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>
                <a:solidFill>
                  <a:srgbClr val="294711"/>
                </a:solidFill>
                <a:ea typeface="Calibri"/>
                <a:cs typeface="Calibri"/>
              </a:rPr>
              <a:t>21. Anvend ikke rutinemæssigt kropsorienteret terapi (B*), musikterapi (B) eller metakognitiv træning (D) mod negative symptomer </a:t>
            </a:r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da-DK" sz="1600" dirty="0">
              <a:solidFill>
                <a:srgbClr val="29471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da-DK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EA9B4-4B93-51AA-8B29-E490C3D59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2262" y="2174875"/>
            <a:ext cx="2141538" cy="4002088"/>
          </a:xfrm>
        </p:spPr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DF5A7D-D6F1-23B8-DCCB-D889DB82F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231" y="2674328"/>
            <a:ext cx="2128736" cy="30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21AC-4247-8819-7C1D-19EFAF7AD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B221-7E58-BF4B-1D53-B5C278FD2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534" y="1210"/>
            <a:ext cx="10097464" cy="779250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>
                <a:solidFill>
                  <a:schemeClr val="accent1"/>
                </a:solidFill>
                <a:ea typeface="Calibri"/>
                <a:cs typeface="Calibri"/>
              </a:rPr>
            </a:br>
            <a:br>
              <a:rPr lang="da-DK" sz="4000" b="1" dirty="0">
                <a:ea typeface="Calibri"/>
                <a:cs typeface="Calibri"/>
              </a:rPr>
            </a:br>
            <a:endParaRPr lang="da-DK" sz="3700">
              <a:ea typeface="Calibri"/>
              <a:cs typeface="Calibri"/>
            </a:endParaRPr>
          </a:p>
          <a:p>
            <a:pPr algn="ctr"/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D</a:t>
            </a:r>
            <a:r>
              <a:rPr lang="da-DK" sz="4000" b="1">
                <a:ea typeface="Calibri"/>
                <a:cs typeface="Calibri"/>
              </a:rPr>
              <a:t>anske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M</a:t>
            </a:r>
            <a:r>
              <a:rPr lang="da-DK" sz="4000" b="1">
                <a:ea typeface="Calibri"/>
                <a:cs typeface="Calibri"/>
              </a:rPr>
              <a:t>ultidisciplinære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P</a:t>
            </a:r>
            <a:r>
              <a:rPr lang="da-DK" sz="4000" b="1">
                <a:ea typeface="Calibri"/>
                <a:cs typeface="Calibri"/>
              </a:rPr>
              <a:t>sykiatri </a:t>
            </a:r>
            <a:r>
              <a:rPr lang="da-DK" sz="4000" b="1">
                <a:solidFill>
                  <a:schemeClr val="accent1"/>
                </a:solidFill>
                <a:ea typeface="Calibri"/>
                <a:cs typeface="Calibri"/>
              </a:rPr>
              <a:t>G</a:t>
            </a:r>
            <a:r>
              <a:rPr lang="da-DK" sz="4000" b="1">
                <a:ea typeface="Calibri"/>
                <a:cs typeface="Calibri"/>
              </a:rPr>
              <a:t>rupper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4C79-A8C5-A310-3CDA-43831DC0F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2422" y="1706948"/>
            <a:ext cx="6012786" cy="3912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da-DK" sz="3700" dirty="0">
              <a:ea typeface="Calibri"/>
              <a:cs typeface="Calibri"/>
            </a:endParaRPr>
          </a:p>
          <a:p>
            <a:pPr algn="ctr"/>
            <a:r>
              <a:rPr lang="da-DK" sz="4800" b="1">
                <a:solidFill>
                  <a:schemeClr val="accent1"/>
                </a:solidFill>
                <a:ea typeface="Calibri"/>
                <a:cs typeface="Calibri"/>
              </a:rPr>
              <a:t>Tak for i dag </a:t>
            </a:r>
            <a:endParaRPr lang="da-DK" sz="480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13D9DF-A796-744F-2571-A48DF20A06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1" y="1712816"/>
            <a:ext cx="4762499" cy="4104750"/>
          </a:xfrm>
        </p:spPr>
        <p:txBody>
          <a:bodyPr/>
          <a:lstStyle/>
          <a:p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48B6D-4F5B-7731-8B7B-324B91CC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08" y="2080856"/>
            <a:ext cx="3475305" cy="31605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DF78FB-5F81-AB81-863D-C9DD65FA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09" y="3309328"/>
            <a:ext cx="1516148" cy="20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F4016-3AFD-E1B0-C71D-A273E497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530"/>
            <a:ext cx="10515600" cy="794762"/>
          </a:xfrm>
        </p:spPr>
        <p:txBody>
          <a:bodyPr>
            <a:normAutofit/>
          </a:bodyPr>
          <a:lstStyle/>
          <a:p>
            <a:r>
              <a:rPr lang="da-DK" dirty="0"/>
              <a:t>Program for webinar d. 20.04.26</a:t>
            </a:r>
            <a:endParaRPr lang="da-DK">
              <a:ea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E0B261-66B7-5C3F-EB06-5BB67BDFB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838503"/>
            <a:ext cx="5978852" cy="46773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Velkommen og indledende </a:t>
            </a:r>
            <a:r>
              <a:rPr lang="da-DK"/>
              <a:t>bemærkninger om webinaret</a:t>
            </a:r>
            <a:endParaRPr lang="en-US"/>
          </a:p>
          <a:p>
            <a:endParaRPr lang="da-DK" dirty="0"/>
          </a:p>
          <a:p>
            <a:r>
              <a:rPr lang="da-DK" dirty="0"/>
              <a:t>Præsentation af retningslinjen (ca. 25 minutter)</a:t>
            </a:r>
          </a:p>
          <a:p>
            <a:endParaRPr lang="da-DK" dirty="0"/>
          </a:p>
          <a:p>
            <a:r>
              <a:rPr lang="da-DK"/>
              <a:t>Spørgsmål v Teams-håndsoprækning (ca. 30 minutter)</a:t>
            </a:r>
          </a:p>
          <a:p>
            <a:pPr marL="457200" lvl="1" indent="0">
              <a:buNone/>
            </a:pPr>
            <a:r>
              <a:rPr lang="da-DK">
                <a:ea typeface="Calibri"/>
                <a:cs typeface="Calibri"/>
              </a:rPr>
              <a:t>Inddelt i retningslinjens underemner</a:t>
            </a:r>
            <a:endParaRPr lang="da-DK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BEDF1-72AE-A532-E551-CB0B9642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881" y="1850231"/>
            <a:ext cx="43053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37996B-0C24-8396-5D69-08EAA233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223285"/>
            <a:ext cx="5181600" cy="765544"/>
          </a:xfrm>
        </p:spPr>
        <p:txBody>
          <a:bodyPr>
            <a:normAutofit/>
          </a:bodyPr>
          <a:lstStyle/>
          <a:p>
            <a:r>
              <a:rPr lang="en-US" sz="4000" dirty="0" err="1"/>
              <a:t>Forfattere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med </a:t>
            </a:r>
            <a:r>
              <a:rPr lang="en-US" sz="4000" dirty="0" err="1"/>
              <a:t>i</a:t>
            </a:r>
            <a:r>
              <a:rPr lang="en-US" sz="4000" dirty="0"/>
              <a:t> </a:t>
            </a:r>
            <a:r>
              <a:rPr lang="en-US" sz="4000" dirty="0" err="1"/>
              <a:t>dag</a:t>
            </a:r>
            <a:r>
              <a:rPr lang="en-US" sz="4000" dirty="0"/>
              <a:t>:</a:t>
            </a:r>
            <a:endParaRPr lang="en-US" sz="4000" dirty="0" err="1">
              <a:ea typeface="Calibri"/>
              <a:cs typeface="Calibri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C9757D5-75C5-0C42-7B2F-558EE1D0F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0949" y="988830"/>
            <a:ext cx="6060557" cy="51881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b="1" dirty="0"/>
              <a:t>Merete Nordentoft</a:t>
            </a:r>
            <a:r>
              <a:rPr lang="en-US" sz="2200" dirty="0"/>
              <a:t> </a:t>
            </a:r>
            <a:r>
              <a:rPr lang="en-US" sz="1400" dirty="0" err="1"/>
              <a:t>speciallæge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, </a:t>
            </a:r>
            <a:r>
              <a:rPr lang="en-US" sz="1400" dirty="0" err="1"/>
              <a:t>klinisk</a:t>
            </a:r>
            <a:r>
              <a:rPr lang="en-US" sz="1400" dirty="0"/>
              <a:t> professor, </a:t>
            </a:r>
            <a:r>
              <a:rPr lang="en-US" sz="1400" dirty="0" err="1"/>
              <a:t>overlæge</a:t>
            </a:r>
            <a:r>
              <a:rPr lang="en-US" sz="1400" dirty="0"/>
              <a:t>, </a:t>
            </a:r>
            <a:r>
              <a:rPr lang="en-US" sz="1400" dirty="0" err="1"/>
              <a:t>Forskningsenheden</a:t>
            </a:r>
            <a:r>
              <a:rPr lang="en-US" sz="1400" dirty="0"/>
              <a:t>, Region </a:t>
            </a:r>
            <a:r>
              <a:rPr lang="en-US" sz="1400" dirty="0" err="1"/>
              <a:t>Hovedstadens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2200" b="1" dirty="0"/>
              <a:t>Mette Ødegaard Nielsen</a:t>
            </a:r>
            <a:r>
              <a:rPr lang="en-US" dirty="0"/>
              <a:t> </a:t>
            </a:r>
            <a:r>
              <a:rPr lang="en-US" sz="1400" dirty="0" err="1"/>
              <a:t>speciallæge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, </a:t>
            </a:r>
            <a:r>
              <a:rPr lang="en-US" sz="1400" dirty="0" err="1"/>
              <a:t>Ph.d.</a:t>
            </a:r>
            <a:r>
              <a:rPr lang="en-US" sz="1400" dirty="0"/>
              <a:t> </a:t>
            </a:r>
            <a:r>
              <a:rPr lang="en-US" sz="1400" dirty="0" err="1"/>
              <a:t>klinisk</a:t>
            </a:r>
            <a:r>
              <a:rPr lang="en-US" sz="1400" dirty="0"/>
              <a:t> </a:t>
            </a:r>
            <a:r>
              <a:rPr lang="en-US" sz="1400" dirty="0" err="1"/>
              <a:t>lektor</a:t>
            </a:r>
            <a:r>
              <a:rPr lang="en-US" sz="1400" dirty="0"/>
              <a:t>, </a:t>
            </a:r>
            <a:r>
              <a:rPr lang="en-US" sz="1400" dirty="0" err="1"/>
              <a:t>overlæge</a:t>
            </a:r>
            <a:r>
              <a:rPr lang="en-US" sz="1400" dirty="0"/>
              <a:t>, </a:t>
            </a:r>
            <a:r>
              <a:rPr lang="en-US" sz="1400" dirty="0" err="1"/>
              <a:t>Psykiatrisk</a:t>
            </a:r>
            <a:r>
              <a:rPr lang="en-US" sz="1400" dirty="0"/>
              <a:t> Center Glostrup, </a:t>
            </a:r>
            <a:r>
              <a:rPr lang="en-US" sz="1400" dirty="0" err="1"/>
              <a:t>Forskningsenheden</a:t>
            </a:r>
            <a:r>
              <a:rPr lang="en-US" sz="1400" dirty="0"/>
              <a:t>, Region </a:t>
            </a:r>
            <a:r>
              <a:rPr lang="en-US" sz="1400" dirty="0" err="1"/>
              <a:t>Hovedstadens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2200" b="1" dirty="0"/>
              <a:t>Ulla Schierup Nielsen</a:t>
            </a:r>
            <a:r>
              <a:rPr lang="en-US" dirty="0"/>
              <a:t> </a:t>
            </a:r>
            <a:r>
              <a:rPr lang="en-US" sz="1400" dirty="0" err="1"/>
              <a:t>speciallæge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børne</a:t>
            </a:r>
            <a:r>
              <a:rPr lang="en-US" sz="1400" dirty="0"/>
              <a:t> 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ungdomspsykiatri</a:t>
            </a:r>
            <a:r>
              <a:rPr lang="en-US" sz="1400" dirty="0"/>
              <a:t>, </a:t>
            </a:r>
            <a:r>
              <a:rPr lang="en-US" sz="1400" dirty="0" err="1"/>
              <a:t>klinisk</a:t>
            </a:r>
            <a:r>
              <a:rPr lang="en-US" sz="1400" dirty="0"/>
              <a:t> </a:t>
            </a:r>
            <a:r>
              <a:rPr lang="en-US" sz="1400" dirty="0" err="1"/>
              <a:t>lektor</a:t>
            </a:r>
            <a:r>
              <a:rPr lang="en-US" sz="1400" dirty="0"/>
              <a:t>, </a:t>
            </a:r>
            <a:r>
              <a:rPr lang="en-US" sz="1400" dirty="0" err="1"/>
              <a:t>overlæge</a:t>
            </a:r>
            <a:r>
              <a:rPr lang="en-US" sz="1400" dirty="0"/>
              <a:t>, </a:t>
            </a:r>
            <a:r>
              <a:rPr lang="en-US" sz="1400" dirty="0" err="1"/>
              <a:t>ph.d.</a:t>
            </a:r>
            <a:r>
              <a:rPr lang="en-US" sz="1400" dirty="0"/>
              <a:t>, </a:t>
            </a:r>
            <a:r>
              <a:rPr lang="en-US" sz="1400" dirty="0" err="1"/>
              <a:t>Børne</a:t>
            </a:r>
            <a:r>
              <a:rPr lang="en-US" sz="1400" dirty="0"/>
              <a:t>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ungdomspsykiatrisk</a:t>
            </a:r>
            <a:r>
              <a:rPr lang="en-US" sz="1400" dirty="0"/>
              <a:t> </a:t>
            </a:r>
            <a:r>
              <a:rPr lang="en-US" sz="1400" dirty="0" err="1"/>
              <a:t>afdeling</a:t>
            </a:r>
            <a:r>
              <a:rPr lang="en-US" sz="1400" dirty="0"/>
              <a:t>, </a:t>
            </a:r>
            <a:r>
              <a:rPr lang="en-US" sz="1400" dirty="0" err="1"/>
              <a:t>Forskningsenhed</a:t>
            </a:r>
            <a:r>
              <a:rPr lang="en-US" sz="1400" dirty="0"/>
              <a:t> for </a:t>
            </a:r>
            <a:r>
              <a:rPr lang="en-US" sz="1400" dirty="0" err="1"/>
              <a:t>Børne</a:t>
            </a:r>
            <a:r>
              <a:rPr lang="en-US" sz="1400" dirty="0"/>
              <a:t>-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Ungdomspsykiatri</a:t>
            </a:r>
            <a:r>
              <a:rPr lang="en-US" sz="1400" dirty="0"/>
              <a:t>, </a:t>
            </a:r>
            <a:r>
              <a:rPr lang="en-US" sz="1400" dirty="0" err="1"/>
              <a:t>Psykiatrien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Region </a:t>
            </a:r>
            <a:r>
              <a:rPr lang="en-US" sz="1400" dirty="0" err="1"/>
              <a:t>Nordjylland</a:t>
            </a:r>
            <a:r>
              <a:rPr lang="en-US" sz="1400" dirty="0"/>
              <a:t>.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2200" b="1" dirty="0"/>
              <a:t>Runhild Arendt</a:t>
            </a:r>
            <a:r>
              <a:rPr lang="en-US" dirty="0"/>
              <a:t> </a:t>
            </a:r>
            <a:r>
              <a:rPr lang="en-US" sz="1400" dirty="0" err="1"/>
              <a:t>specialpsykolog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, </a:t>
            </a:r>
            <a:r>
              <a:rPr lang="en-US" sz="1400" dirty="0" err="1"/>
              <a:t>ekstern</a:t>
            </a:r>
            <a:r>
              <a:rPr lang="en-US" sz="1400" dirty="0"/>
              <a:t> </a:t>
            </a:r>
            <a:r>
              <a:rPr lang="en-US" sz="1400" dirty="0" err="1"/>
              <a:t>lektor</a:t>
            </a:r>
            <a:r>
              <a:rPr lang="en-US" sz="1400" dirty="0"/>
              <a:t>, </a:t>
            </a:r>
            <a:r>
              <a:rPr lang="en-US" sz="1400" dirty="0" err="1"/>
              <a:t>Afdeling</a:t>
            </a:r>
            <a:r>
              <a:rPr lang="en-US" sz="1400" dirty="0"/>
              <a:t> for </a:t>
            </a:r>
            <a:r>
              <a:rPr lang="en-US" sz="1400" dirty="0" err="1"/>
              <a:t>Psykoser</a:t>
            </a:r>
            <a:r>
              <a:rPr lang="en-US" sz="1400" dirty="0"/>
              <a:t>, Aarhus </a:t>
            </a:r>
            <a:r>
              <a:rPr lang="en-US" sz="1400" dirty="0" err="1"/>
              <a:t>Universitetshospital</a:t>
            </a:r>
            <a:r>
              <a:rPr lang="en-US" sz="1400" dirty="0"/>
              <a:t>, Region Midtjylland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2200" b="1" dirty="0"/>
              <a:t>Sofie Norlin Mølgaard</a:t>
            </a:r>
            <a:r>
              <a:rPr lang="en-US" dirty="0"/>
              <a:t> </a:t>
            </a:r>
            <a:r>
              <a:rPr lang="en-US" sz="1400" dirty="0" err="1"/>
              <a:t>introduktionslæge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, Ph.d.-</a:t>
            </a:r>
            <a:r>
              <a:rPr lang="en-US" sz="1400" dirty="0" err="1"/>
              <a:t>studerende</a:t>
            </a:r>
            <a:r>
              <a:rPr lang="en-US" sz="1400" dirty="0"/>
              <a:t>, </a:t>
            </a:r>
            <a:r>
              <a:rPr lang="en-US" sz="1400" dirty="0" err="1"/>
              <a:t>Psykiatrisk</a:t>
            </a:r>
            <a:r>
              <a:rPr lang="en-US" sz="1400" dirty="0"/>
              <a:t> Center Glostrup, Region </a:t>
            </a:r>
            <a:r>
              <a:rPr lang="en-US" sz="1400" dirty="0" err="1"/>
              <a:t>Hovedstadens</a:t>
            </a:r>
            <a:r>
              <a:rPr lang="en-US" sz="1400" dirty="0"/>
              <a:t> </a:t>
            </a:r>
            <a:r>
              <a:rPr lang="en-US" sz="1400" dirty="0" err="1"/>
              <a:t>Psykiatri</a:t>
            </a:r>
            <a:r>
              <a:rPr lang="en-US" sz="1400" dirty="0"/>
              <a:t> 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2200" b="1" dirty="0">
                <a:ea typeface="Calibri"/>
                <a:cs typeface="Calibri"/>
              </a:rPr>
              <a:t>Ida Marie Ørbech-Grønlund Jacobsen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speciallæge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i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psykiatri</a:t>
            </a:r>
            <a:r>
              <a:rPr lang="en-US" sz="1400" dirty="0">
                <a:ea typeface="Calibri"/>
                <a:cs typeface="Calibri"/>
              </a:rPr>
              <a:t>, </a:t>
            </a:r>
            <a:r>
              <a:rPr lang="en-US" sz="1400" dirty="0" err="1">
                <a:ea typeface="Calibri"/>
                <a:cs typeface="Calibri"/>
              </a:rPr>
              <a:t>overlæge</a:t>
            </a:r>
            <a:r>
              <a:rPr lang="en-US" sz="1400" dirty="0">
                <a:ea typeface="Calibri"/>
                <a:cs typeface="Calibri"/>
              </a:rPr>
              <a:t>, </a:t>
            </a:r>
            <a:r>
              <a:rPr lang="en-US" sz="1400" dirty="0" err="1">
                <a:ea typeface="Calibri"/>
                <a:cs typeface="Calibri"/>
              </a:rPr>
              <a:t>Psykiatrisk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afdeling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Sygehus</a:t>
            </a:r>
            <a:r>
              <a:rPr lang="en-US" sz="1400" dirty="0">
                <a:ea typeface="Calibri"/>
                <a:cs typeface="Calibri"/>
              </a:rPr>
              <a:t> </a:t>
            </a:r>
            <a:r>
              <a:rPr lang="en-US" sz="1400" dirty="0" err="1">
                <a:ea typeface="Calibri"/>
                <a:cs typeface="Calibri"/>
              </a:rPr>
              <a:t>Sønderjylland</a:t>
            </a:r>
            <a:r>
              <a:rPr lang="en-US" sz="1400" dirty="0">
                <a:ea typeface="Calibri"/>
                <a:cs typeface="Calibri"/>
              </a:rPr>
              <a:t> (</a:t>
            </a:r>
            <a:r>
              <a:rPr lang="en-US" sz="1400" dirty="0" err="1">
                <a:ea typeface="Calibri"/>
                <a:cs typeface="Calibri"/>
              </a:rPr>
              <a:t>forperson</a:t>
            </a:r>
            <a:r>
              <a:rPr lang="en-US" sz="1400" dirty="0">
                <a:ea typeface="Calibri"/>
                <a:cs typeface="Calibri"/>
              </a:rPr>
              <a:t> for </a:t>
            </a:r>
            <a:r>
              <a:rPr lang="en-US" sz="1400" dirty="0" err="1">
                <a:ea typeface="Calibri"/>
                <a:cs typeface="Calibri"/>
              </a:rPr>
              <a:t>forfattergruppen</a:t>
            </a:r>
            <a:r>
              <a:rPr lang="en-US" sz="1400" dirty="0">
                <a:ea typeface="Calibri"/>
                <a:cs typeface="Calibri"/>
              </a:rPr>
              <a:t>) </a:t>
            </a:r>
          </a:p>
          <a:p>
            <a:r>
              <a:rPr lang="en-US" sz="2200" b="1" dirty="0">
                <a:ea typeface="Calibri"/>
                <a:cs typeface="Calibri"/>
              </a:rPr>
              <a:t>Louise Birkedal Glenthøj </a:t>
            </a:r>
            <a:r>
              <a:rPr lang="en-US" sz="1400" dirty="0" err="1">
                <a:ea typeface="Calibri"/>
                <a:cs typeface="Calibri"/>
              </a:rPr>
              <a:t>specialpsykolog</a:t>
            </a:r>
            <a:r>
              <a:rPr lang="en-US" sz="1400" dirty="0">
                <a:ea typeface="Calibri"/>
                <a:cs typeface="Calibri"/>
              </a:rPr>
              <a:t> </a:t>
            </a:r>
            <a:r>
              <a:rPr lang="en-US" sz="1400" dirty="0" err="1">
                <a:ea typeface="Calibri"/>
                <a:cs typeface="Calibri"/>
              </a:rPr>
              <a:t>i</a:t>
            </a:r>
            <a:r>
              <a:rPr lang="en-US" sz="1400" dirty="0">
                <a:ea typeface="Calibri"/>
                <a:cs typeface="Calibri"/>
              </a:rPr>
              <a:t> </a:t>
            </a:r>
            <a:r>
              <a:rPr lang="en-US" sz="1400" dirty="0" err="1">
                <a:ea typeface="Calibri"/>
                <a:cs typeface="Calibri"/>
              </a:rPr>
              <a:t>psykiatri</a:t>
            </a:r>
            <a:r>
              <a:rPr lang="en-US" sz="1400" dirty="0">
                <a:ea typeface="Calibri"/>
                <a:cs typeface="Calibri"/>
              </a:rPr>
              <a:t>, </a:t>
            </a:r>
            <a:r>
              <a:rPr lang="en-US" sz="1400" dirty="0" err="1">
                <a:ea typeface="Calibri"/>
                <a:cs typeface="Calibri"/>
              </a:rPr>
              <a:t>lektor</a:t>
            </a:r>
            <a:r>
              <a:rPr lang="en-US" sz="1400" dirty="0">
                <a:ea typeface="Calibri"/>
                <a:cs typeface="Calibri"/>
              </a:rPr>
              <a:t>, </a:t>
            </a:r>
            <a:r>
              <a:rPr lang="en-US" sz="1400" dirty="0" err="1">
                <a:ea typeface="Calibri"/>
                <a:cs typeface="Calibri"/>
              </a:rPr>
              <a:t>dr.med</a:t>
            </a:r>
            <a:r>
              <a:rPr lang="en-US" sz="1400" dirty="0">
                <a:ea typeface="Calibri"/>
                <a:cs typeface="Calibri"/>
              </a:rPr>
              <a:t>, </a:t>
            </a:r>
            <a:r>
              <a:rPr lang="en-US" sz="1400" dirty="0" err="1">
                <a:ea typeface="Calibri"/>
                <a:cs typeface="Calibri"/>
              </a:rPr>
              <a:t>ph.d.</a:t>
            </a:r>
            <a:r>
              <a:rPr lang="en-US" sz="1400" dirty="0">
                <a:ea typeface="Calibri"/>
                <a:cs typeface="Calibri"/>
              </a:rPr>
              <a:t>, </a:t>
            </a:r>
            <a:r>
              <a:rPr lang="en-US" sz="1400" dirty="0" err="1">
                <a:ea typeface="Calibri"/>
                <a:cs typeface="Calibri"/>
              </a:rPr>
              <a:t>Forskningsenheden</a:t>
            </a:r>
            <a:r>
              <a:rPr lang="en-US" sz="1400" dirty="0">
                <a:ea typeface="Calibri"/>
                <a:cs typeface="Calibri"/>
              </a:rPr>
              <a:t>, Region </a:t>
            </a:r>
            <a:r>
              <a:rPr lang="en-US" sz="1400" dirty="0" err="1">
                <a:ea typeface="Calibri"/>
                <a:cs typeface="Calibri"/>
              </a:rPr>
              <a:t>Hovedstadens</a:t>
            </a:r>
            <a:r>
              <a:rPr lang="en-US" sz="1400" dirty="0">
                <a:ea typeface="Calibri"/>
                <a:cs typeface="Calibri"/>
              </a:rPr>
              <a:t> </a:t>
            </a:r>
            <a:r>
              <a:rPr lang="en-US" sz="1400" dirty="0" err="1">
                <a:ea typeface="Calibri"/>
                <a:cs typeface="Calibri"/>
              </a:rPr>
              <a:t>Psykiatri</a:t>
            </a:r>
            <a:r>
              <a:rPr lang="en-US" sz="1400" dirty="0">
                <a:ea typeface="Calibri"/>
                <a:cs typeface="Calibri"/>
              </a:rPr>
              <a:t> </a:t>
            </a:r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57B772-2633-3B9B-ED39-2116321002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9539" y="880452"/>
            <a:ext cx="3732111" cy="52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1AD22-B28E-D63F-9DA2-93EF75CF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Generelt om retningslinjen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954B49-25FE-C6EA-BDA4-02350284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/>
              <a:t>Målgruppe</a:t>
            </a:r>
          </a:p>
          <a:p>
            <a:r>
              <a:rPr lang="da-DK" sz="2400" dirty="0"/>
              <a:t>Klinisk arbejdende sundhedsprofessionelle i det danske </a:t>
            </a:r>
            <a:r>
              <a:rPr lang="da-DK" sz="2400"/>
              <a:t>sundhedsvæsen indenfor psykiatri og børne- og ungdomspsykiatri</a:t>
            </a:r>
            <a:endParaRPr lang="da-DK" sz="2400">
              <a:ea typeface="Calibri"/>
              <a:cs typeface="Calibri"/>
            </a:endParaRPr>
          </a:p>
          <a:p>
            <a:r>
              <a:rPr lang="da-DK" sz="2400" dirty="0"/>
              <a:t>Ved udarbejdelsen af anbefalinger er lagt vægt på, at de skal kunne anvendes i den kliniske dagligdag og er derfor ikke tiltænkt </a:t>
            </a:r>
            <a:r>
              <a:rPr lang="da-DK" sz="2400"/>
              <a:t>forskningssammenhænge</a:t>
            </a:r>
            <a:endParaRPr lang="da-DK" sz="2400">
              <a:ea typeface="Calibri"/>
              <a:cs typeface="Calibri"/>
            </a:endParaRP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/>
              <a:t>Patientgruppe</a:t>
            </a:r>
            <a:endParaRPr lang="da-DK" b="1">
              <a:ea typeface="Calibri"/>
              <a:cs typeface="Calibri"/>
            </a:endParaRPr>
          </a:p>
          <a:p>
            <a:r>
              <a:rPr lang="da-DK" sz="2400" dirty="0"/>
              <a:t>Alle patienter diagnosticeret med primær psykoselidelse (F2-spektret) i alle aldersgrupper, såvel indlagte som ambulante</a:t>
            </a:r>
            <a:endParaRPr lang="da-DK" sz="2400">
              <a:ea typeface="Calibri"/>
              <a:cs typeface="Calibri"/>
            </a:endParaRPr>
          </a:p>
          <a:p>
            <a:pPr marL="0" indent="0">
              <a:buNone/>
            </a:pPr>
            <a:endParaRPr lang="da-DK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21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C702-D436-0D8D-A356-8A481008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5AF13-63F9-453E-7316-3E9B7BFC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117"/>
            <a:ext cx="10515600" cy="680483"/>
          </a:xfrm>
        </p:spPr>
        <p:txBody>
          <a:bodyPr>
            <a:normAutofit fontScale="90000"/>
          </a:bodyPr>
          <a:lstStyle/>
          <a:p>
            <a:r>
              <a:rPr lang="da-DK"/>
              <a:t>Metode - Litteratur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071B1E-2118-75F6-99EC-94E2721A4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1371600"/>
            <a:ext cx="11153553" cy="48752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/>
              <a:t>Litteratursøgning blev gennemført i perioden 23. april 2024 – 26. september </a:t>
            </a:r>
            <a:r>
              <a:rPr lang="da-DK" dirty="0"/>
              <a:t>2024. </a:t>
            </a:r>
          </a:p>
          <a:p>
            <a:pPr marL="457200" lvl="1" indent="0">
              <a:buNone/>
            </a:pPr>
            <a:r>
              <a:rPr lang="da-DK" dirty="0"/>
              <a:t>Der er foretaget to systematiske litteratursøgninger: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Først søgning efter internationale guidelines fra 2014 til 23. april 2024</a:t>
            </a:r>
          </a:p>
          <a:p>
            <a:pPr marL="914400" lvl="1" indent="-457200">
              <a:buFont typeface="Calibri" panose="020F0502020204030204"/>
              <a:buAutoNum type="arabicPeriod"/>
            </a:pPr>
            <a:r>
              <a:rPr lang="da-DK" dirty="0"/>
              <a:t>Dernæst søgning efter sekundærlitteratur (systematiske </a:t>
            </a:r>
            <a:r>
              <a:rPr lang="da-DK" err="1"/>
              <a:t>reviews</a:t>
            </a:r>
            <a:r>
              <a:rPr lang="da-DK" dirty="0"/>
              <a:t> og </a:t>
            </a:r>
            <a:r>
              <a:rPr lang="da-DK"/>
              <a:t>metaanalyser) fra 2019 til 26. september 2024</a:t>
            </a:r>
            <a:endParaRPr lang="da-DK">
              <a:ea typeface="Calibri"/>
              <a:cs typeface="Calibri"/>
            </a:endParaRPr>
          </a:p>
          <a:p>
            <a:r>
              <a:rPr lang="da-DK" dirty="0"/>
              <a:t>Efter endt litteratursøgning blev forfattergruppen ved den interne høring gjort opmærksomme på to nye metaanalyser omhandlende kognitiv terapi. Begge udgivet i 2025. De to metaanalyser blev  ekstraordinært medtaget i </a:t>
            </a:r>
            <a:r>
              <a:rPr lang="da-DK"/>
              <a:t>retningslinjen, da de udløste en ny faglig vurdering.</a:t>
            </a:r>
            <a:endParaRPr lang="da-DK">
              <a:ea typeface="Calibri"/>
              <a:cs typeface="Calibri"/>
            </a:endParaRPr>
          </a:p>
          <a:p>
            <a:r>
              <a:rPr lang="da-DK">
                <a:ea typeface="Calibri"/>
                <a:cs typeface="Calibri"/>
              </a:rPr>
              <a:t>Systematisk kvalitetsvurdering ved Retningslinje-sekretariatet.</a:t>
            </a:r>
            <a:endParaRPr lang="da-DK" dirty="0">
              <a:ea typeface="Calibri" panose="020F0502020204030204"/>
              <a:cs typeface="Calibri" panose="020F0502020204030204"/>
            </a:endParaRPr>
          </a:p>
          <a:p>
            <a:endParaRPr lang="da-DK" dirty="0"/>
          </a:p>
          <a:p>
            <a:r>
              <a:rPr lang="da-DK" dirty="0"/>
              <a:t>Søgeprotokoller med søgestrenge er tilgængelige hos retningslinjesekretariatet</a:t>
            </a:r>
          </a:p>
          <a:p>
            <a:endParaRPr lang="da-DK" dirty="0">
              <a:ea typeface="Calibri" panose="020F0502020204030204"/>
              <a:cs typeface="Calibri" panose="020F0502020204030204"/>
            </a:endParaRPr>
          </a:p>
          <a:p>
            <a:endParaRPr lang="da-DK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71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1FF50-6E74-CD78-A1E8-79A08EEB5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73B35-2D64-4A59-C300-CAAD99B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Metode – Formulering af anbefalinger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E21C93-4440-D176-C475-6F3434DE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2400"/>
              <a:t>Anbefalingerne er styrkegraderet med Oxford skalaen (A-D).</a:t>
            </a:r>
            <a:endParaRPr lang="da-DK" sz="2400">
              <a:ea typeface="Calibri"/>
              <a:cs typeface="Calibri"/>
            </a:endParaRPr>
          </a:p>
          <a:p>
            <a:endParaRPr lang="da-DK" sz="2400" dirty="0"/>
          </a:p>
          <a:p>
            <a:r>
              <a:rPr lang="da-DK" sz="2400"/>
              <a:t>Anbefalingernes ordlyd afspejler styrken, f.eks. vil en svag anbefaling for en intervention (B-D) være formuleret som ”overvej at…” Der kan være enkelte undtagelser, hvilket i så fald forklares i ledsagende tekst.</a:t>
            </a:r>
            <a:endParaRPr lang="da-DK" sz="2400">
              <a:ea typeface="Calibri"/>
              <a:cs typeface="Calibri"/>
            </a:endParaRPr>
          </a:p>
          <a:p>
            <a:endParaRPr lang="da-DK" sz="2400" dirty="0">
              <a:ea typeface="Calibri"/>
              <a:cs typeface="Calibri"/>
            </a:endParaRPr>
          </a:p>
          <a:p>
            <a:r>
              <a:rPr lang="da-DK" sz="2400">
                <a:ea typeface="Calibri"/>
                <a:cs typeface="Calibri"/>
              </a:rPr>
              <a:t>* markerer at en styrke er nedjusteret grundet kritisk lav metodisk kvalitet. F.eks. kan A nedgraderes til B* hvis flere af studierne som anbefalingen bygger på har kritisk lav metodisk kvalitet (årsagen til * vil altid kunne læses i retningslinjen).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17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B31B-0DDE-9E87-68D4-1129D133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97124-02E4-B85C-616E-EABE9A0B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/>
              <a:t>Retningslinjen: 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3BFEF5-C620-3FE9-620D-27FE0536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b="1">
                <a:ea typeface="Calibri" panose="020F0502020204030204"/>
                <a:cs typeface="Calibri" panose="020F0502020204030204"/>
              </a:rPr>
              <a:t>I alt 21 anbefalinger </a:t>
            </a:r>
            <a:endParaRPr lang="da-DK">
              <a:solidFill>
                <a:srgbClr val="29471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1B420-18A6-8EEE-006E-7A905CBD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30" y="1844040"/>
            <a:ext cx="6271140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78B0F-7692-08A8-9F2B-B073C84D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7A5D3-84DF-EF7D-C513-0B2FD6DB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Vurdering af negative symptomer </a:t>
            </a:r>
            <a:endParaRPr lang="da-DK" sz="4000" dirty="0">
              <a:ea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6CB0C2-A99E-6756-2839-3C3BDC8E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542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200" dirty="0"/>
              <a:t>Anvend følgende 5 domæner: </a:t>
            </a:r>
            <a:r>
              <a:rPr lang="da-DK" sz="2200" err="1"/>
              <a:t>Anhedoni</a:t>
            </a:r>
            <a:r>
              <a:rPr lang="da-DK" sz="2200" dirty="0"/>
              <a:t>, asocialitet, sprogfattigdom (</a:t>
            </a:r>
            <a:r>
              <a:rPr lang="da-DK" sz="2200" err="1"/>
              <a:t>alogia</a:t>
            </a:r>
            <a:r>
              <a:rPr lang="da-DK" sz="2200" dirty="0"/>
              <a:t>), initiativløshed (</a:t>
            </a:r>
            <a:r>
              <a:rPr lang="da-DK" sz="2200" err="1"/>
              <a:t>avolition</a:t>
            </a:r>
            <a:r>
              <a:rPr lang="da-DK" sz="2200" dirty="0"/>
              <a:t>) og affektaffladning (dæmpet affekt) ved vurdering af negative symptomer (B) </a:t>
            </a:r>
            <a:endParaRPr lang="da-DK" sz="2200">
              <a:ea typeface="Calibri"/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a-DK" sz="1400" dirty="0"/>
              <a:t>Bilag 1: Ordforklaring til negative symptomer, de 5 domæner</a:t>
            </a:r>
            <a:endParaRPr lang="da-DK" sz="14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Inddrag både patienten, klinisk observation og, om muligt, pårørende og kommunale kontaktpersoner ved vurdering af negative symptomer (D)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Overvej at anvende BNSS (Brief negative Symptom </a:t>
            </a:r>
            <a:r>
              <a:rPr lang="da-DK" sz="2200" err="1"/>
              <a:t>Scale</a:t>
            </a:r>
            <a:r>
              <a:rPr lang="da-DK" sz="2200" dirty="0"/>
              <a:t>) til voksne patienter (B*) og børn og unge (D) ved monitorering af negative symptomer</a:t>
            </a:r>
            <a:endParaRPr lang="da-DK" sz="2200">
              <a:ea typeface="Calibri"/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a-DK" sz="1400" dirty="0"/>
              <a:t>Bilag 2 og 3: BNSS manual og scoringsark</a:t>
            </a:r>
            <a:endParaRPr lang="da-DK" sz="1400" dirty="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 sz="2200" dirty="0"/>
              <a:t>Forsøg at afdække om de negative symptomer er primære eller sekundære til andet; oftest angst, psykose, depression, brug af sederende rusmidler eller medicinbivirkninger (D)</a:t>
            </a:r>
            <a:endParaRPr lang="da-DK" sz="2200">
              <a:ea typeface="Calibri"/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a-DK" sz="1400" dirty="0"/>
              <a:t>Bilag 4: Calgary depressions </a:t>
            </a:r>
            <a:r>
              <a:rPr lang="da-DK" sz="1400"/>
              <a:t>skala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40363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2D9B6-441E-9E1B-EA69-C77C774F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647"/>
            <a:ext cx="10515600" cy="912763"/>
          </a:xfrm>
        </p:spPr>
        <p:txBody>
          <a:bodyPr>
            <a:normAutofit fontScale="90000"/>
          </a:bodyPr>
          <a:lstStyle/>
          <a:p>
            <a:r>
              <a:rPr lang="da-DK" dirty="0"/>
              <a:t>Behandling af formodede sekundære negative symptomer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F48BF6-EFB1-3737-57EE-3BEB717D5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a-DK" sz="2200" dirty="0"/>
              <a:t>Overvej at optimere den antipsykotiske behandling efter gældende retningslinjer ved negative symptomer der mistænkes at skyldes persisterende psykotiske symptomer (B)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da-DK" sz="2200" dirty="0"/>
              <a:t>Overvej at tillægge antidepressiv medicin, skifte til et antipsykotikum med antidepressiv effekt, og/eller tilbyde Kognitiv Adfærds Terapi ved negative symptomer der mistænkes at skyldes en depression (B)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da-DK" sz="2200" dirty="0"/>
              <a:t>Overvej at reducere dosis eller skifte til et andet antipsykotikum med lavere risiko for EPS og/eller sedation ved negative symptomer hos patienter med ekstrapyramidale bivirkninger eller sedation (D) </a:t>
            </a:r>
            <a:endParaRPr lang="da-DK" sz="22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da-DK" sz="2200" dirty="0"/>
              <a:t>Overvej at skifte til anden generations antipsykotika ved patienter med negative symptomer der er behandlet med første generations antipsykotika (C)</a:t>
            </a:r>
            <a:endParaRPr lang="da-DK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60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719967B8B4BB4C8DE0FF092C8C5EED" ma:contentTypeVersion="6" ma:contentTypeDescription="Opret et nyt dokument." ma:contentTypeScope="" ma:versionID="c58eb2029a264407385df9880116f2d7">
  <xsd:schema xmlns:xsd="http://www.w3.org/2001/XMLSchema" xmlns:xs="http://www.w3.org/2001/XMLSchema" xmlns:p="http://schemas.microsoft.com/office/2006/metadata/properties" xmlns:ns2="7aae6f3c-aaac-4158-8845-949637e1782b" xmlns:ns3="53b375dc-251e-4923-b261-9a46f502c70e" targetNamespace="http://schemas.microsoft.com/office/2006/metadata/properties" ma:root="true" ma:fieldsID="5d505d62a3e0f381e41adf1b59e7cdf2" ns2:_="" ns3:_="">
    <xsd:import namespace="7aae6f3c-aaac-4158-8845-949637e1782b"/>
    <xsd:import namespace="53b375dc-251e-4923-b261-9a46f502c7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e6f3c-aaac-4158-8845-949637e17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375dc-251e-4923-b261-9a46f502c7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F8EBC-C327-4135-A0D7-2283A4EF0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ae6f3c-aaac-4158-8845-949637e1782b"/>
    <ds:schemaRef ds:uri="53b375dc-251e-4923-b261-9a46f502c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6A92A2-F58B-4882-BD2C-CD3733AB8B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F9E761-D7C7-4801-AA8D-221382685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2024-dmpg-skabelon-v.2 (1)</Template>
  <TotalTime>136</TotalTime>
  <Words>1881</Words>
  <Application>Microsoft Office PowerPoint</Application>
  <PresentationFormat>Widescreen</PresentationFormat>
  <Paragraphs>113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Wingdings,Sans-Serif</vt:lpstr>
      <vt:lpstr>Office-tema</vt:lpstr>
      <vt:lpstr>   Danske Multidisciplinære Psykiatri Grupper</vt:lpstr>
      <vt:lpstr>Program for webinar d. 20.04.26</vt:lpstr>
      <vt:lpstr>Forfattere og med i dag:</vt:lpstr>
      <vt:lpstr>Generelt om retningslinjen</vt:lpstr>
      <vt:lpstr>Metode - Litteratur</vt:lpstr>
      <vt:lpstr>Metode – Formulering af anbefalinger </vt:lpstr>
      <vt:lpstr>Retningslinjen: </vt:lpstr>
      <vt:lpstr>Vurdering af negative symptomer </vt:lpstr>
      <vt:lpstr>Behandling af formodede sekundære negative symptomer</vt:lpstr>
      <vt:lpstr>Add-on behandling ved fremtrædende negative symptomer trods optimeret farmakologisk behandling</vt:lpstr>
      <vt:lpstr>Psykosociale tiltag</vt:lpstr>
      <vt:lpstr>Psykosociale tiltag (fortsat)</vt:lpstr>
      <vt:lpstr>PowerPoint-præsentation</vt:lpstr>
      <vt:lpstr>Spørgsmål generelt til:</vt:lpstr>
      <vt:lpstr>Spørgsmål til anbefaling 1-4 vedr. vurdering af negative symptomer?</vt:lpstr>
      <vt:lpstr>Spørgsmål til anbefaling 5-8 vedr. behandling af formodede sekundære negative symptomer ?</vt:lpstr>
      <vt:lpstr>Spørgsmål til anbefaling 9-13 vedr. add-on behandling ved fremtrædende negative symptomer trods optimeret farmakologisk behandling?</vt:lpstr>
      <vt:lpstr>Spørgsmål til anbefaling 14-21 vedr. psykosociale tiltag ?</vt:lpstr>
      <vt:lpstr>   Danske Multidisciplinære Psykiatri Grupper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Ida Marie Jacobsen</dc:creator>
  <cp:lastModifiedBy>Kamilla Horn Diedrichsen</cp:lastModifiedBy>
  <cp:revision>825</cp:revision>
  <cp:lastPrinted>2024-04-25T09:27:19Z</cp:lastPrinted>
  <dcterms:created xsi:type="dcterms:W3CDTF">2026-02-27T15:21:29Z</dcterms:created>
  <dcterms:modified xsi:type="dcterms:W3CDTF">2026-04-20T06:53:39Z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0x01010015719967B8B4BB4C8DE0FF092C8C5EED</vt:lpwstr>
  </property>
</Properties>
</file>