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483" r:id="rId6"/>
    <p:sldId id="264" r:id="rId7"/>
    <p:sldId id="482" r:id="rId8"/>
    <p:sldId id="265" r:id="rId9"/>
    <p:sldId id="268" r:id="rId10"/>
    <p:sldId id="48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BBFFF-0FD7-6A4D-8A32-0E1EDEFA3602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4E5D-26EF-794E-82CE-7D453F94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253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44582-2519-737A-1DE8-59FB36408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0AE3FFE-810F-946A-DC59-781EE13F5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4F0342-5F51-06CA-70CA-7928656A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AE8F6A-C848-2C04-F03F-44CFC0BC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0923F8-8777-A63A-669F-9D687ACF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797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E408B-A1CF-1B53-6813-619627C3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89560EC-88EC-9C01-7E75-85A82D342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605410-9E33-529E-A2A7-413C3984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E3B13F-499D-F419-F3F6-AD3F97EC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447AC0-62C8-295F-E6F5-3C2D7440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432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FFCA6F8-6DDB-B0AE-19F9-42B65FF59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173ED55-0024-8496-3F1F-F46EE8B8A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2B82FD-3953-9555-E837-14978C11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415FC1-B788-BD06-3550-416DF570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CA4405-8710-F195-3B12-B7761826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742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2" y="504825"/>
            <a:ext cx="11328401" cy="114538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213" y="2384425"/>
            <a:ext cx="5475600" cy="34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 err="1"/>
              <a:t>Fourth level</a:t>
            </a:r>
            <a:endParaRPr lang="da-DK" noProof="0"/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1CC00C-62C0-43BA-818C-1057854052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3800" y="2384425"/>
            <a:ext cx="5475600" cy="34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 err="1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C972F-EB72-404F-9D6E-D00D08AF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21579-9FC3-4FBA-B3D5-9DA5AE33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4549B-2B6C-4FC9-940E-6A2B3474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da-DK" smtClean="0"/>
              <a:pPr algn="l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2057125"/>
      </p:ext>
    </p:extLst>
  </p:cSld>
  <p:clrMapOvr>
    <a:masterClrMapping/>
  </p:clrMapOvr>
  <p:transition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0E0AA-E45D-DB8C-3A85-3433A944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0F5D19-38AA-219E-7DDE-54C477E32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D17152-1F99-A154-3BDA-54A7724D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D85B88-ECE0-F263-D05B-6AE2BA06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2D61A6-2DA0-A892-F323-AB705FEC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202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5BAA0-E13D-A3D1-F868-CAE20ADA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374C45B-5263-1CD2-1483-7146CBF6F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9BAAFB-4DA8-0B65-C413-DF3639DF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5181ED-0350-D4C6-202F-47DAEDA4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7905C1-651E-27E7-C78A-D49F0CEF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14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C70BD-4C35-4DF0-6941-B2F40BB9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7086E9-CCA7-3045-53DE-82725B9CD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46A7F57-9EB7-1DE4-7A73-00D82847B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7E341A1-318D-05EC-2F52-DC756996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F80270-22D1-2133-DF9C-2DA3400B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EEC3D3-023F-E189-89E7-384BC8FC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949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B3C4C-7694-D4D1-675A-E6BAF58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34533-6EE4-FD98-399F-E3659FC45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0CEEB2F-1252-9B35-D02A-30866E882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4BD7C26-8E4E-988E-A35A-067F15920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DEF709D-B25D-D9E1-A8C9-AD2C000A8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7660A74-7649-FEC9-AAA1-88F99B96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649737F-0600-07E1-5246-FBB27341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BFF08C0-0DC0-BCD6-B5AF-7C0B0D32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05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E4B3-589A-BA03-D0D3-342F07ED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F0E67E-5C24-CE09-20C1-9B907D14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77470FB-4DC7-EA61-600E-9FE84B53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40A65B4-55C6-728A-8BB4-15F9242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00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910A007-F760-0B22-20B8-B06E6722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95A4375-44A4-7114-E771-9F0BE232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66B253B-5962-314F-9525-21BD1CEC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63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55D9B-DBAE-0D13-20AB-6E620C8C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6C3330-F192-4ED7-8C5C-A40021B9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0282C7-4113-53CB-5468-9EBB210AD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C4928D5-1936-F39C-9823-DF2392B2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7BB1328-AEF3-BB28-A27E-10303B59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BFCA9D3-42E3-1B37-C808-3DF589DF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174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4650A-6090-A2C9-82A3-406E9867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351444C-79DB-C333-5A1E-93285C3B0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B03A29B-D78F-48E9-C70B-22D76BF1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E093B23-6459-B94B-753E-0EB20E1B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7C9A895-B4C2-8418-FB99-5AD2752A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1A2701-8BFB-F222-5E97-DDF688F5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419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428D9D9-1E9C-5CEC-FCB9-F6F01D70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4B0B704-C34C-9E7F-57FA-B4B1BE08D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1F36F2-69B2-F6FD-BDF3-1EE3E406B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ECBF-20FB-3244-8AD7-A02D7BD75A5D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EF2115-8E54-7163-4C1A-64BC591B8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3F95FD-5929-D188-E28D-9F680E444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55FA-735D-9A48-A922-BCB35772EE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932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9CAFAD2-42FA-1FE0-7E9F-9BDE6D09E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DMPG -</a:t>
            </a:r>
            <a:br>
              <a:rPr lang="da-DK" dirty="0"/>
            </a:br>
            <a:r>
              <a:rPr lang="da-DK" dirty="0"/>
              <a:t>Esketamin</a:t>
            </a:r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FA565885-0086-90F1-9391-7D4065236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5632"/>
            <a:ext cx="9144000" cy="1202167"/>
          </a:xfrm>
        </p:spPr>
        <p:txBody>
          <a:bodyPr/>
          <a:lstStyle/>
          <a:p>
            <a:r>
              <a:rPr lang="da-DK" dirty="0"/>
              <a:t>Poul Videbech</a:t>
            </a:r>
          </a:p>
        </p:txBody>
      </p:sp>
    </p:spTree>
    <p:extLst>
      <p:ext uri="{BB962C8B-B14F-4D97-AF65-F5344CB8AC3E}">
        <p14:creationId xmlns:p14="http://schemas.microsoft.com/office/powerpoint/2010/main" val="32137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05DF4-4AAD-A90A-6EEF-9791E58D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828D3E1E-C8FA-C2DE-BB40-E61080656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1. Ambulante TRD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FCD833AC-CF63-BBF1-E892-6057AD6ECD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Anbefales ikke generelt, men dog i særlige tilfælde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D30F5E0-E077-5305-81E2-E43E1A4C3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2. Indlagte selvmordsfarlige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625CB94F-18DF-B196-1D24-C1ADC36178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Anbefales hvis pt ikke kan få ECT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F777318-18FF-DD8A-9900-939A779A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066" y="6356350"/>
            <a:ext cx="493734" cy="365125"/>
          </a:xfrm>
        </p:spPr>
        <p:txBody>
          <a:bodyPr/>
          <a:lstStyle/>
          <a:p>
            <a:pPr algn="l"/>
            <a:fld id="{24C8C45C-947F-4981-8B3F-4F32E973C901}" type="slidenum">
              <a:rPr lang="da-DK" smtClean="0"/>
              <a:pPr algn="l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49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4F87AA57-2550-B957-93A3-1BE29BCE0161}"/>
              </a:ext>
            </a:extLst>
          </p:cNvPr>
          <p:cNvSpPr txBox="1"/>
          <p:nvPr/>
        </p:nvSpPr>
        <p:spPr>
          <a:xfrm>
            <a:off x="5206701" y="500538"/>
            <a:ext cx="6734287" cy="6272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Formand for arbejdsgruppen: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Professor, overlæge, dr.med. Poul Videbech, Psykiatrisk Center Glostrup</a:t>
            </a:r>
          </a:p>
          <a:p>
            <a:pPr>
              <a:lnSpc>
                <a:spcPct val="150000"/>
              </a:lnSpc>
            </a:pPr>
            <a:r>
              <a:rPr lang="da-DK" b="1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Øvrige medlemmer: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Overlæge Martin Gotfredsen, Psykiatrien, Region Syddanmark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Professor, </a:t>
            </a:r>
            <a:r>
              <a:rPr lang="da-DK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overlæge,PhD</a:t>
            </a: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, dr.med. Klaus Martiny, Psykiatrisk Center København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Generalsekretær Morten Ronnenberg Møller, </a:t>
            </a:r>
            <a:r>
              <a:rPr lang="da-DK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DepressionsForeningen</a:t>
            </a:r>
            <a:endParaRPr lang="da-DK" dirty="0">
              <a:solidFill>
                <a:srgbClr val="000000"/>
              </a:solidFill>
              <a:effectLst/>
              <a:latin typeface="Arial Narrow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Professor, overlæge, </a:t>
            </a:r>
            <a:r>
              <a:rPr lang="da-DK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PhD</a:t>
            </a: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. Rene Ernst Nielsen, Psykiatrien Region Nordjylland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Sygeplejerske </a:t>
            </a:r>
            <a:r>
              <a:rPr lang="da-DK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PhD</a:t>
            </a: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 Aake Packness, Psykiatrisk Visitationsklinik, Region Sjælland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Læge, ph.d.-studerende Troels Boldt Rømer, Psykiatrisk Center København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Professor, overlæge, </a:t>
            </a:r>
            <a:r>
              <a:rPr lang="da-DK" dirty="0" err="1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PhD</a:t>
            </a:r>
            <a:r>
              <a:rPr lang="da-DK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, dr. med., Maj Vinberg, Psykiatrisk Center Nordsjælland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9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51E54-C838-22C2-6B7E-FC3EC1F5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 populationer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A38D4D-2AE2-A46C-13B4-133537C3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0666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Behandlingsrefraktær unipolar depression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Indlagte patienter med unipolar depression med akut selvmordsrisiko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0" indent="0">
              <a:buNone/>
            </a:pPr>
            <a:r>
              <a:rPr lang="da-DK" dirty="0"/>
              <a:t>Litteratursøgning i </a:t>
            </a:r>
            <a:r>
              <a:rPr lang="da-DK" dirty="0" err="1"/>
              <a:t>Pubmed</a:t>
            </a:r>
            <a:r>
              <a:rPr lang="da-DK" dirty="0"/>
              <a:t>, </a:t>
            </a:r>
            <a:r>
              <a:rPr lang="da-DK" dirty="0" err="1"/>
              <a:t>Embase</a:t>
            </a:r>
            <a:r>
              <a:rPr lang="da-DK" dirty="0"/>
              <a:t> og </a:t>
            </a:r>
            <a:r>
              <a:rPr lang="da-DK" dirty="0" err="1"/>
              <a:t>Psycinfo</a:t>
            </a:r>
            <a:r>
              <a:rPr lang="da-DK" dirty="0"/>
              <a:t> pr. 1. juni 2023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212 artikler. </a:t>
            </a:r>
          </a:p>
          <a:p>
            <a:pPr marL="0" indent="0">
              <a:buNone/>
            </a:pPr>
            <a:r>
              <a:rPr lang="da-DK" dirty="0"/>
              <a:t>Heraf 9 RCT</a:t>
            </a:r>
          </a:p>
          <a:p>
            <a:pPr marL="0" indent="0">
              <a:buNone/>
            </a:pPr>
            <a:r>
              <a:rPr lang="da-DK" dirty="0"/>
              <a:t>16 baggrundsartikler</a:t>
            </a:r>
          </a:p>
        </p:txBody>
      </p:sp>
    </p:spTree>
    <p:extLst>
      <p:ext uri="{BB962C8B-B14F-4D97-AF65-F5344CB8AC3E}">
        <p14:creationId xmlns:p14="http://schemas.microsoft.com/office/powerpoint/2010/main" val="29536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BDBB0-DFD0-8F2C-C17A-0DCB28A1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Problemer i den tilgængelige litteratur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85692-3097-719A-EBAE-C3B2BDC8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54" y="1524999"/>
            <a:ext cx="3733799" cy="4051169"/>
          </a:xfrm>
        </p:spPr>
        <p:txBody>
          <a:bodyPr>
            <a:normAutofit/>
          </a:bodyPr>
          <a:lstStyle/>
          <a:p>
            <a:r>
              <a:rPr lang="da-DK" dirty="0"/>
              <a:t>Definitionen af behandlingsrefraktær:</a:t>
            </a:r>
          </a:p>
          <a:p>
            <a:pPr lvl="1"/>
            <a:r>
              <a:rPr lang="da-DK" dirty="0"/>
              <a:t>Prøvet to antidepressiva uden remission</a:t>
            </a:r>
          </a:p>
          <a:p>
            <a:pPr lvl="1"/>
            <a:endParaRPr lang="da-DK" dirty="0"/>
          </a:p>
          <a:p>
            <a:r>
              <a:rPr lang="da-DK" dirty="0"/>
              <a:t>Data til Medicinrådet</a:t>
            </a:r>
          </a:p>
          <a:p>
            <a:pPr lvl="1"/>
            <a:r>
              <a:rPr lang="da-DK" dirty="0"/>
              <a:t>MSM ≧ 9</a:t>
            </a:r>
          </a:p>
          <a:p>
            <a:pPr lvl="1"/>
            <a:endParaRPr lang="da-DK" dirty="0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5352DC1-6720-D70D-8D11-2A4DFBCD7CCC}"/>
              </a:ext>
            </a:extLst>
          </p:cNvPr>
          <p:cNvGrpSpPr/>
          <p:nvPr/>
        </p:nvGrpSpPr>
        <p:grpSpPr>
          <a:xfrm>
            <a:off x="7669946" y="167243"/>
            <a:ext cx="4204728" cy="6523513"/>
            <a:chOff x="7669946" y="167243"/>
            <a:chExt cx="4204728" cy="6523513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271C5089-EB03-9970-AC7A-031772A15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69946" y="167243"/>
              <a:ext cx="4204728" cy="6523513"/>
            </a:xfrm>
            <a:prstGeom prst="rect">
              <a:avLst/>
            </a:prstGeom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" name="Lige forbindelse 6">
              <a:extLst>
                <a:ext uri="{FF2B5EF4-FFF2-40B4-BE49-F238E27FC236}">
                  <a16:creationId xmlns:a16="http://schemas.microsoft.com/office/drawing/2014/main" id="{8412165E-143F-8C40-B194-B1F8B39168F6}"/>
                </a:ext>
              </a:extLst>
            </p:cNvPr>
            <p:cNvCxnSpPr/>
            <p:nvPr/>
          </p:nvCxnSpPr>
          <p:spPr>
            <a:xfrm>
              <a:off x="7966553" y="1991638"/>
              <a:ext cx="38079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D84366EA-92B7-DD13-33E3-9CFAAB670857}"/>
                </a:ext>
              </a:extLst>
            </p:cNvPr>
            <p:cNvCxnSpPr/>
            <p:nvPr/>
          </p:nvCxnSpPr>
          <p:spPr>
            <a:xfrm>
              <a:off x="7966553" y="3158646"/>
              <a:ext cx="38079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ge forbindelse 8">
              <a:extLst>
                <a:ext uri="{FF2B5EF4-FFF2-40B4-BE49-F238E27FC236}">
                  <a16:creationId xmlns:a16="http://schemas.microsoft.com/office/drawing/2014/main" id="{E94F27CD-22A6-6A71-C8CE-1121A5D70C75}"/>
                </a:ext>
              </a:extLst>
            </p:cNvPr>
            <p:cNvCxnSpPr/>
            <p:nvPr/>
          </p:nvCxnSpPr>
          <p:spPr>
            <a:xfrm>
              <a:off x="7966553" y="4398723"/>
              <a:ext cx="38079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B67A0DAF-BEC7-BB1F-7B40-9FBF3FC75237}"/>
                </a:ext>
              </a:extLst>
            </p:cNvPr>
            <p:cNvCxnSpPr/>
            <p:nvPr/>
          </p:nvCxnSpPr>
          <p:spPr>
            <a:xfrm>
              <a:off x="7966552" y="5576169"/>
              <a:ext cx="38079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75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43D9F-E512-0EED-1D37-C8251B0A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Bivirkninger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8BF612-E4C1-325E-76DC-B6F46EE97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effectLst/>
                <a:latin typeface="Calibri" panose="020F0502020204030204" pitchFamily="34" charset="0"/>
              </a:rPr>
              <a:t>De hyppigst forekommende i fase 3-studierne</a:t>
            </a:r>
          </a:p>
          <a:p>
            <a:pPr lvl="1"/>
            <a:r>
              <a:rPr lang="da-DK" dirty="0">
                <a:latin typeface="Calibri" panose="020F0502020204030204" pitchFamily="34" charset="0"/>
              </a:rPr>
              <a:t>S</a:t>
            </a:r>
            <a:r>
              <a:rPr lang="da-DK" dirty="0">
                <a:effectLst/>
                <a:latin typeface="Calibri" panose="020F0502020204030204" pitchFamily="34" charset="0"/>
              </a:rPr>
              <a:t>vimmelhed</a:t>
            </a:r>
            <a:endParaRPr lang="da-DK" dirty="0">
              <a:latin typeface="Calibri" panose="020F0502020204030204" pitchFamily="34" charset="0"/>
            </a:endParaRPr>
          </a:p>
          <a:p>
            <a:pPr lvl="1"/>
            <a:r>
              <a:rPr lang="da-DK" dirty="0">
                <a:effectLst/>
                <a:latin typeface="Calibri" panose="020F0502020204030204" pitchFamily="34" charset="0"/>
              </a:rPr>
              <a:t>Dissociation (13-28%), angst</a:t>
            </a:r>
          </a:p>
          <a:p>
            <a:pPr lvl="1"/>
            <a:r>
              <a:rPr lang="da-DK" dirty="0">
                <a:effectLst/>
                <a:latin typeface="Calibri" panose="020F0502020204030204" pitchFamily="34" charset="0"/>
              </a:rPr>
              <a:t>Kvalme, opkastning, hovedpine, </a:t>
            </a:r>
            <a:r>
              <a:rPr lang="da-DK" dirty="0" err="1">
                <a:effectLst/>
                <a:latin typeface="Calibri" panose="020F0502020204030204" pitchFamily="34" charset="0"/>
              </a:rPr>
              <a:t>somnolens</a:t>
            </a:r>
            <a:r>
              <a:rPr lang="da-DK" dirty="0">
                <a:effectLst/>
                <a:latin typeface="Calibri" panose="020F0502020204030204" pitchFamily="34" charset="0"/>
              </a:rPr>
              <a:t>, smagsforstyrrelser</a:t>
            </a:r>
          </a:p>
          <a:p>
            <a:pPr lvl="1"/>
            <a:r>
              <a:rPr lang="da-DK" dirty="0" err="1">
                <a:latin typeface="Calibri" panose="020F0502020204030204" pitchFamily="34" charset="0"/>
              </a:rPr>
              <a:t>V</a:t>
            </a:r>
            <a:r>
              <a:rPr lang="da-DK" dirty="0" err="1">
                <a:effectLst/>
                <a:latin typeface="Calibri" panose="020F0502020204030204" pitchFamily="34" charset="0"/>
              </a:rPr>
              <a:t>ertigo</a:t>
            </a:r>
            <a:r>
              <a:rPr lang="da-DK" dirty="0">
                <a:effectLst/>
                <a:latin typeface="Calibri" panose="020F0502020204030204" pitchFamily="34" charset="0"/>
              </a:rPr>
              <a:t>, </a:t>
            </a:r>
            <a:r>
              <a:rPr lang="da-DK" dirty="0" err="1">
                <a:effectLst/>
                <a:latin typeface="Calibri" panose="020F0502020204030204" pitchFamily="34" charset="0"/>
              </a:rPr>
              <a:t>hypæstesi</a:t>
            </a:r>
            <a:r>
              <a:rPr lang="da-DK" dirty="0">
                <a:effectLst/>
                <a:latin typeface="Calibri" panose="020F0502020204030204" pitchFamily="34" charset="0"/>
              </a:rPr>
              <a:t>, og forhøjet blodtryk</a:t>
            </a:r>
          </a:p>
          <a:p>
            <a:pPr lvl="1"/>
            <a:r>
              <a:rPr lang="da-DK" dirty="0">
                <a:latin typeface="Calibri" panose="020F0502020204030204" pitchFamily="34" charset="0"/>
              </a:rPr>
              <a:t>H</a:t>
            </a:r>
            <a:r>
              <a:rPr lang="da-DK" dirty="0">
                <a:effectLst/>
                <a:latin typeface="Calibri" panose="020F0502020204030204" pitchFamily="34" charset="0"/>
              </a:rPr>
              <a:t>ovedparten af de uønskede hændelser er milde til moderate</a:t>
            </a:r>
          </a:p>
          <a:p>
            <a:pPr lvl="1"/>
            <a:endParaRPr lang="da-DK" dirty="0">
              <a:latin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</a:rPr>
              <a:t>Afhængighed, misbrug?</a:t>
            </a:r>
          </a:p>
          <a:p>
            <a:r>
              <a:rPr lang="da-DK" dirty="0">
                <a:latin typeface="Calibri" panose="020F0502020204030204" pitchFamily="34" charset="0"/>
              </a:rPr>
              <a:t>Langtidsbivirkninger?</a:t>
            </a:r>
          </a:p>
        </p:txBody>
      </p:sp>
    </p:spTree>
    <p:extLst>
      <p:ext uri="{BB962C8B-B14F-4D97-AF65-F5344CB8AC3E}">
        <p14:creationId xmlns:p14="http://schemas.microsoft.com/office/powerpoint/2010/main" val="31343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C5B9D-3BB1-B278-9783-57A5D5FA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Behandlingsrefraktær unipolar depression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6A5967-76F8-2DBF-382A-5351279A3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222"/>
          </a:xfrm>
        </p:spPr>
        <p:txBody>
          <a:bodyPr>
            <a:normAutofit fontScale="92500"/>
          </a:bodyPr>
          <a:lstStyle/>
          <a:p>
            <a:r>
              <a:rPr lang="da-DK" sz="2400" dirty="0"/>
              <a:t>Esketamin kombineret med oral antidepressiv behandling </a:t>
            </a:r>
            <a:r>
              <a:rPr lang="da-DK" sz="2400" i="1" dirty="0"/>
              <a:t>anbefales ikke</a:t>
            </a:r>
            <a:r>
              <a:rPr lang="da-DK" sz="2400" dirty="0"/>
              <a:t> til anvendelse overfor behandlingsresistent depression pga. begrænset evidens, bivirkningshyppighed og misbrugspotentiale </a:t>
            </a:r>
            <a:r>
              <a:rPr lang="da-DK" sz="2400" i="1" dirty="0"/>
              <a:t>undtagen i ganske særlige tilfælde </a:t>
            </a:r>
            <a:r>
              <a:rPr lang="da-DK" sz="2400" dirty="0"/>
              <a:t>af moderat til svær depressiv episode i forbindelse med unipolar depression, der opfylder flg.: (D)</a:t>
            </a:r>
          </a:p>
          <a:p>
            <a:pPr lvl="1"/>
            <a:r>
              <a:rPr lang="da-DK" sz="1800" dirty="0"/>
              <a:t>1. Ingen nuværende eller tidligere psykotiske symptomer</a:t>
            </a:r>
          </a:p>
          <a:p>
            <a:pPr lvl="1"/>
            <a:r>
              <a:rPr lang="da-DK" sz="1800" dirty="0"/>
              <a:t>2. Opfylder ikke kriterierne for skadeligt brug eller afhængighedssyndrom jf. ICD-10 (hvis patienten tidligere har gjort dette, skal der udvises særlig forsigtighed)</a:t>
            </a:r>
          </a:p>
          <a:p>
            <a:pPr lvl="1"/>
            <a:r>
              <a:rPr lang="da-DK" sz="1800" dirty="0"/>
              <a:t>3. Behandling ved regionsfunktion for affektive lidelser</a:t>
            </a:r>
          </a:p>
          <a:p>
            <a:pPr lvl="1"/>
            <a:r>
              <a:rPr lang="da-DK" sz="1800" dirty="0"/>
              <a:t>4. Ingen somatiske kontraindikationer (ingen aneurismer, tidligere hjerneblødninger, myokardieinfarkt, anden kardiovaskulær hændelse indenfor 6 uger eller svært nedsat leverfunktion (svarende til Child-</a:t>
            </a:r>
            <a:r>
              <a:rPr lang="da-DK" sz="1800" dirty="0" err="1"/>
              <a:t>Pugh</a:t>
            </a:r>
            <a:r>
              <a:rPr lang="da-DK" sz="1800" dirty="0"/>
              <a:t> C)</a:t>
            </a:r>
          </a:p>
          <a:p>
            <a:pPr lvl="1"/>
            <a:r>
              <a:rPr lang="da-DK" sz="1800" dirty="0"/>
              <a:t>5. </a:t>
            </a:r>
            <a:r>
              <a:rPr lang="da-DK" sz="1800" dirty="0" err="1"/>
              <a:t>Maudsley</a:t>
            </a:r>
            <a:r>
              <a:rPr lang="da-DK" sz="1800" dirty="0"/>
              <a:t> </a:t>
            </a:r>
            <a:r>
              <a:rPr lang="da-DK" sz="1800" dirty="0" err="1"/>
              <a:t>Staging</a:t>
            </a:r>
            <a:r>
              <a:rPr lang="da-DK" sz="1800" dirty="0"/>
              <a:t> Method værdi ≥ 9 </a:t>
            </a:r>
          </a:p>
          <a:p>
            <a:pPr lvl="1"/>
            <a:r>
              <a:rPr lang="da-DK" sz="1800" dirty="0"/>
              <a:t>6. Og følgende behandlinger har været forsøgt uden effekt (eller er udelukket fx pga. kontraindikationer):</a:t>
            </a:r>
          </a:p>
          <a:p>
            <a:pPr marL="914400" lvl="2" indent="0">
              <a:buNone/>
            </a:pPr>
            <a:r>
              <a:rPr lang="da-DK" sz="1600" dirty="0"/>
              <a:t>A. Kognitiv terapi eller anden relevant form for psykoterapi</a:t>
            </a:r>
          </a:p>
          <a:p>
            <a:pPr marL="914400" lvl="2" indent="0">
              <a:buNone/>
            </a:pPr>
            <a:r>
              <a:rPr lang="da-DK" sz="1600" dirty="0"/>
              <a:t>B. Augmentering med litium eller antipsykotika</a:t>
            </a:r>
          </a:p>
          <a:p>
            <a:pPr marL="914400" lvl="2" indent="0">
              <a:buNone/>
            </a:pPr>
            <a:r>
              <a:rPr lang="da-DK" sz="1600" dirty="0"/>
              <a:t>C. ECT (elektrokonvulsiv behandling)</a:t>
            </a:r>
          </a:p>
          <a:p>
            <a:pPr marL="914400" lvl="2" indent="0">
              <a:buNone/>
            </a:pPr>
            <a:r>
              <a:rPr lang="da-DK" sz="1600" dirty="0"/>
              <a:t>D. </a:t>
            </a:r>
            <a:r>
              <a:rPr lang="da-DK" sz="1600" dirty="0" err="1"/>
              <a:t>Isocarboxazid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5393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24F1EFA-0C1D-BC3D-5526-129B28173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7" y="541076"/>
            <a:ext cx="6296246" cy="20260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271C42B-DA8A-A72F-59C5-12A1223E5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07" y="2662792"/>
            <a:ext cx="6296246" cy="20260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2E4764E-6FBC-7CB8-148F-9C70728EA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08" y="4783523"/>
            <a:ext cx="6296246" cy="1737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E89B326-4387-FCAE-3EA4-682121E858DF}"/>
              </a:ext>
            </a:extLst>
          </p:cNvPr>
          <p:cNvSpPr txBox="1"/>
          <p:nvPr/>
        </p:nvSpPr>
        <p:spPr>
          <a:xfrm>
            <a:off x="6783571" y="1554085"/>
            <a:ext cx="4817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Men effektforskellen ligger inden for </a:t>
            </a:r>
          </a:p>
          <a:p>
            <a:r>
              <a:rPr lang="da-DK" dirty="0"/>
              <a:t>intervallet for mindste klinisk relevante forskel:</a:t>
            </a:r>
          </a:p>
          <a:p>
            <a:r>
              <a:rPr lang="da-DK" dirty="0"/>
              <a:t>Derfor ingen dokumenteret merværdi ved 4 uger. </a:t>
            </a:r>
          </a:p>
        </p:txBody>
      </p:sp>
    </p:spTree>
    <p:extLst>
      <p:ext uri="{BB962C8B-B14F-4D97-AF65-F5344CB8AC3E}">
        <p14:creationId xmlns:p14="http://schemas.microsoft.com/office/powerpoint/2010/main" val="132321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736C1-5D14-30F0-25CE-C7184C93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2. Indlagte patienter med unipolar depression med akut selvmordsrisiko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ADC16F-1013-ADCE-E39C-429E62D1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Esketamin kombineret med oral antidepressiv behandling som korttidsbehandling (&lt;4 uger) til voksne indlagt i psykiatrisk afdeling med unipolar depression, som har en akut øget selvmordsrisiko, med henblik på hurtig reduktion af depressive symptomer, kan </a:t>
            </a:r>
            <a:r>
              <a:rPr lang="da-DK" i="1" dirty="0"/>
              <a:t>i særlige tilfælde anbefales</a:t>
            </a:r>
            <a:r>
              <a:rPr lang="da-DK" dirty="0"/>
              <a:t>, </a:t>
            </a:r>
          </a:p>
          <a:p>
            <a:r>
              <a:rPr lang="da-DK" dirty="0"/>
              <a:t>hvis patienten ikke tåler, ikke har gavn af eller ikke ønsker ECT efter grundig information om fordele og ulemper ved ECT. </a:t>
            </a:r>
          </a:p>
          <a:p>
            <a:r>
              <a:rPr lang="da-DK" dirty="0"/>
              <a:t>Ved effekt kan behandling ud over 4 uger kun ske i ganske særlige tilfælde og efter konferering med regionsfunktion for affektive lidelser. (D)</a:t>
            </a:r>
          </a:p>
        </p:txBody>
      </p:sp>
    </p:spTree>
    <p:extLst>
      <p:ext uri="{BB962C8B-B14F-4D97-AF65-F5344CB8AC3E}">
        <p14:creationId xmlns:p14="http://schemas.microsoft.com/office/powerpoint/2010/main" val="25574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4B1067D-A1C3-AB05-FD3F-0A9B49C0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16" y="2384422"/>
            <a:ext cx="7186610" cy="40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FF2E53-C3E8-30FA-E001-A48C5505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Resultater – sammenligning med placebo (</a:t>
            </a:r>
            <a:r>
              <a:rPr lang="da-DK" dirty="0" err="1"/>
              <a:t>SoC</a:t>
            </a:r>
            <a:r>
              <a:rPr lang="da-DK" dirty="0"/>
              <a:t>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8C91F1-493A-A649-37CE-0C679309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650208"/>
            <a:ext cx="4726029" cy="4780010"/>
          </a:xfrm>
        </p:spPr>
        <p:txBody>
          <a:bodyPr>
            <a:normAutofit/>
          </a:bodyPr>
          <a:lstStyle/>
          <a:p>
            <a:r>
              <a:rPr lang="da-DK" dirty="0"/>
              <a:t>Selvmordsrisiko</a:t>
            </a:r>
          </a:p>
          <a:p>
            <a:pPr lvl="1"/>
            <a:r>
              <a:rPr lang="da-DK" dirty="0"/>
              <a:t>Ingen dokumenteret effekt</a:t>
            </a:r>
          </a:p>
          <a:p>
            <a:r>
              <a:rPr lang="da-DK" dirty="0"/>
              <a:t>Bivirkninger – som foregående vurdering, dissociative effekter, forhøjet blodtryk, misbrugspotentiale</a:t>
            </a:r>
          </a:p>
          <a:p>
            <a:r>
              <a:rPr lang="da-DK" dirty="0"/>
              <a:t>Reduktion i depressive symptomer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AC55061-7B33-663A-A22F-90905F53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813" y="1939708"/>
            <a:ext cx="524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900" b="1" i="0" u="none" strike="noStrike" cap="none" normalizeH="0" baseline="0" dirty="0">
                <a:ln>
                  <a:noFill/>
                </a:ln>
                <a:solidFill>
                  <a:srgbClr val="005F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Figur 1. Udvikling i MADRS-score i den samlede population fra ASPIRE I og ASPIRE II med hhv. </a:t>
            </a:r>
            <a:r>
              <a:rPr kumimoji="0" lang="da-DK" altLang="da-DK" sz="900" b="1" i="0" u="none" strike="noStrike" cap="none" normalizeH="0" baseline="0" dirty="0" err="1">
                <a:ln>
                  <a:noFill/>
                </a:ln>
                <a:solidFill>
                  <a:srgbClr val="005F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esketamin</a:t>
            </a:r>
            <a:r>
              <a:rPr kumimoji="0" lang="da-DK" altLang="da-DK" sz="900" b="1" i="0" u="none" strike="noStrike" cap="none" normalizeH="0" baseline="0" dirty="0">
                <a:ln>
                  <a:noFill/>
                </a:ln>
                <a:solidFill>
                  <a:srgbClr val="005F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og placebo henover 4 ugers behandling og efterfølgende </a:t>
            </a:r>
            <a:r>
              <a:rPr kumimoji="0" lang="da-DK" altLang="da-DK" sz="900" b="1" i="0" u="none" strike="noStrike" cap="none" normalizeH="0" baseline="0" dirty="0" err="1">
                <a:ln>
                  <a:noFill/>
                </a:ln>
                <a:solidFill>
                  <a:srgbClr val="005F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follow-up</a:t>
            </a:r>
            <a:r>
              <a:rPr kumimoji="0" lang="da-DK" altLang="da-DK" sz="900" b="1" i="0" u="none" strike="noStrike" cap="none" normalizeH="0" baseline="0" dirty="0">
                <a:ln>
                  <a:noFill/>
                </a:ln>
                <a:solidFill>
                  <a:srgbClr val="005F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fase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585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Verdana</vt:lpstr>
      <vt:lpstr>Office-tema</vt:lpstr>
      <vt:lpstr>DMPG - Esketamin</vt:lpstr>
      <vt:lpstr>PowerPoint-præsentation</vt:lpstr>
      <vt:lpstr>To populationer</vt:lpstr>
      <vt:lpstr>Problemer i den tilgængelige litteratur</vt:lpstr>
      <vt:lpstr>Bivirkninger</vt:lpstr>
      <vt:lpstr>1. Behandlingsrefraktær unipolar depression </vt:lpstr>
      <vt:lpstr>PowerPoint-præsentation</vt:lpstr>
      <vt:lpstr>2. Indlagte patienter med unipolar depression med akut selvmordsrisiko</vt:lpstr>
      <vt:lpstr>2. Resultater – sammenligning med placebo (SoC) </vt:lpstr>
      <vt:lpstr>Konklusion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Poul Videbech</dc:creator>
  <cp:lastModifiedBy>Inger Brødsgaard</cp:lastModifiedBy>
  <cp:revision>13</cp:revision>
  <dcterms:created xsi:type="dcterms:W3CDTF">2023-09-28T10:09:24Z</dcterms:created>
  <dcterms:modified xsi:type="dcterms:W3CDTF">2023-11-24T15:18:00Z</dcterms:modified>
</cp:coreProperties>
</file>