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DC_26FBF5DD.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8"/>
  </p:sldMasterIdLst>
  <p:notesMasterIdLst>
    <p:notesMasterId r:id="rId35"/>
  </p:notesMasterIdLst>
  <p:sldIdLst>
    <p:sldId id="503" r:id="rId9"/>
    <p:sldId id="257" r:id="rId10"/>
    <p:sldId id="476" r:id="rId11"/>
    <p:sldId id="466" r:id="rId12"/>
    <p:sldId id="448" r:id="rId13"/>
    <p:sldId id="478" r:id="rId14"/>
    <p:sldId id="491" r:id="rId15"/>
    <p:sldId id="492" r:id="rId16"/>
    <p:sldId id="487" r:id="rId17"/>
    <p:sldId id="282" r:id="rId18"/>
    <p:sldId id="481" r:id="rId19"/>
    <p:sldId id="470" r:id="rId20"/>
    <p:sldId id="442" r:id="rId21"/>
    <p:sldId id="494" r:id="rId22"/>
    <p:sldId id="495" r:id="rId23"/>
    <p:sldId id="449" r:id="rId24"/>
    <p:sldId id="496" r:id="rId25"/>
    <p:sldId id="483" r:id="rId26"/>
    <p:sldId id="459" r:id="rId27"/>
    <p:sldId id="497" r:id="rId28"/>
    <p:sldId id="505" r:id="rId29"/>
    <p:sldId id="490" r:id="rId30"/>
    <p:sldId id="488" r:id="rId31"/>
    <p:sldId id="271" r:id="rId32"/>
    <p:sldId id="464" r:id="rId33"/>
    <p:sldId id="273"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CE754-AF90-B18B-3F91-9B30563F10F9}" name="Natacha Blauenfeldt Kyster" initials="NK" userId="S::natacha.blauenfeldt.kyster_regionh.dk#ext#@regionmidtjylland.onmicrosoft.com::00b98de2-31d0-42bb-8171-676b4d64317b" providerId="AD"/>
  <p188:author id="{8778AF94-4A97-5B9A-7D99-866FC181F521}" name="Gudmunda Sirry Arnardottir" initials="GA" userId="S::gudmunda.sirry.arnardottir_regionh.dk#ext#@regionmidtjylland.onmicrosoft.com::84380b38-600e-4adc-b23d-3fb050d9669f" providerId="AD"/>
  <p188:author id="{C56DD5FB-2625-E6FB-7B47-76BD2696A0DF}" name="Jette Thrane" initials="JT" userId="S::j.thrane_rn.dk#ext#@regionmidtjylland.onmicrosoft.com::0b513e84-a9d9-47ed-a5de-84015da39e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DAF3"/>
    <a:srgbClr val="B1CCEF"/>
    <a:srgbClr val="606F81"/>
    <a:srgbClr val="84B1F5"/>
    <a:srgbClr val="F7F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C16E5-DFA1-F377-CAF8-0F4CA3A34FC4}" v="1" dt="2025-11-20T11:37:40.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71" autoAdjust="0"/>
  </p:normalViewPr>
  <p:slideViewPr>
    <p:cSldViewPr snapToGrid="0">
      <p:cViewPr varScale="1">
        <p:scale>
          <a:sx n="71" d="100"/>
          <a:sy n="71" d="100"/>
        </p:scale>
        <p:origin x="1992" y="72"/>
      </p:cViewPr>
      <p:guideLst/>
    </p:cSldViewPr>
  </p:slideViewPr>
  <p:notesTextViewPr>
    <p:cViewPr>
      <p:scale>
        <a:sx n="1" d="1"/>
        <a:sy n="1" d="1"/>
      </p:scale>
      <p:origin x="0" y="0"/>
    </p:cViewPr>
  </p:notesTextViewPr>
  <p:notesViewPr>
    <p:cSldViewPr snapToGrid="0">
      <p:cViewPr varScale="1">
        <p:scale>
          <a:sx n="90" d="100"/>
          <a:sy n="90" d="100"/>
        </p:scale>
        <p:origin x="345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e Thrane" userId="S::j.thrane_rn.dk#ext#@regionmidtjylland.onmicrosoft.com::0b513e84-a9d9-47ed-a5de-84015da39e20" providerId="AD" clId="Web-{6727A73B-E650-8052-28DC-0C90A635F542}"/>
    <pc:docChg chg="modSld">
      <pc:chgData name="Jette Thrane" userId="S::j.thrane_rn.dk#ext#@regionmidtjylland.onmicrosoft.com::0b513e84-a9d9-47ed-a5de-84015da39e20" providerId="AD" clId="Web-{6727A73B-E650-8052-28DC-0C90A635F542}" dt="2025-11-11T07:10:50.023" v="714"/>
      <pc:docMkLst>
        <pc:docMk/>
      </pc:docMkLst>
      <pc:sldChg chg="modSp modNotes">
        <pc:chgData name="Jette Thrane" userId="S::j.thrane_rn.dk#ext#@regionmidtjylland.onmicrosoft.com::0b513e84-a9d9-47ed-a5de-84015da39e20" providerId="AD" clId="Web-{6727A73B-E650-8052-28DC-0C90A635F542}" dt="2025-11-11T07:10:50.023" v="714"/>
        <pc:sldMkLst>
          <pc:docMk/>
          <pc:sldMk cId="0" sldId="257"/>
        </pc:sldMkLst>
        <pc:spChg chg="mod">
          <ac:chgData name="Jette Thrane" userId="S::j.thrane_rn.dk#ext#@regionmidtjylland.onmicrosoft.com::0b513e84-a9d9-47ed-a5de-84015da39e20" providerId="AD" clId="Web-{6727A73B-E650-8052-28DC-0C90A635F542}" dt="2025-11-11T07:04:17.130" v="378" actId="20577"/>
          <ac:spMkLst>
            <pc:docMk/>
            <pc:sldMk cId="0" sldId="257"/>
            <ac:spMk id="120" creationId="{00000000-0000-0000-0000-000000000000}"/>
          </ac:spMkLst>
        </pc:spChg>
      </pc:sldChg>
      <pc:sldChg chg="modNotes">
        <pc:chgData name="Jette Thrane" userId="S::j.thrane_rn.dk#ext#@regionmidtjylland.onmicrosoft.com::0b513e84-a9d9-47ed-a5de-84015da39e20" providerId="AD" clId="Web-{6727A73B-E650-8052-28DC-0C90A635F542}" dt="2025-11-11T07:09:22.269" v="662"/>
        <pc:sldMkLst>
          <pc:docMk/>
          <pc:sldMk cId="1562458484" sldId="464"/>
        </pc:sldMkLst>
      </pc:sldChg>
      <pc:sldChg chg="modNotes">
        <pc:chgData name="Jette Thrane" userId="S::j.thrane_rn.dk#ext#@regionmidtjylland.onmicrosoft.com::0b513e84-a9d9-47ed-a5de-84015da39e20" providerId="AD" clId="Web-{6727A73B-E650-8052-28DC-0C90A635F542}" dt="2025-11-11T06:59:20.438" v="240"/>
        <pc:sldMkLst>
          <pc:docMk/>
          <pc:sldMk cId="2544964642" sldId="487"/>
        </pc:sldMkLst>
      </pc:sldChg>
      <pc:sldChg chg="modNotes">
        <pc:chgData name="Jette Thrane" userId="S::j.thrane_rn.dk#ext#@regionmidtjylland.onmicrosoft.com::0b513e84-a9d9-47ed-a5de-84015da39e20" providerId="AD" clId="Web-{6727A73B-E650-8052-28DC-0C90A635F542}" dt="2025-11-11T06:51:03.403" v="72"/>
        <pc:sldMkLst>
          <pc:docMk/>
          <pc:sldMk cId="2419055846" sldId="503"/>
        </pc:sldMkLst>
      </pc:sldChg>
    </pc:docChg>
  </pc:docChgLst>
  <pc:docChgLst>
    <pc:chgData name="Jette Thrane" userId="S::j.thrane_rn.dk#ext#@regionmidtjylland.onmicrosoft.com::0b513e84-a9d9-47ed-a5de-84015da39e20" providerId="AD" clId="Web-{03411055-C9AC-EC9F-7543-FD28A0516A1E}"/>
    <pc:docChg chg="modSld">
      <pc:chgData name="Jette Thrane" userId="S::j.thrane_rn.dk#ext#@regionmidtjylland.onmicrosoft.com::0b513e84-a9d9-47ed-a5de-84015da39e20" providerId="AD" clId="Web-{03411055-C9AC-EC9F-7543-FD28A0516A1E}" dt="2025-11-12T07:04:48.535" v="192"/>
      <pc:docMkLst>
        <pc:docMk/>
      </pc:docMkLst>
      <pc:sldChg chg="modNotes">
        <pc:chgData name="Jette Thrane" userId="S::j.thrane_rn.dk#ext#@regionmidtjylland.onmicrosoft.com::0b513e84-a9d9-47ed-a5de-84015da39e20" providerId="AD" clId="Web-{03411055-C9AC-EC9F-7543-FD28A0516A1E}" dt="2025-11-12T07:04:48.535" v="192"/>
        <pc:sldMkLst>
          <pc:docMk/>
          <pc:sldMk cId="2419055846" sldId="503"/>
        </pc:sldMkLst>
      </pc:sldChg>
    </pc:docChg>
  </pc:docChgLst>
  <pc:docChgLst>
    <pc:chgData name="Jette Thrane" userId="S::j.thrane_rn.dk#ext#@regionmidtjylland.onmicrosoft.com::0b513e84-a9d9-47ed-a5de-84015da39e20" providerId="AD" clId="Web-{F8299DA8-FE84-82AC-B3DC-2CA4DC506F61}"/>
    <pc:docChg chg="modSld">
      <pc:chgData name="Jette Thrane" userId="S::j.thrane_rn.dk#ext#@regionmidtjylland.onmicrosoft.com::0b513e84-a9d9-47ed-a5de-84015da39e20" providerId="AD" clId="Web-{F8299DA8-FE84-82AC-B3DC-2CA4DC506F61}" dt="2025-11-17T11:54:00.572" v="9" actId="14100"/>
      <pc:docMkLst>
        <pc:docMk/>
      </pc:docMkLst>
      <pc:sldChg chg="modSp">
        <pc:chgData name="Jette Thrane" userId="S::j.thrane_rn.dk#ext#@regionmidtjylland.onmicrosoft.com::0b513e84-a9d9-47ed-a5de-84015da39e20" providerId="AD" clId="Web-{F8299DA8-FE84-82AC-B3DC-2CA4DC506F61}" dt="2025-11-17T11:54:00.572" v="9" actId="14100"/>
        <pc:sldMkLst>
          <pc:docMk/>
          <pc:sldMk cId="2419055846" sldId="503"/>
        </pc:sldMkLst>
        <pc:spChg chg="mod">
          <ac:chgData name="Jette Thrane" userId="S::j.thrane_rn.dk#ext#@regionmidtjylland.onmicrosoft.com::0b513e84-a9d9-47ed-a5de-84015da39e20" providerId="AD" clId="Web-{F8299DA8-FE84-82AC-B3DC-2CA4DC506F61}" dt="2025-11-17T11:54:00.572" v="9" actId="14100"/>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69E3A7D9-BFF6-2F81-F7D5-284EB99C2FF5}"/>
    <pc:docChg chg="modSld">
      <pc:chgData name="Jette Thrane" userId="S::j.thrane_rn.dk#ext#@regionmidtjylland.onmicrosoft.com::0b513e84-a9d9-47ed-a5de-84015da39e20" providerId="AD" clId="Web-{69E3A7D9-BFF6-2F81-F7D5-284EB99C2FF5}" dt="2025-11-10T07:33:00.270" v="3857"/>
      <pc:docMkLst>
        <pc:docMk/>
      </pc:docMkLst>
      <pc:sldChg chg="modNotes">
        <pc:chgData name="Jette Thrane" userId="S::j.thrane_rn.dk#ext#@regionmidtjylland.onmicrosoft.com::0b513e84-a9d9-47ed-a5de-84015da39e20" providerId="AD" clId="Web-{69E3A7D9-BFF6-2F81-F7D5-284EB99C2FF5}" dt="2025-11-10T07:25:58.658" v="3359"/>
        <pc:sldMkLst>
          <pc:docMk/>
          <pc:sldMk cId="0" sldId="257"/>
        </pc:sldMkLst>
      </pc:sldChg>
      <pc:sldChg chg="modNotes">
        <pc:chgData name="Jette Thrane" userId="S::j.thrane_rn.dk#ext#@regionmidtjylland.onmicrosoft.com::0b513e84-a9d9-47ed-a5de-84015da39e20" providerId="AD" clId="Web-{69E3A7D9-BFF6-2F81-F7D5-284EB99C2FF5}" dt="2025-11-10T07:29:57.312" v="3415"/>
        <pc:sldMkLst>
          <pc:docMk/>
          <pc:sldMk cId="4258880220" sldId="449"/>
        </pc:sldMkLst>
      </pc:sldChg>
      <pc:sldChg chg="modNotes">
        <pc:chgData name="Jette Thrane" userId="S::j.thrane_rn.dk#ext#@regionmidtjylland.onmicrosoft.com::0b513e84-a9d9-47ed-a5de-84015da39e20" providerId="AD" clId="Web-{69E3A7D9-BFF6-2F81-F7D5-284EB99C2FF5}" dt="2025-11-10T07:20:48.447" v="2908"/>
        <pc:sldMkLst>
          <pc:docMk/>
          <pc:sldMk cId="4001162583" sldId="459"/>
        </pc:sldMkLst>
      </pc:sldChg>
      <pc:sldChg chg="modNotes">
        <pc:chgData name="Jette Thrane" userId="S::j.thrane_rn.dk#ext#@regionmidtjylland.onmicrosoft.com::0b513e84-a9d9-47ed-a5de-84015da39e20" providerId="AD" clId="Web-{69E3A7D9-BFF6-2F81-F7D5-284EB99C2FF5}" dt="2025-11-10T07:32:26.176" v="3780"/>
        <pc:sldMkLst>
          <pc:docMk/>
          <pc:sldMk cId="1562458484" sldId="464"/>
        </pc:sldMkLst>
      </pc:sldChg>
      <pc:sldChg chg="modNotes">
        <pc:chgData name="Jette Thrane" userId="S::j.thrane_rn.dk#ext#@regionmidtjylland.onmicrosoft.com::0b513e84-a9d9-47ed-a5de-84015da39e20" providerId="AD" clId="Web-{69E3A7D9-BFF6-2F81-F7D5-284EB99C2FF5}" dt="2025-11-10T07:27:45.384" v="3374"/>
        <pc:sldMkLst>
          <pc:docMk/>
          <pc:sldMk cId="1168088420" sldId="492"/>
        </pc:sldMkLst>
      </pc:sldChg>
      <pc:sldChg chg="modNotes">
        <pc:chgData name="Jette Thrane" userId="S::j.thrane_rn.dk#ext#@regionmidtjylland.onmicrosoft.com::0b513e84-a9d9-47ed-a5de-84015da39e20" providerId="AD" clId="Web-{69E3A7D9-BFF6-2F81-F7D5-284EB99C2FF5}" dt="2025-11-10T07:29:37.108" v="3413"/>
        <pc:sldMkLst>
          <pc:docMk/>
          <pc:sldMk cId="3428521591" sldId="494"/>
        </pc:sldMkLst>
      </pc:sldChg>
      <pc:sldChg chg="modNotes">
        <pc:chgData name="Jette Thrane" userId="S::j.thrane_rn.dk#ext#@regionmidtjylland.onmicrosoft.com::0b513e84-a9d9-47ed-a5de-84015da39e20" providerId="AD" clId="Web-{69E3A7D9-BFF6-2F81-F7D5-284EB99C2FF5}" dt="2025-11-10T07:19:24.648" v="2838"/>
        <pc:sldMkLst>
          <pc:docMk/>
          <pc:sldMk cId="2804096533" sldId="497"/>
        </pc:sldMkLst>
      </pc:sldChg>
      <pc:sldChg chg="modNotes">
        <pc:chgData name="Jette Thrane" userId="S::j.thrane_rn.dk#ext#@regionmidtjylland.onmicrosoft.com::0b513e84-a9d9-47ed-a5de-84015da39e20" providerId="AD" clId="Web-{69E3A7D9-BFF6-2F81-F7D5-284EB99C2FF5}" dt="2025-11-10T07:12:45.029" v="2218"/>
        <pc:sldMkLst>
          <pc:docMk/>
          <pc:sldMk cId="2419055846" sldId="503"/>
        </pc:sldMkLst>
      </pc:sldChg>
      <pc:sldChg chg="modNotes">
        <pc:chgData name="Jette Thrane" userId="S::j.thrane_rn.dk#ext#@regionmidtjylland.onmicrosoft.com::0b513e84-a9d9-47ed-a5de-84015da39e20" providerId="AD" clId="Web-{69E3A7D9-BFF6-2F81-F7D5-284EB99C2FF5}" dt="2025-11-10T07:20:22.602" v="2906"/>
        <pc:sldMkLst>
          <pc:docMk/>
          <pc:sldMk cId="775959473" sldId="505"/>
        </pc:sldMkLst>
      </pc:sldChg>
    </pc:docChg>
  </pc:docChgLst>
  <pc:docChgLst>
    <pc:chgData name="Jette Thrane" userId="S::j.thrane_rn.dk#ext#@regionmidtjylland.onmicrosoft.com::0b513e84-a9d9-47ed-a5de-84015da39e20" providerId="AD" clId="Web-{E6FF873C-0A42-CCF9-20FA-26B6E9DA8CB3}"/>
    <pc:docChg chg="modSld sldOrd">
      <pc:chgData name="Jette Thrane" userId="S::j.thrane_rn.dk#ext#@regionmidtjylland.onmicrosoft.com::0b513e84-a9d9-47ed-a5de-84015da39e20" providerId="AD" clId="Web-{E6FF873C-0A42-CCF9-20FA-26B6E9DA8CB3}" dt="2025-11-11T07:28:09.371" v="455"/>
      <pc:docMkLst>
        <pc:docMk/>
      </pc:docMkLst>
      <pc:sldChg chg="ord modNotes">
        <pc:chgData name="Jette Thrane" userId="S::j.thrane_rn.dk#ext#@regionmidtjylland.onmicrosoft.com::0b513e84-a9d9-47ed-a5de-84015da39e20" providerId="AD" clId="Web-{E6FF873C-0A42-CCF9-20FA-26B6E9DA8CB3}" dt="2025-11-11T07:28:09.371" v="455"/>
        <pc:sldMkLst>
          <pc:docMk/>
          <pc:sldMk cId="654046685" sldId="476"/>
        </pc:sldMkLst>
      </pc:sldChg>
    </pc:docChg>
  </pc:docChgLst>
  <pc:docChgLst>
    <pc:chgData name="Natacha Blauenfeldt Kyster" userId="S::natacha.blauenfeldt.kyster_regionh.dk#ext#@regionmidtjylland.onmicrosoft.com::00b98de2-31d0-42bb-8171-676b4d64317b" providerId="AD" clId="Web-{C4363EA0-54B0-46AE-C37B-E98C311A29E0}"/>
    <pc:docChg chg="modSld sldOrd">
      <pc:chgData name="Natacha Blauenfeldt Kyster" userId="S::natacha.blauenfeldt.kyster_regionh.dk#ext#@regionmidtjylland.onmicrosoft.com::00b98de2-31d0-42bb-8171-676b4d64317b" providerId="AD" clId="Web-{C4363EA0-54B0-46AE-C37B-E98C311A29E0}" dt="2025-10-24T09:38:37.738" v="61"/>
      <pc:docMkLst>
        <pc:docMk/>
      </pc:docMkLst>
      <pc:sldChg chg="addSp delSp modSp">
        <pc:chgData name="Natacha Blauenfeldt Kyster" userId="S::natacha.blauenfeldt.kyster_regionh.dk#ext#@regionmidtjylland.onmicrosoft.com::00b98de2-31d0-42bb-8171-676b4d64317b" providerId="AD" clId="Web-{C4363EA0-54B0-46AE-C37B-E98C311A29E0}" dt="2025-10-24T09:38:37.738" v="61"/>
        <pc:sldMkLst>
          <pc:docMk/>
          <pc:sldMk cId="808748676" sldId="448"/>
        </pc:sldMkLst>
        <pc:spChg chg="mod">
          <ac:chgData name="Natacha Blauenfeldt Kyster" userId="S::natacha.blauenfeldt.kyster_regionh.dk#ext#@regionmidtjylland.onmicrosoft.com::00b98de2-31d0-42bb-8171-676b4d64317b" providerId="AD" clId="Web-{C4363EA0-54B0-46AE-C37B-E98C311A29E0}" dt="2025-10-24T09:32:21.594" v="17" actId="20577"/>
          <ac:spMkLst>
            <pc:docMk/>
            <pc:sldMk cId="808748676" sldId="448"/>
            <ac:spMk id="2" creationId="{16148538-E53D-F981-BF8D-260F32DD35FD}"/>
          </ac:spMkLst>
        </pc:spChg>
        <pc:picChg chg="add mod modCrop">
          <ac:chgData name="Natacha Blauenfeldt Kyster" userId="S::natacha.blauenfeldt.kyster_regionh.dk#ext#@regionmidtjylland.onmicrosoft.com::00b98de2-31d0-42bb-8171-676b4d64317b" providerId="AD" clId="Web-{C4363EA0-54B0-46AE-C37B-E98C311A29E0}" dt="2025-10-24T09:38:37.738" v="61"/>
          <ac:picMkLst>
            <pc:docMk/>
            <pc:sldMk cId="808748676" sldId="448"/>
            <ac:picMk id="5" creationId="{421CBC61-BF4C-097C-46A4-193B752D4019}"/>
          </ac:picMkLst>
        </pc:picChg>
      </pc:sldChg>
      <pc:sldChg chg="addSp delSp modSp">
        <pc:chgData name="Natacha Blauenfeldt Kyster" userId="S::natacha.blauenfeldt.kyster_regionh.dk#ext#@regionmidtjylland.onmicrosoft.com::00b98de2-31d0-42bb-8171-676b4d64317b" providerId="AD" clId="Web-{C4363EA0-54B0-46AE-C37B-E98C311A29E0}" dt="2025-10-24T09:36:12.550" v="27" actId="1076"/>
        <pc:sldMkLst>
          <pc:docMk/>
          <pc:sldMk cId="4258880220" sldId="449"/>
        </pc:sldMkLst>
        <pc:spChg chg="mod">
          <ac:chgData name="Natacha Blauenfeldt Kyster" userId="S::natacha.blauenfeldt.kyster_regionh.dk#ext#@regionmidtjylland.onmicrosoft.com::00b98de2-31d0-42bb-8171-676b4d64317b" providerId="AD" clId="Web-{C4363EA0-54B0-46AE-C37B-E98C311A29E0}" dt="2025-10-24T09:30:53.061" v="5" actId="1076"/>
          <ac:spMkLst>
            <pc:docMk/>
            <pc:sldMk cId="4258880220" sldId="449"/>
            <ac:spMk id="2" creationId="{7EE163B7-6F67-20DB-BC41-28F457C46235}"/>
          </ac:spMkLst>
        </pc:spChg>
        <pc:picChg chg="add mod">
          <ac:chgData name="Natacha Blauenfeldt Kyster" userId="S::natacha.blauenfeldt.kyster_regionh.dk#ext#@regionmidtjylland.onmicrosoft.com::00b98de2-31d0-42bb-8171-676b4d64317b" providerId="AD" clId="Web-{C4363EA0-54B0-46AE-C37B-E98C311A29E0}" dt="2025-10-24T09:36:12.518" v="26" actId="1076"/>
          <ac:picMkLst>
            <pc:docMk/>
            <pc:sldMk cId="4258880220" sldId="449"/>
            <ac:picMk id="6" creationId="{D1341723-186F-FCF9-CD4E-35F77D27CA72}"/>
          </ac:picMkLst>
        </pc:picChg>
        <pc:picChg chg="add mod">
          <ac:chgData name="Natacha Blauenfeldt Kyster" userId="S::natacha.blauenfeldt.kyster_regionh.dk#ext#@regionmidtjylland.onmicrosoft.com::00b98de2-31d0-42bb-8171-676b4d64317b" providerId="AD" clId="Web-{C4363EA0-54B0-46AE-C37B-E98C311A29E0}" dt="2025-10-24T09:36:12.550" v="27" actId="1076"/>
          <ac:picMkLst>
            <pc:docMk/>
            <pc:sldMk cId="4258880220" sldId="449"/>
            <ac:picMk id="7" creationId="{9DFA5247-C3E8-6889-F29A-D8C9AFA86AD4}"/>
          </ac:picMkLst>
        </pc:picChg>
      </pc:sldChg>
      <pc:sldChg chg="modSp">
        <pc:chgData name="Natacha Blauenfeldt Kyster" userId="S::natacha.blauenfeldt.kyster_regionh.dk#ext#@regionmidtjylland.onmicrosoft.com::00b98de2-31d0-42bb-8171-676b4d64317b" providerId="AD" clId="Web-{C4363EA0-54B0-46AE-C37B-E98C311A29E0}" dt="2025-10-24T09:31:15.405" v="7" actId="14100"/>
        <pc:sldMkLst>
          <pc:docMk/>
          <pc:sldMk cId="4001162583" sldId="459"/>
        </pc:sldMkLst>
        <pc:spChg chg="mod">
          <ac:chgData name="Natacha Blauenfeldt Kyster" userId="S::natacha.blauenfeldt.kyster_regionh.dk#ext#@regionmidtjylland.onmicrosoft.com::00b98de2-31d0-42bb-8171-676b4d64317b" providerId="AD" clId="Web-{C4363EA0-54B0-46AE-C37B-E98C311A29E0}" dt="2025-10-24T09:31:15.405" v="7" actId="14100"/>
          <ac:spMkLst>
            <pc:docMk/>
            <pc:sldMk cId="4001162583" sldId="459"/>
            <ac:spMk id="6" creationId="{77F50E30-421E-CAC5-66FB-9C160101FE8B}"/>
          </ac:spMkLst>
        </pc:spChg>
      </pc:sldChg>
      <pc:sldChg chg="modSp">
        <pc:chgData name="Natacha Blauenfeldt Kyster" userId="S::natacha.blauenfeldt.kyster_regionh.dk#ext#@regionmidtjylland.onmicrosoft.com::00b98de2-31d0-42bb-8171-676b4d64317b" providerId="AD" clId="Web-{C4363EA0-54B0-46AE-C37B-E98C311A29E0}" dt="2025-10-24T09:38:21.051" v="59" actId="20577"/>
        <pc:sldMkLst>
          <pc:docMk/>
          <pc:sldMk cId="3249287117" sldId="466"/>
        </pc:sldMkLst>
        <pc:graphicFrameChg chg="modGraphic">
          <ac:chgData name="Natacha Blauenfeldt Kyster" userId="S::natacha.blauenfeldt.kyster_regionh.dk#ext#@regionmidtjylland.onmicrosoft.com::00b98de2-31d0-42bb-8171-676b4d64317b" providerId="AD" clId="Web-{C4363EA0-54B0-46AE-C37B-E98C311A29E0}" dt="2025-10-24T09:38:21.051" v="59" actId="20577"/>
          <ac:graphicFrameMkLst>
            <pc:docMk/>
            <pc:sldMk cId="3249287117" sldId="466"/>
            <ac:graphicFrameMk id="4" creationId="{9447E95D-B539-09D0-3A60-A3D8AF130256}"/>
          </ac:graphicFrameMkLst>
        </pc:graphicFrameChg>
      </pc:sldChg>
      <pc:sldChg chg="ord">
        <pc:chgData name="Natacha Blauenfeldt Kyster" userId="S::natacha.blauenfeldt.kyster_regionh.dk#ext#@regionmidtjylland.onmicrosoft.com::00b98de2-31d0-42bb-8171-676b4d64317b" providerId="AD" clId="Web-{C4363EA0-54B0-46AE-C37B-E98C311A29E0}" dt="2025-10-24T09:37:54.004" v="55"/>
        <pc:sldMkLst>
          <pc:docMk/>
          <pc:sldMk cId="2632912490" sldId="495"/>
        </pc:sldMkLst>
      </pc:sldChg>
      <pc:sldChg chg="modSp">
        <pc:chgData name="Natacha Blauenfeldt Kyster" userId="S::natacha.blauenfeldt.kyster_regionh.dk#ext#@regionmidtjylland.onmicrosoft.com::00b98de2-31d0-42bb-8171-676b4d64317b" providerId="AD" clId="Web-{C4363EA0-54B0-46AE-C37B-E98C311A29E0}" dt="2025-10-24T09:31:45.484" v="11" actId="1076"/>
        <pc:sldMkLst>
          <pc:docMk/>
          <pc:sldMk cId="2770231485" sldId="496"/>
        </pc:sldMkLst>
        <pc:spChg chg="mod">
          <ac:chgData name="Natacha Blauenfeldt Kyster" userId="S::natacha.blauenfeldt.kyster_regionh.dk#ext#@regionmidtjylland.onmicrosoft.com::00b98de2-31d0-42bb-8171-676b4d64317b" providerId="AD" clId="Web-{C4363EA0-54B0-46AE-C37B-E98C311A29E0}" dt="2025-10-24T09:31:45.484" v="11" actId="1076"/>
          <ac:spMkLst>
            <pc:docMk/>
            <pc:sldMk cId="2770231485" sldId="496"/>
            <ac:spMk id="3" creationId="{8FB35DA6-691C-6E0E-5856-BF13C9F5A202}"/>
          </ac:spMkLst>
        </pc:spChg>
        <pc:picChg chg="mod">
          <ac:chgData name="Natacha Blauenfeldt Kyster" userId="S::natacha.blauenfeldt.kyster_regionh.dk#ext#@regionmidtjylland.onmicrosoft.com::00b98de2-31d0-42bb-8171-676b4d64317b" providerId="AD" clId="Web-{C4363EA0-54B0-46AE-C37B-E98C311A29E0}" dt="2025-10-24T09:31:37.421" v="10" actId="1076"/>
          <ac:picMkLst>
            <pc:docMk/>
            <pc:sldMk cId="2770231485" sldId="496"/>
            <ac:picMk id="5" creationId="{AF06C797-83CB-7278-20BD-35D8A76C495C}"/>
          </ac:picMkLst>
        </pc:picChg>
      </pc:sldChg>
    </pc:docChg>
  </pc:docChgLst>
  <pc:docChgLst>
    <pc:chgData name="Jette Thrane" userId="S::j.thrane_rn.dk#ext#@regionmidtjylland.onmicrosoft.com::0b513e84-a9d9-47ed-a5de-84015da39e20" providerId="AD" clId="Web-{425CD64F-CF1A-B95D-235C-EB82BD44426D}"/>
    <pc:docChg chg="modSld">
      <pc:chgData name="Jette Thrane" userId="S::j.thrane_rn.dk#ext#@regionmidtjylland.onmicrosoft.com::0b513e84-a9d9-47ed-a5de-84015da39e20" providerId="AD" clId="Web-{425CD64F-CF1A-B95D-235C-EB82BD44426D}" dt="2025-11-11T10:23:20.087" v="292"/>
      <pc:docMkLst>
        <pc:docMk/>
      </pc:docMkLst>
      <pc:sldChg chg="modSp modNotes">
        <pc:chgData name="Jette Thrane" userId="S::j.thrane_rn.dk#ext#@regionmidtjylland.onmicrosoft.com::0b513e84-a9d9-47ed-a5de-84015da39e20" providerId="AD" clId="Web-{425CD64F-CF1A-B95D-235C-EB82BD44426D}" dt="2025-11-11T10:23:20.087" v="292"/>
        <pc:sldMkLst>
          <pc:docMk/>
          <pc:sldMk cId="0" sldId="257"/>
        </pc:sldMkLst>
        <pc:spChg chg="mod">
          <ac:chgData name="Jette Thrane" userId="S::j.thrane_rn.dk#ext#@regionmidtjylland.onmicrosoft.com::0b513e84-a9d9-47ed-a5de-84015da39e20" providerId="AD" clId="Web-{425CD64F-CF1A-B95D-235C-EB82BD44426D}" dt="2025-11-11T10:23:06.008" v="289" actId="20577"/>
          <ac:spMkLst>
            <pc:docMk/>
            <pc:sldMk cId="0" sldId="257"/>
            <ac:spMk id="120" creationId="{00000000-0000-0000-0000-000000000000}"/>
          </ac:spMkLst>
        </pc:spChg>
      </pc:sldChg>
      <pc:sldChg chg="modNotes">
        <pc:chgData name="Jette Thrane" userId="S::j.thrane_rn.dk#ext#@regionmidtjylland.onmicrosoft.com::0b513e84-a9d9-47ed-a5de-84015da39e20" providerId="AD" clId="Web-{425CD64F-CF1A-B95D-235C-EB82BD44426D}" dt="2025-11-11T10:17:27.664" v="122"/>
        <pc:sldMkLst>
          <pc:docMk/>
          <pc:sldMk cId="654046685" sldId="476"/>
        </pc:sldMkLst>
      </pc:sldChg>
    </pc:docChg>
  </pc:docChgLst>
  <pc:docChgLst>
    <pc:chgData name="Natacha Blauenfeldt Kyster" userId="S::natacha.blauenfeldt.kyster_regionh.dk#ext#@regionmidtjylland.onmicrosoft.com::00b98de2-31d0-42bb-8171-676b4d64317b" providerId="AD" clId="Web-{CC681383-E285-491D-753F-8C723EE9540D}"/>
    <pc:docChg chg="delSld">
      <pc:chgData name="Natacha Blauenfeldt Kyster" userId="S::natacha.blauenfeldt.kyster_regionh.dk#ext#@regionmidtjylland.onmicrosoft.com::00b98de2-31d0-42bb-8171-676b4d64317b" providerId="AD" clId="Web-{CC681383-E285-491D-753F-8C723EE9540D}" dt="2025-10-30T12:25:18.232" v="0"/>
      <pc:docMkLst>
        <pc:docMk/>
      </pc:docMkLst>
    </pc:docChg>
  </pc:docChgLst>
  <pc:docChgLst>
    <pc:chgData name="Jette Thrane" userId="S::j.thrane_rn.dk#ext#@regionmidtjylland.onmicrosoft.com::0b513e84-a9d9-47ed-a5de-84015da39e20" providerId="AD" clId="Web-{DE7C7207-8E1F-40F8-8AA6-58C463E88101}"/>
    <pc:docChg chg="modSld">
      <pc:chgData name="Jette Thrane" userId="S::j.thrane_rn.dk#ext#@regionmidtjylland.onmicrosoft.com::0b513e84-a9d9-47ed-a5de-84015da39e20" providerId="AD" clId="Web-{DE7C7207-8E1F-40F8-8AA6-58C463E88101}" dt="2025-11-14T07:51:46.954" v="0" actId="20577"/>
      <pc:docMkLst>
        <pc:docMk/>
      </pc:docMkLst>
      <pc:sldChg chg="modSp">
        <pc:chgData name="Jette Thrane" userId="S::j.thrane_rn.dk#ext#@regionmidtjylland.onmicrosoft.com::0b513e84-a9d9-47ed-a5de-84015da39e20" providerId="AD" clId="Web-{DE7C7207-8E1F-40F8-8AA6-58C463E88101}" dt="2025-11-14T07:51:46.954" v="0" actId="20577"/>
        <pc:sldMkLst>
          <pc:docMk/>
          <pc:sldMk cId="2419055846" sldId="503"/>
        </pc:sldMkLst>
        <pc:spChg chg="mod">
          <ac:chgData name="Jette Thrane" userId="S::j.thrane_rn.dk#ext#@regionmidtjylland.onmicrosoft.com::0b513e84-a9d9-47ed-a5de-84015da39e20" providerId="AD" clId="Web-{DE7C7207-8E1F-40F8-8AA6-58C463E88101}" dt="2025-11-14T07:51:46.954" v="0" actId="20577"/>
          <ac:spMkLst>
            <pc:docMk/>
            <pc:sldMk cId="2419055846" sldId="503"/>
            <ac:spMk id="5" creationId="{B3E3BA52-986B-9AD3-70D1-7A83914C549A}"/>
          </ac:spMkLst>
        </pc:spChg>
      </pc:sldChg>
    </pc:docChg>
  </pc:docChgLst>
  <pc:docChgLst>
    <pc:chgData name="Gudmunda Sirry Arnardottir" userId="S::gudmunda.sirry.arnardottir_regionh.dk#ext#@regionmidtjylland.onmicrosoft.com::84380b38-600e-4adc-b23d-3fb050d9669f" providerId="AD" clId="Web-{60374F79-2BFA-EFE4-5A24-EAEC1AC1355E}"/>
    <pc:docChg chg="mod addSld delSld modSld">
      <pc:chgData name="Gudmunda Sirry Arnardottir" userId="S::gudmunda.sirry.arnardottir_regionh.dk#ext#@regionmidtjylland.onmicrosoft.com::84380b38-600e-4adc-b23d-3fb050d9669f" providerId="AD" clId="Web-{60374F79-2BFA-EFE4-5A24-EAEC1AC1355E}" dt="2025-11-14T11:54:36.746" v="23"/>
      <pc:docMkLst>
        <pc:docMk/>
      </pc:docMkLst>
      <pc:sldChg chg="modSp">
        <pc:chgData name="Gudmunda Sirry Arnardottir" userId="S::gudmunda.sirry.arnardottir_regionh.dk#ext#@regionmidtjylland.onmicrosoft.com::84380b38-600e-4adc-b23d-3fb050d9669f" providerId="AD" clId="Web-{60374F79-2BFA-EFE4-5A24-EAEC1AC1355E}" dt="2025-11-14T11:53:39.605" v="17" actId="20577"/>
        <pc:sldMkLst>
          <pc:docMk/>
          <pc:sldMk cId="654046685" sldId="476"/>
        </pc:sldMkLst>
        <pc:spChg chg="mod">
          <ac:chgData name="Gudmunda Sirry Arnardottir" userId="S::gudmunda.sirry.arnardottir_regionh.dk#ext#@regionmidtjylland.onmicrosoft.com::84380b38-600e-4adc-b23d-3fb050d9669f" providerId="AD" clId="Web-{60374F79-2BFA-EFE4-5A24-EAEC1AC1355E}" dt="2025-11-14T11:53:39.605" v="17" actId="20577"/>
          <ac:spMkLst>
            <pc:docMk/>
            <pc:sldMk cId="654046685" sldId="476"/>
            <ac:spMk id="3" creationId="{7B7EC6BA-B4B6-F8FE-08E2-30A1C8BBB041}"/>
          </ac:spMkLst>
        </pc:spChg>
      </pc:sldChg>
    </pc:docChg>
  </pc:docChgLst>
  <pc:docChgLst>
    <pc:chgData name="Jette Thrane" userId="S::j.thrane_rn.dk#ext#@regionmidtjylland.onmicrosoft.com::0b513e84-a9d9-47ed-a5de-84015da39e20" providerId="AD" clId="Web-{4550D672-51F1-17A9-DE8D-C575AB907AB7}"/>
    <pc:docChg chg="modSld">
      <pc:chgData name="Jette Thrane" userId="S::j.thrane_rn.dk#ext#@regionmidtjylland.onmicrosoft.com::0b513e84-a9d9-47ed-a5de-84015da39e20" providerId="AD" clId="Web-{4550D672-51F1-17A9-DE8D-C575AB907AB7}" dt="2025-11-12T06:56:38.303" v="1041"/>
      <pc:docMkLst>
        <pc:docMk/>
      </pc:docMkLst>
      <pc:sldChg chg="modNotes">
        <pc:chgData name="Jette Thrane" userId="S::j.thrane_rn.dk#ext#@regionmidtjylland.onmicrosoft.com::0b513e84-a9d9-47ed-a5de-84015da39e20" providerId="AD" clId="Web-{4550D672-51F1-17A9-DE8D-C575AB907AB7}" dt="2025-11-12T06:48:20.864" v="638"/>
        <pc:sldMkLst>
          <pc:docMk/>
          <pc:sldMk cId="0" sldId="257"/>
        </pc:sldMkLst>
      </pc:sldChg>
      <pc:sldChg chg="modNotes">
        <pc:chgData name="Jette Thrane" userId="S::j.thrane_rn.dk#ext#@regionmidtjylland.onmicrosoft.com::0b513e84-a9d9-47ed-a5de-84015da39e20" providerId="AD" clId="Web-{4550D672-51F1-17A9-DE8D-C575AB907AB7}" dt="2025-11-12T06:56:38.303" v="1041"/>
        <pc:sldMkLst>
          <pc:docMk/>
          <pc:sldMk cId="654046685" sldId="476"/>
        </pc:sldMkLst>
      </pc:sldChg>
      <pc:sldChg chg="modSp modNotes">
        <pc:chgData name="Jette Thrane" userId="S::j.thrane_rn.dk#ext#@regionmidtjylland.onmicrosoft.com::0b513e84-a9d9-47ed-a5de-84015da39e20" providerId="AD" clId="Web-{4550D672-51F1-17A9-DE8D-C575AB907AB7}" dt="2025-11-12T06:46:39.279" v="610" actId="20577"/>
        <pc:sldMkLst>
          <pc:docMk/>
          <pc:sldMk cId="2419055846" sldId="503"/>
        </pc:sldMkLst>
        <pc:spChg chg="mod">
          <ac:chgData name="Jette Thrane" userId="S::j.thrane_rn.dk#ext#@regionmidtjylland.onmicrosoft.com::0b513e84-a9d9-47ed-a5de-84015da39e20" providerId="AD" clId="Web-{4550D672-51F1-17A9-DE8D-C575AB907AB7}" dt="2025-11-12T06:46:39.279" v="610" actId="20577"/>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61B9E738-E974-0EEB-9555-D20C7A8B50A0}"/>
    <pc:docChg chg="addSld delSld modSld sldOrd">
      <pc:chgData name="Jette Thrane" userId="S::j.thrane_rn.dk#ext#@regionmidtjylland.onmicrosoft.com::0b513e84-a9d9-47ed-a5de-84015da39e20" providerId="AD" clId="Web-{61B9E738-E974-0EEB-9555-D20C7A8B50A0}" dt="2025-11-06T09:57:23.649" v="405" actId="20577"/>
      <pc:docMkLst>
        <pc:docMk/>
      </pc:docMkLst>
      <pc:sldChg chg="modSp">
        <pc:chgData name="Jette Thrane" userId="S::j.thrane_rn.dk#ext#@regionmidtjylland.onmicrosoft.com::0b513e84-a9d9-47ed-a5de-84015da39e20" providerId="AD" clId="Web-{61B9E738-E974-0EEB-9555-D20C7A8B50A0}" dt="2025-11-06T09:34:48.514" v="44" actId="20577"/>
        <pc:sldMkLst>
          <pc:docMk/>
          <pc:sldMk cId="0" sldId="257"/>
        </pc:sldMkLst>
        <pc:spChg chg="mod">
          <ac:chgData name="Jette Thrane" userId="S::j.thrane_rn.dk#ext#@regionmidtjylland.onmicrosoft.com::0b513e84-a9d9-47ed-a5de-84015da39e20" providerId="AD" clId="Web-{61B9E738-E974-0EEB-9555-D20C7A8B50A0}" dt="2025-11-06T09:34:48.514" v="44" actId="20577"/>
          <ac:spMkLst>
            <pc:docMk/>
            <pc:sldMk cId="0" sldId="257"/>
            <ac:spMk id="120" creationId="{00000000-0000-0000-0000-000000000000}"/>
          </ac:spMkLst>
        </pc:spChg>
      </pc:sldChg>
      <pc:sldChg chg="modSp">
        <pc:chgData name="Jette Thrane" userId="S::j.thrane_rn.dk#ext#@regionmidtjylland.onmicrosoft.com::0b513e84-a9d9-47ed-a5de-84015da39e20" providerId="AD" clId="Web-{61B9E738-E974-0EEB-9555-D20C7A8B50A0}" dt="2025-11-06T09:38:45.162" v="95" actId="20577"/>
        <pc:sldMkLst>
          <pc:docMk/>
          <pc:sldMk cId="2844443117" sldId="282"/>
        </pc:sldMkLst>
        <pc:spChg chg="mod">
          <ac:chgData name="Jette Thrane" userId="S::j.thrane_rn.dk#ext#@regionmidtjylland.onmicrosoft.com::0b513e84-a9d9-47ed-a5de-84015da39e20" providerId="AD" clId="Web-{61B9E738-E974-0EEB-9555-D20C7A8B50A0}" dt="2025-11-06T09:38:45.162" v="95" actId="20577"/>
          <ac:spMkLst>
            <pc:docMk/>
            <pc:sldMk cId="2844443117" sldId="282"/>
            <ac:spMk id="2" creationId="{B155E324-BE91-E121-8896-E7BCFDC6AA79}"/>
          </ac:spMkLst>
        </pc:spChg>
      </pc:sldChg>
      <pc:sldChg chg="modSp">
        <pc:chgData name="Jette Thrane" userId="S::j.thrane_rn.dk#ext#@regionmidtjylland.onmicrosoft.com::0b513e84-a9d9-47ed-a5de-84015da39e20" providerId="AD" clId="Web-{61B9E738-E974-0EEB-9555-D20C7A8B50A0}" dt="2025-11-06T09:39:46.085" v="113" actId="20577"/>
        <pc:sldMkLst>
          <pc:docMk/>
          <pc:sldMk cId="502845857" sldId="442"/>
        </pc:sldMkLst>
        <pc:spChg chg="mod">
          <ac:chgData name="Jette Thrane" userId="S::j.thrane_rn.dk#ext#@regionmidtjylland.onmicrosoft.com::0b513e84-a9d9-47ed-a5de-84015da39e20" providerId="AD" clId="Web-{61B9E738-E974-0EEB-9555-D20C7A8B50A0}" dt="2025-11-06T09:39:46.085" v="113" actId="20577"/>
          <ac:spMkLst>
            <pc:docMk/>
            <pc:sldMk cId="502845857" sldId="442"/>
            <ac:spMk id="2" creationId="{76BE5B91-41D7-F39A-9EBE-D16F4C14FF2D}"/>
          </ac:spMkLst>
        </pc:spChg>
      </pc:sldChg>
      <pc:sldChg chg="ord">
        <pc:chgData name="Jette Thrane" userId="S::j.thrane_rn.dk#ext#@regionmidtjylland.onmicrosoft.com::0b513e84-a9d9-47ed-a5de-84015da39e20" providerId="AD" clId="Web-{61B9E738-E974-0EEB-9555-D20C7A8B50A0}" dt="2025-11-06T09:36:44.878" v="77"/>
        <pc:sldMkLst>
          <pc:docMk/>
          <pc:sldMk cId="654046685" sldId="476"/>
        </pc:sldMkLst>
      </pc:sldChg>
      <pc:sldChg chg="modSp">
        <pc:chgData name="Jette Thrane" userId="S::j.thrane_rn.dk#ext#@regionmidtjylland.onmicrosoft.com::0b513e84-a9d9-47ed-a5de-84015da39e20" providerId="AD" clId="Web-{61B9E738-E974-0EEB-9555-D20C7A8B50A0}" dt="2025-11-06T09:39:01.709" v="105" actId="20577"/>
        <pc:sldMkLst>
          <pc:docMk/>
          <pc:sldMk cId="3678462171" sldId="481"/>
        </pc:sldMkLst>
        <pc:spChg chg="mod">
          <ac:chgData name="Jette Thrane" userId="S::j.thrane_rn.dk#ext#@regionmidtjylland.onmicrosoft.com::0b513e84-a9d9-47ed-a5de-84015da39e20" providerId="AD" clId="Web-{61B9E738-E974-0EEB-9555-D20C7A8B50A0}" dt="2025-11-06T09:39:01.709" v="105" actId="20577"/>
          <ac:spMkLst>
            <pc:docMk/>
            <pc:sldMk cId="3678462171" sldId="481"/>
            <ac:spMk id="2" creationId="{C7AC4CB3-1694-C2F5-F449-00049284EDFF}"/>
          </ac:spMkLst>
        </pc:spChg>
      </pc:sldChg>
      <pc:sldChg chg="modSp">
        <pc:chgData name="Jette Thrane" userId="S::j.thrane_rn.dk#ext#@regionmidtjylland.onmicrosoft.com::0b513e84-a9d9-47ed-a5de-84015da39e20" providerId="AD" clId="Web-{61B9E738-E974-0EEB-9555-D20C7A8B50A0}" dt="2025-11-06T09:51:07.039" v="236" actId="20577"/>
        <pc:sldMkLst>
          <pc:docMk/>
          <pc:sldMk cId="2105592024" sldId="483"/>
        </pc:sldMkLst>
        <pc:spChg chg="mod">
          <ac:chgData name="Jette Thrane" userId="S::j.thrane_rn.dk#ext#@regionmidtjylland.onmicrosoft.com::0b513e84-a9d9-47ed-a5de-84015da39e20" providerId="AD" clId="Web-{61B9E738-E974-0EEB-9555-D20C7A8B50A0}" dt="2025-11-06T09:51:07.039" v="236" actId="20577"/>
          <ac:spMkLst>
            <pc:docMk/>
            <pc:sldMk cId="2105592024" sldId="483"/>
            <ac:spMk id="48" creationId="{71085650-D35F-69AB-D179-52BA5E2DC6F5}"/>
          </ac:spMkLst>
        </pc:spChg>
      </pc:sldChg>
      <pc:sldChg chg="modSp ord modNotes">
        <pc:chgData name="Jette Thrane" userId="S::j.thrane_rn.dk#ext#@regionmidtjylland.onmicrosoft.com::0b513e84-a9d9-47ed-a5de-84015da39e20" providerId="AD" clId="Web-{61B9E738-E974-0EEB-9555-D20C7A8B50A0}" dt="2025-11-06T09:48:23.888" v="220"/>
        <pc:sldMkLst>
          <pc:docMk/>
          <pc:sldMk cId="3428521591" sldId="494"/>
        </pc:sldMkLst>
        <pc:spChg chg="mod">
          <ac:chgData name="Jette Thrane" userId="S::j.thrane_rn.dk#ext#@regionmidtjylland.onmicrosoft.com::0b513e84-a9d9-47ed-a5de-84015da39e20" providerId="AD" clId="Web-{61B9E738-E974-0EEB-9555-D20C7A8B50A0}" dt="2025-11-06T09:41:20.321" v="114" actId="14100"/>
          <ac:spMkLst>
            <pc:docMk/>
            <pc:sldMk cId="3428521591" sldId="494"/>
            <ac:spMk id="77" creationId="{14AC7C7A-2F40-EF44-A189-321B3B7C9F74}"/>
          </ac:spMkLst>
        </pc:spChg>
      </pc:sldChg>
      <pc:sldChg chg="ord">
        <pc:chgData name="Jette Thrane" userId="S::j.thrane_rn.dk#ext#@regionmidtjylland.onmicrosoft.com::0b513e84-a9d9-47ed-a5de-84015da39e20" providerId="AD" clId="Web-{61B9E738-E974-0EEB-9555-D20C7A8B50A0}" dt="2025-11-06T09:46:49.934" v="117"/>
        <pc:sldMkLst>
          <pc:docMk/>
          <pc:sldMk cId="2632912490" sldId="495"/>
        </pc:sldMkLst>
      </pc:sldChg>
      <pc:sldChg chg="delSp modSp">
        <pc:chgData name="Jette Thrane" userId="S::j.thrane_rn.dk#ext#@regionmidtjylland.onmicrosoft.com::0b513e84-a9d9-47ed-a5de-84015da39e20" providerId="AD" clId="Web-{61B9E738-E974-0EEB-9555-D20C7A8B50A0}" dt="2025-11-06T09:48:58.639" v="222"/>
        <pc:sldMkLst>
          <pc:docMk/>
          <pc:sldMk cId="2770231485" sldId="496"/>
        </pc:sldMkLst>
      </pc:sldChg>
      <pc:sldChg chg="modSp modNotes">
        <pc:chgData name="Jette Thrane" userId="S::j.thrane_rn.dk#ext#@regionmidtjylland.onmicrosoft.com::0b513e84-a9d9-47ed-a5de-84015da39e20" providerId="AD" clId="Web-{61B9E738-E974-0EEB-9555-D20C7A8B50A0}" dt="2025-11-06T09:52:32.519" v="249"/>
        <pc:sldMkLst>
          <pc:docMk/>
          <pc:sldMk cId="2804096533" sldId="497"/>
        </pc:sldMkLst>
        <pc:spChg chg="mod">
          <ac:chgData name="Jette Thrane" userId="S::j.thrane_rn.dk#ext#@regionmidtjylland.onmicrosoft.com::0b513e84-a9d9-47ed-a5de-84015da39e20" providerId="AD" clId="Web-{61B9E738-E974-0EEB-9555-D20C7A8B50A0}" dt="2025-11-06T09:52:29.112" v="248" actId="20577"/>
          <ac:spMkLst>
            <pc:docMk/>
            <pc:sldMk cId="2804096533" sldId="497"/>
            <ac:spMk id="15" creationId="{9AE427EF-81E8-C0EA-6FC2-22AA669CBA71}"/>
          </ac:spMkLst>
        </pc:spChg>
      </pc:sldChg>
      <pc:sldChg chg="modSp">
        <pc:chgData name="Jette Thrane" userId="S::j.thrane_rn.dk#ext#@regionmidtjylland.onmicrosoft.com::0b513e84-a9d9-47ed-a5de-84015da39e20" providerId="AD" clId="Web-{61B9E738-E974-0EEB-9555-D20C7A8B50A0}" dt="2025-11-06T09:34:36.092" v="40" actId="20577"/>
        <pc:sldMkLst>
          <pc:docMk/>
          <pc:sldMk cId="2419055846" sldId="503"/>
        </pc:sldMkLst>
        <pc:spChg chg="mod">
          <ac:chgData name="Jette Thrane" userId="S::j.thrane_rn.dk#ext#@regionmidtjylland.onmicrosoft.com::0b513e84-a9d9-47ed-a5de-84015da39e20" providerId="AD" clId="Web-{61B9E738-E974-0EEB-9555-D20C7A8B50A0}" dt="2025-11-06T09:34:36.092" v="40" actId="20577"/>
          <ac:spMkLst>
            <pc:docMk/>
            <pc:sldMk cId="2419055846" sldId="503"/>
            <ac:spMk id="5" creationId="{B3E3BA52-986B-9AD3-70D1-7A83914C549A}"/>
          </ac:spMkLst>
        </pc:spChg>
      </pc:sldChg>
      <pc:sldChg chg="modSp add replId modNotes">
        <pc:chgData name="Jette Thrane" userId="S::j.thrane_rn.dk#ext#@regionmidtjylland.onmicrosoft.com::0b513e84-a9d9-47ed-a5de-84015da39e20" providerId="AD" clId="Web-{61B9E738-E974-0EEB-9555-D20C7A8B50A0}" dt="2025-11-06T09:57:23.649" v="405" actId="20577"/>
        <pc:sldMkLst>
          <pc:docMk/>
          <pc:sldMk cId="775959473" sldId="505"/>
        </pc:sldMkLst>
        <pc:spChg chg="mod">
          <ac:chgData name="Jette Thrane" userId="S::j.thrane_rn.dk#ext#@regionmidtjylland.onmicrosoft.com::0b513e84-a9d9-47ed-a5de-84015da39e20" providerId="AD" clId="Web-{61B9E738-E974-0EEB-9555-D20C7A8B50A0}" dt="2025-11-06T09:57:23.649" v="405" actId="20577"/>
          <ac:spMkLst>
            <pc:docMk/>
            <pc:sldMk cId="775959473" sldId="505"/>
            <ac:spMk id="15" creationId="{B4131C80-C0E6-EBF7-3ADB-CFA970BB74E6}"/>
          </ac:spMkLst>
        </pc:spChg>
      </pc:sldChg>
    </pc:docChg>
  </pc:docChgLst>
  <pc:docChgLst>
    <pc:chgData name="Jette Thrane" userId="S::j.thrane_rn.dk#ext#@regionmidtjylland.onmicrosoft.com::0b513e84-a9d9-47ed-a5de-84015da39e20" providerId="AD" clId="Web-{E9601917-44B2-2C32-8762-0D559E2347DC}"/>
    <pc:docChg chg="modSld">
      <pc:chgData name="Jette Thrane" userId="S::j.thrane_rn.dk#ext#@regionmidtjylland.onmicrosoft.com::0b513e84-a9d9-47ed-a5de-84015da39e20" providerId="AD" clId="Web-{E9601917-44B2-2C32-8762-0D559E2347DC}" dt="2025-11-13T06:50:36.902" v="29"/>
      <pc:docMkLst>
        <pc:docMk/>
      </pc:docMkLst>
      <pc:sldChg chg="modSp">
        <pc:chgData name="Jette Thrane" userId="S::j.thrane_rn.dk#ext#@regionmidtjylland.onmicrosoft.com::0b513e84-a9d9-47ed-a5de-84015da39e20" providerId="AD" clId="Web-{E9601917-44B2-2C32-8762-0D559E2347DC}" dt="2025-11-13T06:49:16.853" v="24" actId="20577"/>
        <pc:sldMkLst>
          <pc:docMk/>
          <pc:sldMk cId="0" sldId="257"/>
        </pc:sldMkLst>
        <pc:spChg chg="mod">
          <ac:chgData name="Jette Thrane" userId="S::j.thrane_rn.dk#ext#@regionmidtjylland.onmicrosoft.com::0b513e84-a9d9-47ed-a5de-84015da39e20" providerId="AD" clId="Web-{E9601917-44B2-2C32-8762-0D559E2347DC}" dt="2025-11-13T06:49:16.853" v="24" actId="20577"/>
          <ac:spMkLst>
            <pc:docMk/>
            <pc:sldMk cId="0" sldId="257"/>
            <ac:spMk id="120" creationId="{00000000-0000-0000-0000-000000000000}"/>
          </ac:spMkLst>
        </pc:spChg>
      </pc:sldChg>
      <pc:sldChg chg="modSp modNotes">
        <pc:chgData name="Jette Thrane" userId="S::j.thrane_rn.dk#ext#@regionmidtjylland.onmicrosoft.com::0b513e84-a9d9-47ed-a5de-84015da39e20" providerId="AD" clId="Web-{E9601917-44B2-2C32-8762-0D559E2347DC}" dt="2025-11-13T06:50:36.902" v="29"/>
        <pc:sldMkLst>
          <pc:docMk/>
          <pc:sldMk cId="654046685" sldId="476"/>
        </pc:sldMkLst>
        <pc:spChg chg="mod">
          <ac:chgData name="Jette Thrane" userId="S::j.thrane_rn.dk#ext#@regionmidtjylland.onmicrosoft.com::0b513e84-a9d9-47ed-a5de-84015da39e20" providerId="AD" clId="Web-{E9601917-44B2-2C32-8762-0D559E2347DC}" dt="2025-11-13T06:46:24.565" v="2" actId="20577"/>
          <ac:spMkLst>
            <pc:docMk/>
            <pc:sldMk cId="654046685" sldId="476"/>
            <ac:spMk id="3" creationId="{7B7EC6BA-B4B6-F8FE-08E2-30A1C8BBB041}"/>
          </ac:spMkLst>
        </pc:spChg>
      </pc:sldChg>
      <pc:sldChg chg="modSp">
        <pc:chgData name="Jette Thrane" userId="S::j.thrane_rn.dk#ext#@regionmidtjylland.onmicrosoft.com::0b513e84-a9d9-47ed-a5de-84015da39e20" providerId="AD" clId="Web-{E9601917-44B2-2C32-8762-0D559E2347DC}" dt="2025-11-13T06:48:10.163" v="5" actId="20577"/>
        <pc:sldMkLst>
          <pc:docMk/>
          <pc:sldMk cId="2419055846" sldId="503"/>
        </pc:sldMkLst>
        <pc:spChg chg="mod">
          <ac:chgData name="Jette Thrane" userId="S::j.thrane_rn.dk#ext#@regionmidtjylland.onmicrosoft.com::0b513e84-a9d9-47ed-a5de-84015da39e20" providerId="AD" clId="Web-{E9601917-44B2-2C32-8762-0D559E2347DC}" dt="2025-11-13T06:48:10.163" v="5" actId="20577"/>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03D30434-9767-5BC5-A7E6-A4ECECD053E6}"/>
    <pc:docChg chg="modSld sldOrd">
      <pc:chgData name="Jette Thrane" userId="S::j.thrane_rn.dk#ext#@regionmidtjylland.onmicrosoft.com::0b513e84-a9d9-47ed-a5de-84015da39e20" providerId="AD" clId="Web-{03D30434-9767-5BC5-A7E6-A4ECECD053E6}" dt="2025-11-14T08:15:07.793" v="80"/>
      <pc:docMkLst>
        <pc:docMk/>
      </pc:docMkLst>
      <pc:sldChg chg="ord modNotes">
        <pc:chgData name="Jette Thrane" userId="S::j.thrane_rn.dk#ext#@regionmidtjylland.onmicrosoft.com::0b513e84-a9d9-47ed-a5de-84015da39e20" providerId="AD" clId="Web-{03D30434-9767-5BC5-A7E6-A4ECECD053E6}" dt="2025-11-14T08:15:07.793" v="80"/>
        <pc:sldMkLst>
          <pc:docMk/>
          <pc:sldMk cId="654046685" sldId="476"/>
        </pc:sldMkLst>
      </pc:sldChg>
      <pc:sldChg chg="modSp">
        <pc:chgData name="Jette Thrane" userId="S::j.thrane_rn.dk#ext#@regionmidtjylland.onmicrosoft.com::0b513e84-a9d9-47ed-a5de-84015da39e20" providerId="AD" clId="Web-{03D30434-9767-5BC5-A7E6-A4ECECD053E6}" dt="2025-11-14T08:02:29.888" v="12" actId="20577"/>
        <pc:sldMkLst>
          <pc:docMk/>
          <pc:sldMk cId="2419055846" sldId="503"/>
        </pc:sldMkLst>
        <pc:spChg chg="mod">
          <ac:chgData name="Jette Thrane" userId="S::j.thrane_rn.dk#ext#@regionmidtjylland.onmicrosoft.com::0b513e84-a9d9-47ed-a5de-84015da39e20" providerId="AD" clId="Web-{03D30434-9767-5BC5-A7E6-A4ECECD053E6}" dt="2025-11-14T08:02:29.888" v="12" actId="20577"/>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14E9A954-82CC-E0E7-97DC-C7EF429A3D5A}"/>
    <pc:docChg chg="modSld">
      <pc:chgData name="Jette Thrane" userId="S::j.thrane_rn.dk#ext#@regionmidtjylland.onmicrosoft.com::0b513e84-a9d9-47ed-a5de-84015da39e20" providerId="AD" clId="Web-{14E9A954-82CC-E0E7-97DC-C7EF429A3D5A}" dt="2025-11-17T11:51:19.339" v="10"/>
      <pc:docMkLst>
        <pc:docMk/>
      </pc:docMkLst>
    </pc:docChg>
  </pc:docChgLst>
  <pc:docChgLst>
    <pc:chgData name="Jette Thrane" userId="S::j.thrane_rn.dk#ext#@regionmidtjylland.onmicrosoft.com::0b513e84-a9d9-47ed-a5de-84015da39e20" providerId="AD" clId="Web-{CA70E2C4-DBF7-D5F6-74C3-EF6A80F8F226}"/>
    <pc:docChg chg="modSld">
      <pc:chgData name="Jette Thrane" userId="S::j.thrane_rn.dk#ext#@regionmidtjylland.onmicrosoft.com::0b513e84-a9d9-47ed-a5de-84015da39e20" providerId="AD" clId="Web-{CA70E2C4-DBF7-D5F6-74C3-EF6A80F8F226}" dt="2025-11-19T09:03:51.650" v="2"/>
      <pc:docMkLst>
        <pc:docMk/>
      </pc:docMkLst>
    </pc:docChg>
  </pc:docChgLst>
  <pc:docChgLst>
    <pc:chgData name="Jette Thrane" userId="S::j.thrane_rn.dk#ext#@regionmidtjylland.onmicrosoft.com::0b513e84-a9d9-47ed-a5de-84015da39e20" providerId="AD" clId="Web-{9B1975F0-3391-CA14-DA6B-4DED7746F8EF}"/>
    <pc:docChg chg="modSld">
      <pc:chgData name="Jette Thrane" userId="S::j.thrane_rn.dk#ext#@regionmidtjylland.onmicrosoft.com::0b513e84-a9d9-47ed-a5de-84015da39e20" providerId="AD" clId="Web-{9B1975F0-3391-CA14-DA6B-4DED7746F8EF}" dt="2025-11-17T11:49:25.477" v="5" actId="20577"/>
      <pc:docMkLst>
        <pc:docMk/>
      </pc:docMkLst>
    </pc:docChg>
  </pc:docChgLst>
  <pc:docChgLst>
    <pc:chgData name="Natacha Blauenfeldt Kyster" userId="S::natacha.blauenfeldt.kyster_regionh.dk#ext#@regionmidtjylland.onmicrosoft.com::00b98de2-31d0-42bb-8171-676b4d64317b" providerId="AD" clId="Web-{C3CD075F-AD04-FF3D-7D8D-9C8327FE6108}"/>
    <pc:docChg chg="modSld">
      <pc:chgData name="Natacha Blauenfeldt Kyster" userId="S::natacha.blauenfeldt.kyster_regionh.dk#ext#@regionmidtjylland.onmicrosoft.com::00b98de2-31d0-42bb-8171-676b4d64317b" providerId="AD" clId="Web-{C3CD075F-AD04-FF3D-7D8D-9C8327FE6108}" dt="2025-10-24T11:13:08.312" v="10" actId="20577"/>
      <pc:docMkLst>
        <pc:docMk/>
      </pc:docMkLst>
      <pc:sldChg chg="addSp modSp">
        <pc:chgData name="Natacha Blauenfeldt Kyster" userId="S::natacha.blauenfeldt.kyster_regionh.dk#ext#@regionmidtjylland.onmicrosoft.com::00b98de2-31d0-42bb-8171-676b4d64317b" providerId="AD" clId="Web-{C3CD075F-AD04-FF3D-7D8D-9C8327FE6108}" dt="2025-10-24T11:13:08.312" v="10" actId="20577"/>
        <pc:sldMkLst>
          <pc:docMk/>
          <pc:sldMk cId="4258880220" sldId="449"/>
        </pc:sldMkLst>
      </pc:sldChg>
    </pc:docChg>
  </pc:docChgLst>
  <pc:docChgLst>
    <pc:chgData name="Jette Thrane" userId="S::j.thrane_rn.dk#ext#@regionmidtjylland.onmicrosoft.com::0b513e84-a9d9-47ed-a5de-84015da39e20" providerId="AD" clId="Web-{A12B4961-33F1-2A54-4793-221D4A289DA2}"/>
    <pc:docChg chg="delSld">
      <pc:chgData name="Jette Thrane" userId="S::j.thrane_rn.dk#ext#@regionmidtjylland.onmicrosoft.com::0b513e84-a9d9-47ed-a5de-84015da39e20" providerId="AD" clId="Web-{A12B4961-33F1-2A54-4793-221D4A289DA2}" dt="2025-11-17T07:30:14.961" v="3"/>
      <pc:docMkLst>
        <pc:docMk/>
      </pc:docMkLst>
    </pc:docChg>
  </pc:docChgLst>
  <pc:docChgLst>
    <pc:chgData name="Natacha Blauenfeldt Kyster" userId="S::natacha.blauenfeldt.kyster_regionh.dk#ext#@regionmidtjylland.onmicrosoft.com::00b98de2-31d0-42bb-8171-676b4d64317b" providerId="AD" clId="Web-{03EC16E5-DFA1-F377-CAF8-0F4CA3A34FC4}"/>
    <pc:docChg chg="modSld">
      <pc:chgData name="Natacha Blauenfeldt Kyster" userId="S::natacha.blauenfeldt.kyster_regionh.dk#ext#@regionmidtjylland.onmicrosoft.com::00b98de2-31d0-42bb-8171-676b4d64317b" providerId="AD" clId="Web-{03EC16E5-DFA1-F377-CAF8-0F4CA3A34FC4}" dt="2025-11-20T11:37:40.848" v="0"/>
      <pc:docMkLst>
        <pc:docMk/>
      </pc:docMkLst>
      <pc:sldChg chg="delSp">
        <pc:chgData name="Natacha Blauenfeldt Kyster" userId="S::natacha.blauenfeldt.kyster_regionh.dk#ext#@regionmidtjylland.onmicrosoft.com::00b98de2-31d0-42bb-8171-676b4d64317b" providerId="AD" clId="Web-{03EC16E5-DFA1-F377-CAF8-0F4CA3A34FC4}" dt="2025-11-20T11:37:40.848" v="0"/>
        <pc:sldMkLst>
          <pc:docMk/>
          <pc:sldMk cId="4258880220" sldId="449"/>
        </pc:sldMkLst>
        <pc:spChg chg="del">
          <ac:chgData name="Natacha Blauenfeldt Kyster" userId="S::natacha.blauenfeldt.kyster_regionh.dk#ext#@regionmidtjylland.onmicrosoft.com::00b98de2-31d0-42bb-8171-676b4d64317b" providerId="AD" clId="Web-{03EC16E5-DFA1-F377-CAF8-0F4CA3A34FC4}" dt="2025-11-20T11:37:40.848" v="0"/>
          <ac:spMkLst>
            <pc:docMk/>
            <pc:sldMk cId="4258880220" sldId="449"/>
            <ac:spMk id="3" creationId="{8DA3899E-4AFF-B23F-CCE1-21127B58FD07}"/>
          </ac:spMkLst>
        </pc:spChg>
      </pc:sldChg>
    </pc:docChg>
  </pc:docChgLst>
  <pc:docChgLst>
    <pc:chgData name="Jette Thrane" userId="S::j.thrane_rn.dk#ext#@regionmidtjylland.onmicrosoft.com::0b513e84-a9d9-47ed-a5de-84015da39e20" providerId="AD" clId="Web-{5653F4F1-0B55-0FF9-3624-CD6E79B5587B}"/>
    <pc:docChg chg="modSld">
      <pc:chgData name="Jette Thrane" userId="S::j.thrane_rn.dk#ext#@regionmidtjylland.onmicrosoft.com::0b513e84-a9d9-47ed-a5de-84015da39e20" providerId="AD" clId="Web-{5653F4F1-0B55-0FF9-3624-CD6E79B5587B}" dt="2025-11-05T08:49:21.265" v="1" actId="20577"/>
      <pc:docMkLst>
        <pc:docMk/>
      </pc:docMkLst>
    </pc:docChg>
  </pc:docChgLst>
  <pc:docChgLst>
    <pc:chgData name="Jette Thrane" userId="S::j.thrane_rn.dk#ext#@regionmidtjylland.onmicrosoft.com::0b513e84-a9d9-47ed-a5de-84015da39e20" providerId="AD" clId="Web-{B060652F-EC01-FA69-A389-918CE4E31E45}"/>
    <pc:docChg chg="modSld">
      <pc:chgData name="Jette Thrane" userId="S::j.thrane_rn.dk#ext#@regionmidtjylland.onmicrosoft.com::0b513e84-a9d9-47ed-a5de-84015da39e20" providerId="AD" clId="Web-{B060652F-EC01-FA69-A389-918CE4E31E45}" dt="2025-11-17T11:48:21.383" v="3" actId="20577"/>
      <pc:docMkLst>
        <pc:docMk/>
      </pc:docMkLst>
    </pc:docChg>
  </pc:docChgLst>
</pc:chgInfo>
</file>

<file path=ppt/comments/modernComment_1DC_26FBF5DD.xml><?xml version="1.0" encoding="utf-8"?>
<p188:cmLst xmlns:a="http://schemas.openxmlformats.org/drawingml/2006/main" xmlns:r="http://schemas.openxmlformats.org/officeDocument/2006/relationships" xmlns:p188="http://schemas.microsoft.com/office/powerpoint/2018/8/main">
  <p188:cm id="{18529935-A1E9-494F-BA74-F0C76573572C}" authorId="{C56DD5FB-2625-E6FB-7B47-76BD2696A0DF}" created="2025-11-14T08:15:14.184">
    <pc:sldMkLst xmlns:pc="http://schemas.microsoft.com/office/powerpoint/2013/main/command">
      <pc:docMk/>
      <pc:sldMk cId="654046685" sldId="476"/>
    </pc:sldMkLst>
    <p188:replyLst>
      <p188:reply id="{6FEB05D2-B04D-4C77-AE0F-5DF1775774C1}" authorId="{8778AF94-4A97-5B9A-7D99-866FC181F521}" created="2025-11-14T11:53:29.933">
        <p188:txBody>
          <a:bodyPr/>
          <a:lstStyle/>
          <a:p>
            <a:r>
              <a:rPr lang="en-US"/>
              <a:t>Man mener at dette gælder begge lidelser. Jeg kan tjekke med Ellen Margrethe Christensen og Maj Vinberg om yderligere studier/kommentar da de to har beskæftiget sig med pårørendeinddragelse på bipolar området i mange år i RHP.</a:t>
            </a:r>
          </a:p>
        </p188:txBody>
      </p188:reply>
    </p188:replyLst>
    <p188:txBody>
      <a:bodyPr/>
      <a:lstStyle/>
      <a:p>
        <a:r>
          <a:rPr lang="en-US"/>
          <a:t>OBS:
Denne slide refererer til fund vedr. skizofreni-patienter. Kan man uden videre overføre disse fund til bipolare???</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7ED03-E2B7-4B52-AAB1-DCDBDE0B523C}" type="doc">
      <dgm:prSet loTypeId="urn:microsoft.com/office/officeart/2005/8/layout/venn1" loCatId="relationship" qsTypeId="urn:microsoft.com/office/officeart/2005/8/quickstyle/simple4" qsCatId="simple" csTypeId="urn:microsoft.com/office/officeart/2005/8/colors/accent2_2" csCatId="accent2" phldr="1"/>
      <dgm:spPr/>
    </dgm:pt>
    <dgm:pt modelId="{5FFB787F-2FE0-4213-8687-31F83EF90522}">
      <dgm:prSet phldrT="[Tekst]"/>
      <dgm:spPr/>
      <dgm:t>
        <a:bodyPr/>
        <a:lstStyle/>
        <a:p>
          <a:r>
            <a:rPr lang="da-DK"/>
            <a:t>Den bipolare tilstand</a:t>
          </a:r>
        </a:p>
      </dgm:t>
    </dgm:pt>
    <dgm:pt modelId="{CFFAA5B7-11FA-426B-8198-08F5F1600855}" type="parTrans" cxnId="{F4F4B6E1-6CDC-4583-A852-8DA63AC28F66}">
      <dgm:prSet/>
      <dgm:spPr/>
      <dgm:t>
        <a:bodyPr/>
        <a:lstStyle/>
        <a:p>
          <a:endParaRPr lang="da-DK"/>
        </a:p>
      </dgm:t>
    </dgm:pt>
    <dgm:pt modelId="{A201A1EF-88B2-42F3-9216-1842E02797A5}" type="sibTrans" cxnId="{F4F4B6E1-6CDC-4583-A852-8DA63AC28F66}">
      <dgm:prSet/>
      <dgm:spPr/>
      <dgm:t>
        <a:bodyPr/>
        <a:lstStyle/>
        <a:p>
          <a:endParaRPr lang="da-DK"/>
        </a:p>
      </dgm:t>
    </dgm:pt>
    <dgm:pt modelId="{29B226A7-21EE-40AC-86D2-9F378837E529}">
      <dgm:prSet phldrT="[Tekst]"/>
      <dgm:spPr/>
      <dgm:t>
        <a:bodyPr/>
        <a:lstStyle/>
        <a:p>
          <a:r>
            <a:rPr lang="da-DK"/>
            <a:t>Omverden</a:t>
          </a:r>
        </a:p>
      </dgm:t>
    </dgm:pt>
    <dgm:pt modelId="{DCBC4D0C-41E4-42AE-B23D-6334E2C6FC14}" type="parTrans" cxnId="{644028F5-2C24-49AF-8B59-19170923ADD4}">
      <dgm:prSet/>
      <dgm:spPr/>
      <dgm:t>
        <a:bodyPr/>
        <a:lstStyle/>
        <a:p>
          <a:endParaRPr lang="da-DK"/>
        </a:p>
      </dgm:t>
    </dgm:pt>
    <dgm:pt modelId="{4CC767C8-C787-40EB-8FFA-12561062BA53}" type="sibTrans" cxnId="{644028F5-2C24-49AF-8B59-19170923ADD4}">
      <dgm:prSet/>
      <dgm:spPr/>
      <dgm:t>
        <a:bodyPr/>
        <a:lstStyle/>
        <a:p>
          <a:endParaRPr lang="da-DK"/>
        </a:p>
      </dgm:t>
    </dgm:pt>
    <dgm:pt modelId="{D2E56D30-6741-4736-BD56-AFD3BDED84B0}">
      <dgm:prSet phldrT="[Tekst]"/>
      <dgm:spPr/>
      <dgm:t>
        <a:bodyPr/>
        <a:lstStyle/>
        <a:p>
          <a:pPr rtl="0"/>
          <a:r>
            <a:rPr lang="da-DK">
              <a:latin typeface="Calibri" panose="020F0502020204030204"/>
            </a:rPr>
            <a:t>      </a:t>
          </a:r>
          <a:r>
            <a:rPr lang="da-DK"/>
            <a:t>Person</a:t>
          </a:r>
        </a:p>
      </dgm:t>
    </dgm:pt>
    <dgm:pt modelId="{E7AC0348-7273-4145-B7E1-C1C52E51F3CA}" type="parTrans" cxnId="{C7851F1C-69E3-43BF-8B10-B3F9A62D58A7}">
      <dgm:prSet/>
      <dgm:spPr/>
      <dgm:t>
        <a:bodyPr/>
        <a:lstStyle/>
        <a:p>
          <a:endParaRPr lang="da-DK"/>
        </a:p>
      </dgm:t>
    </dgm:pt>
    <dgm:pt modelId="{DA16A8CA-2935-4C31-8944-44D9DFDD276B}" type="sibTrans" cxnId="{C7851F1C-69E3-43BF-8B10-B3F9A62D58A7}">
      <dgm:prSet/>
      <dgm:spPr/>
      <dgm:t>
        <a:bodyPr/>
        <a:lstStyle/>
        <a:p>
          <a:endParaRPr lang="da-DK"/>
        </a:p>
      </dgm:t>
    </dgm:pt>
    <dgm:pt modelId="{E77270C0-1004-419C-80D1-8638841713C0}" type="pres">
      <dgm:prSet presAssocID="{EA07ED03-E2B7-4B52-AAB1-DCDBDE0B523C}" presName="compositeShape" presStyleCnt="0">
        <dgm:presLayoutVars>
          <dgm:chMax val="7"/>
          <dgm:dir/>
          <dgm:resizeHandles val="exact"/>
        </dgm:presLayoutVars>
      </dgm:prSet>
      <dgm:spPr/>
    </dgm:pt>
    <dgm:pt modelId="{2C852306-43CF-4009-A8AF-F16BBC3782E4}" type="pres">
      <dgm:prSet presAssocID="{5FFB787F-2FE0-4213-8687-31F83EF90522}" presName="circ1" presStyleLbl="vennNode1" presStyleIdx="0" presStyleCnt="3"/>
      <dgm:spPr/>
    </dgm:pt>
    <dgm:pt modelId="{07999FB8-D4CA-421A-BC32-2E018B7D4205}" type="pres">
      <dgm:prSet presAssocID="{5FFB787F-2FE0-4213-8687-31F83EF90522}" presName="circ1Tx" presStyleLbl="revTx" presStyleIdx="0" presStyleCnt="0">
        <dgm:presLayoutVars>
          <dgm:chMax val="0"/>
          <dgm:chPref val="0"/>
          <dgm:bulletEnabled val="1"/>
        </dgm:presLayoutVars>
      </dgm:prSet>
      <dgm:spPr/>
    </dgm:pt>
    <dgm:pt modelId="{A4134EE1-4398-46C5-A02A-8FE2BAB53B99}" type="pres">
      <dgm:prSet presAssocID="{29B226A7-21EE-40AC-86D2-9F378837E529}" presName="circ2" presStyleLbl="vennNode1" presStyleIdx="1" presStyleCnt="3"/>
      <dgm:spPr/>
    </dgm:pt>
    <dgm:pt modelId="{8F35275A-8119-404D-9308-43BA1C3C09D7}" type="pres">
      <dgm:prSet presAssocID="{29B226A7-21EE-40AC-86D2-9F378837E529}" presName="circ2Tx" presStyleLbl="revTx" presStyleIdx="0" presStyleCnt="0">
        <dgm:presLayoutVars>
          <dgm:chMax val="0"/>
          <dgm:chPref val="0"/>
          <dgm:bulletEnabled val="1"/>
        </dgm:presLayoutVars>
      </dgm:prSet>
      <dgm:spPr/>
    </dgm:pt>
    <dgm:pt modelId="{17616D42-A6E4-41BB-B608-192130833B03}" type="pres">
      <dgm:prSet presAssocID="{D2E56D30-6741-4736-BD56-AFD3BDED84B0}" presName="circ3" presStyleLbl="vennNode1" presStyleIdx="2" presStyleCnt="3"/>
      <dgm:spPr/>
    </dgm:pt>
    <dgm:pt modelId="{E2186434-CB9C-4085-BCA5-B6A5203CCA4C}" type="pres">
      <dgm:prSet presAssocID="{D2E56D30-6741-4736-BD56-AFD3BDED84B0}" presName="circ3Tx" presStyleLbl="revTx" presStyleIdx="0" presStyleCnt="0">
        <dgm:presLayoutVars>
          <dgm:chMax val="0"/>
          <dgm:chPref val="0"/>
          <dgm:bulletEnabled val="1"/>
        </dgm:presLayoutVars>
      </dgm:prSet>
      <dgm:spPr/>
    </dgm:pt>
  </dgm:ptLst>
  <dgm:cxnLst>
    <dgm:cxn modelId="{C9A27F07-80AA-41C2-BC85-160B47B7E450}" type="presOf" srcId="{EA07ED03-E2B7-4B52-AAB1-DCDBDE0B523C}" destId="{E77270C0-1004-419C-80D1-8638841713C0}" srcOrd="0" destOrd="0" presId="urn:microsoft.com/office/officeart/2005/8/layout/venn1"/>
    <dgm:cxn modelId="{C7851F1C-69E3-43BF-8B10-B3F9A62D58A7}" srcId="{EA07ED03-E2B7-4B52-AAB1-DCDBDE0B523C}" destId="{D2E56D30-6741-4736-BD56-AFD3BDED84B0}" srcOrd="2" destOrd="0" parTransId="{E7AC0348-7273-4145-B7E1-C1C52E51F3CA}" sibTransId="{DA16A8CA-2935-4C31-8944-44D9DFDD276B}"/>
    <dgm:cxn modelId="{35E52883-1D01-4F0F-8CE6-3F33091EFA61}" type="presOf" srcId="{5FFB787F-2FE0-4213-8687-31F83EF90522}" destId="{07999FB8-D4CA-421A-BC32-2E018B7D4205}" srcOrd="1" destOrd="0" presId="urn:microsoft.com/office/officeart/2005/8/layout/venn1"/>
    <dgm:cxn modelId="{6181E497-1123-4C87-808C-78E7E22DC02F}" type="presOf" srcId="{5FFB787F-2FE0-4213-8687-31F83EF90522}" destId="{2C852306-43CF-4009-A8AF-F16BBC3782E4}" srcOrd="0" destOrd="0" presId="urn:microsoft.com/office/officeart/2005/8/layout/venn1"/>
    <dgm:cxn modelId="{2282E9BF-B8E8-443F-A4C6-7F2728382C0A}" type="presOf" srcId="{D2E56D30-6741-4736-BD56-AFD3BDED84B0}" destId="{E2186434-CB9C-4085-BCA5-B6A5203CCA4C}" srcOrd="1" destOrd="0" presId="urn:microsoft.com/office/officeart/2005/8/layout/venn1"/>
    <dgm:cxn modelId="{A779BCD8-48EA-428C-A74B-6C4D46B92630}" type="presOf" srcId="{29B226A7-21EE-40AC-86D2-9F378837E529}" destId="{A4134EE1-4398-46C5-A02A-8FE2BAB53B99}" srcOrd="0" destOrd="0" presId="urn:microsoft.com/office/officeart/2005/8/layout/venn1"/>
    <dgm:cxn modelId="{F4F4B6E1-6CDC-4583-A852-8DA63AC28F66}" srcId="{EA07ED03-E2B7-4B52-AAB1-DCDBDE0B523C}" destId="{5FFB787F-2FE0-4213-8687-31F83EF90522}" srcOrd="0" destOrd="0" parTransId="{CFFAA5B7-11FA-426B-8198-08F5F1600855}" sibTransId="{A201A1EF-88B2-42F3-9216-1842E02797A5}"/>
    <dgm:cxn modelId="{12EADFE1-CB24-474B-B4C6-B9645F95CF1E}" type="presOf" srcId="{D2E56D30-6741-4736-BD56-AFD3BDED84B0}" destId="{17616D42-A6E4-41BB-B608-192130833B03}" srcOrd="0" destOrd="0" presId="urn:microsoft.com/office/officeart/2005/8/layout/venn1"/>
    <dgm:cxn modelId="{F1F61EED-B8DC-4DF2-BF3E-13F2EC7E02C1}" type="presOf" srcId="{29B226A7-21EE-40AC-86D2-9F378837E529}" destId="{8F35275A-8119-404D-9308-43BA1C3C09D7}" srcOrd="1" destOrd="0" presId="urn:microsoft.com/office/officeart/2005/8/layout/venn1"/>
    <dgm:cxn modelId="{644028F5-2C24-49AF-8B59-19170923ADD4}" srcId="{EA07ED03-E2B7-4B52-AAB1-DCDBDE0B523C}" destId="{29B226A7-21EE-40AC-86D2-9F378837E529}" srcOrd="1" destOrd="0" parTransId="{DCBC4D0C-41E4-42AE-B23D-6334E2C6FC14}" sibTransId="{4CC767C8-C787-40EB-8FFA-12561062BA53}"/>
    <dgm:cxn modelId="{8C550DA0-3BE0-476A-AA8B-0925409EC0D4}" type="presParOf" srcId="{E77270C0-1004-419C-80D1-8638841713C0}" destId="{2C852306-43CF-4009-A8AF-F16BBC3782E4}" srcOrd="0" destOrd="0" presId="urn:microsoft.com/office/officeart/2005/8/layout/venn1"/>
    <dgm:cxn modelId="{C5C47CF1-EE6E-4680-8DEA-FD0AE97507ED}" type="presParOf" srcId="{E77270C0-1004-419C-80D1-8638841713C0}" destId="{07999FB8-D4CA-421A-BC32-2E018B7D4205}" srcOrd="1" destOrd="0" presId="urn:microsoft.com/office/officeart/2005/8/layout/venn1"/>
    <dgm:cxn modelId="{3396DE6E-7122-4E33-8B47-0EF198630C9F}" type="presParOf" srcId="{E77270C0-1004-419C-80D1-8638841713C0}" destId="{A4134EE1-4398-46C5-A02A-8FE2BAB53B99}" srcOrd="2" destOrd="0" presId="urn:microsoft.com/office/officeart/2005/8/layout/venn1"/>
    <dgm:cxn modelId="{54C7AAD7-D67E-4BAA-9D6B-EC0CA24204A3}" type="presParOf" srcId="{E77270C0-1004-419C-80D1-8638841713C0}" destId="{8F35275A-8119-404D-9308-43BA1C3C09D7}" srcOrd="3" destOrd="0" presId="urn:microsoft.com/office/officeart/2005/8/layout/venn1"/>
    <dgm:cxn modelId="{9DAA5D4A-0818-4445-A7DC-C0A075510C81}" type="presParOf" srcId="{E77270C0-1004-419C-80D1-8638841713C0}" destId="{17616D42-A6E4-41BB-B608-192130833B03}" srcOrd="4" destOrd="0" presId="urn:microsoft.com/office/officeart/2005/8/layout/venn1"/>
    <dgm:cxn modelId="{990EBFA9-440C-463B-AD8C-E0ECDB3305BC}" type="presParOf" srcId="{E77270C0-1004-419C-80D1-8638841713C0}" destId="{E2186434-CB9C-4085-BCA5-B6A5203CCA4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F3772-11F4-4D73-AE2B-1533CF8543AE}"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da-DK"/>
        </a:p>
      </dgm:t>
    </dgm:pt>
    <dgm:pt modelId="{CE1BA876-0789-4010-ABE1-76FE1C10763B}">
      <dgm:prSet phldrT="[Tekst]" custT="1"/>
      <dgm:spPr/>
      <dgm:t>
        <a:bodyPr/>
        <a:lstStyle/>
        <a:p>
          <a:r>
            <a:rPr lang="da-DK" sz="1800">
              <a:solidFill>
                <a:schemeClr val="tx1"/>
              </a:solidFill>
            </a:rPr>
            <a:t>Negative tanker:</a:t>
          </a:r>
        </a:p>
        <a:p>
          <a:r>
            <a:rPr lang="da-DK" sz="1800">
              <a:solidFill>
                <a:schemeClr val="tx1"/>
              </a:solidFill>
            </a:rPr>
            <a:t>”Ingen gider mig!”</a:t>
          </a:r>
        </a:p>
      </dgm:t>
    </dgm:pt>
    <dgm:pt modelId="{18BD818D-C316-4BCA-9BA4-10903B8B602C}" type="parTrans" cxnId="{BBADA336-EA26-4F09-86AF-E68216904A97}">
      <dgm:prSet/>
      <dgm:spPr/>
      <dgm:t>
        <a:bodyPr/>
        <a:lstStyle/>
        <a:p>
          <a:endParaRPr lang="da-DK"/>
        </a:p>
      </dgm:t>
    </dgm:pt>
    <dgm:pt modelId="{D02A58D0-CB33-4E55-9440-917C5BC9E690}" type="sibTrans" cxnId="{BBADA336-EA26-4F09-86AF-E68216904A97}">
      <dgm:prSet/>
      <dgm:spPr/>
      <dgm:t>
        <a:bodyPr/>
        <a:lstStyle/>
        <a:p>
          <a:endParaRPr lang="da-DK" sz="1400"/>
        </a:p>
      </dgm:t>
    </dgm:pt>
    <dgm:pt modelId="{1555850D-75EB-453D-B141-1596F5DCC24A}">
      <dgm:prSet phldrT="[Tekst]" custT="1"/>
      <dgm:spPr/>
      <dgm:t>
        <a:bodyPr/>
        <a:lstStyle/>
        <a:p>
          <a:r>
            <a:rPr lang="da-DK" sz="1800">
              <a:solidFill>
                <a:schemeClr val="tx1"/>
              </a:solidFill>
            </a:rPr>
            <a:t>Føle ked af det , trist, tom</a:t>
          </a:r>
        </a:p>
      </dgm:t>
    </dgm:pt>
    <dgm:pt modelId="{6489D9C4-F0C6-4E32-9D37-E993B89EE4DC}" type="parTrans" cxnId="{12E27F7E-3761-44F6-90EF-6D077AFAD5C4}">
      <dgm:prSet/>
      <dgm:spPr/>
      <dgm:t>
        <a:bodyPr/>
        <a:lstStyle/>
        <a:p>
          <a:endParaRPr lang="da-DK"/>
        </a:p>
      </dgm:t>
    </dgm:pt>
    <dgm:pt modelId="{523A26FD-0733-4D60-9CDF-BE0F4BC8AA28}" type="sibTrans" cxnId="{12E27F7E-3761-44F6-90EF-6D077AFAD5C4}">
      <dgm:prSet/>
      <dgm:spPr/>
      <dgm:t>
        <a:bodyPr/>
        <a:lstStyle/>
        <a:p>
          <a:endParaRPr lang="da-DK"/>
        </a:p>
      </dgm:t>
    </dgm:pt>
    <dgm:pt modelId="{7ED6FC9E-6028-4E56-8C13-394DCBA8FB43}">
      <dgm:prSet phldrT="[Tekst]" custT="1"/>
      <dgm:spPr/>
      <dgm:t>
        <a:bodyPr/>
        <a:lstStyle/>
        <a:p>
          <a:r>
            <a:rPr lang="da-DK" sz="1800">
              <a:solidFill>
                <a:schemeClr val="tx1"/>
              </a:solidFill>
            </a:rPr>
            <a:t>Trække sig fra kontakt</a:t>
          </a:r>
        </a:p>
      </dgm:t>
    </dgm:pt>
    <dgm:pt modelId="{8206101E-334D-4BA9-B7BE-46D6208B2054}" type="parTrans" cxnId="{2119CE79-CB2A-4B2A-A4AA-7C6A2F8596E1}">
      <dgm:prSet/>
      <dgm:spPr/>
      <dgm:t>
        <a:bodyPr/>
        <a:lstStyle/>
        <a:p>
          <a:endParaRPr lang="da-DK"/>
        </a:p>
      </dgm:t>
    </dgm:pt>
    <dgm:pt modelId="{6ED73903-9C5F-42E8-B439-C13826EC5F53}" type="sibTrans" cxnId="{2119CE79-CB2A-4B2A-A4AA-7C6A2F8596E1}">
      <dgm:prSet/>
      <dgm:spPr/>
      <dgm:t>
        <a:bodyPr/>
        <a:lstStyle/>
        <a:p>
          <a:endParaRPr lang="da-DK"/>
        </a:p>
      </dgm:t>
    </dgm:pt>
    <dgm:pt modelId="{137067D5-6AE5-431D-BB8A-4107464CC70C}">
      <dgm:prSet phldrT="[Tekst]" custT="1"/>
      <dgm:spPr/>
      <dgm:t>
        <a:bodyPr/>
        <a:lstStyle/>
        <a:p>
          <a:r>
            <a:rPr lang="da-DK" sz="1800">
              <a:solidFill>
                <a:schemeClr val="tx1"/>
              </a:solidFill>
            </a:rPr>
            <a:t>Fravær af input</a:t>
          </a:r>
        </a:p>
        <a:p>
          <a:r>
            <a:rPr lang="da-DK" sz="1800">
              <a:solidFill>
                <a:schemeClr val="tx1"/>
              </a:solidFill>
            </a:rPr>
            <a:t>Depressive tanker tager til</a:t>
          </a:r>
        </a:p>
      </dgm:t>
    </dgm:pt>
    <dgm:pt modelId="{B38858FD-9CDD-44AD-B38F-46CFC6D4939D}" type="parTrans" cxnId="{1616F979-92BB-4E95-81EE-7D5E08627E63}">
      <dgm:prSet/>
      <dgm:spPr/>
      <dgm:t>
        <a:bodyPr/>
        <a:lstStyle/>
        <a:p>
          <a:endParaRPr lang="da-DK"/>
        </a:p>
      </dgm:t>
    </dgm:pt>
    <dgm:pt modelId="{741DB09F-F2EF-4119-A733-B6264B17B8F8}" type="sibTrans" cxnId="{1616F979-92BB-4E95-81EE-7D5E08627E63}">
      <dgm:prSet/>
      <dgm:spPr/>
      <dgm:t>
        <a:bodyPr/>
        <a:lstStyle/>
        <a:p>
          <a:endParaRPr lang="da-DK"/>
        </a:p>
      </dgm:t>
    </dgm:pt>
    <dgm:pt modelId="{FA3795BC-041E-4CA9-AFCF-1D45F30B7B94}">
      <dgm:prSet phldrT="[Tekst]" custT="1"/>
      <dgm:spPr/>
      <dgm:t>
        <a:bodyPr/>
        <a:lstStyle/>
        <a:p>
          <a:r>
            <a:rPr lang="da-DK" sz="1800">
              <a:solidFill>
                <a:schemeClr val="tx1"/>
              </a:solidFill>
              <a:latin typeface="Calibri"/>
              <a:ea typeface="Calibri"/>
              <a:cs typeface="Arial"/>
            </a:rPr>
            <a:t>Søvnproblemer</a:t>
          </a:r>
        </a:p>
      </dgm:t>
    </dgm:pt>
    <dgm:pt modelId="{4DE43221-C96D-486D-8496-B51DB49A7FDE}" type="parTrans" cxnId="{46798927-6413-40A8-B3D0-D4AACEA0C6AC}">
      <dgm:prSet/>
      <dgm:spPr/>
      <dgm:t>
        <a:bodyPr/>
        <a:lstStyle/>
        <a:p>
          <a:endParaRPr lang="da-DK"/>
        </a:p>
      </dgm:t>
    </dgm:pt>
    <dgm:pt modelId="{032E903D-0250-4B90-9508-F0E06351C8EB}" type="sibTrans" cxnId="{46798927-6413-40A8-B3D0-D4AACEA0C6AC}">
      <dgm:prSet/>
      <dgm:spPr/>
      <dgm:t>
        <a:bodyPr/>
        <a:lstStyle/>
        <a:p>
          <a:endParaRPr lang="da-DK"/>
        </a:p>
      </dgm:t>
    </dgm:pt>
    <dgm:pt modelId="{74B24CE6-F058-4E1B-8C39-122EE79CAD1C}">
      <dgm:prSet custT="1"/>
      <dgm:spPr/>
      <dgm:t>
        <a:bodyPr/>
        <a:lstStyle/>
        <a:p>
          <a:r>
            <a:rPr lang="da-DK" sz="1800">
              <a:solidFill>
                <a:schemeClr val="tx1"/>
              </a:solidFill>
            </a:rPr>
            <a:t>Fungerer dårligere i hverdagen</a:t>
          </a:r>
        </a:p>
      </dgm:t>
    </dgm:pt>
    <dgm:pt modelId="{0E468486-2C2C-4E5A-94D4-1B03E3A6D25F}" type="parTrans" cxnId="{7D7A4792-A12C-4A70-A7B9-BCD6698F460F}">
      <dgm:prSet/>
      <dgm:spPr/>
      <dgm:t>
        <a:bodyPr/>
        <a:lstStyle/>
        <a:p>
          <a:endParaRPr lang="da-DK"/>
        </a:p>
      </dgm:t>
    </dgm:pt>
    <dgm:pt modelId="{29F61214-1041-469B-8910-C1A96033D83F}" type="sibTrans" cxnId="{7D7A4792-A12C-4A70-A7B9-BCD6698F460F}">
      <dgm:prSet/>
      <dgm:spPr/>
      <dgm:t>
        <a:bodyPr/>
        <a:lstStyle/>
        <a:p>
          <a:endParaRPr lang="da-DK"/>
        </a:p>
      </dgm:t>
    </dgm:pt>
    <dgm:pt modelId="{02ADB284-EDC0-4328-BC87-F41941BB2FBB}" type="pres">
      <dgm:prSet presAssocID="{0BAF3772-11F4-4D73-AE2B-1533CF8543AE}" presName="Name0" presStyleCnt="0">
        <dgm:presLayoutVars>
          <dgm:dir/>
          <dgm:resizeHandles val="exact"/>
        </dgm:presLayoutVars>
      </dgm:prSet>
      <dgm:spPr/>
    </dgm:pt>
    <dgm:pt modelId="{17DF155E-7EF5-45E1-BC9E-1B178E28447B}" type="pres">
      <dgm:prSet presAssocID="{0BAF3772-11F4-4D73-AE2B-1533CF8543AE}" presName="cycle" presStyleCnt="0"/>
      <dgm:spPr/>
    </dgm:pt>
    <dgm:pt modelId="{C6ACC078-DCAA-4257-A117-AFF1799474B7}" type="pres">
      <dgm:prSet presAssocID="{CE1BA876-0789-4010-ABE1-76FE1C10763B}" presName="nodeFirstNode" presStyleLbl="node1" presStyleIdx="0" presStyleCnt="6">
        <dgm:presLayoutVars>
          <dgm:bulletEnabled val="1"/>
        </dgm:presLayoutVars>
      </dgm:prSet>
      <dgm:spPr/>
    </dgm:pt>
    <dgm:pt modelId="{A2631742-D218-42CD-8725-681CBF2D94E7}" type="pres">
      <dgm:prSet presAssocID="{D02A58D0-CB33-4E55-9440-917C5BC9E690}" presName="sibTransFirstNode" presStyleLbl="bgShp" presStyleIdx="0" presStyleCnt="1"/>
      <dgm:spPr/>
    </dgm:pt>
    <dgm:pt modelId="{3260E852-789B-45A6-A68B-DFE0163EEB68}" type="pres">
      <dgm:prSet presAssocID="{1555850D-75EB-453D-B141-1596F5DCC24A}" presName="nodeFollowingNodes" presStyleLbl="node1" presStyleIdx="1" presStyleCnt="6">
        <dgm:presLayoutVars>
          <dgm:bulletEnabled val="1"/>
        </dgm:presLayoutVars>
      </dgm:prSet>
      <dgm:spPr/>
    </dgm:pt>
    <dgm:pt modelId="{BE60A4F2-5AC9-472B-B0CB-CF7004456278}" type="pres">
      <dgm:prSet presAssocID="{7ED6FC9E-6028-4E56-8C13-394DCBA8FB43}" presName="nodeFollowingNodes" presStyleLbl="node1" presStyleIdx="2" presStyleCnt="6">
        <dgm:presLayoutVars>
          <dgm:bulletEnabled val="1"/>
        </dgm:presLayoutVars>
      </dgm:prSet>
      <dgm:spPr/>
    </dgm:pt>
    <dgm:pt modelId="{F0754087-1757-454B-85EA-A2731B5F85C1}" type="pres">
      <dgm:prSet presAssocID="{137067D5-6AE5-431D-BB8A-4107464CC70C}" presName="nodeFollowingNodes" presStyleLbl="node1" presStyleIdx="3" presStyleCnt="6">
        <dgm:presLayoutVars>
          <dgm:bulletEnabled val="1"/>
        </dgm:presLayoutVars>
      </dgm:prSet>
      <dgm:spPr/>
    </dgm:pt>
    <dgm:pt modelId="{2095CD51-6660-4560-A18A-8656C6B64CDE}" type="pres">
      <dgm:prSet presAssocID="{FA3795BC-041E-4CA9-AFCF-1D45F30B7B94}" presName="nodeFollowingNodes" presStyleLbl="node1" presStyleIdx="4" presStyleCnt="6">
        <dgm:presLayoutVars>
          <dgm:bulletEnabled val="1"/>
        </dgm:presLayoutVars>
      </dgm:prSet>
      <dgm:spPr/>
    </dgm:pt>
    <dgm:pt modelId="{E559A73F-E00B-4622-B281-2EEC60103086}" type="pres">
      <dgm:prSet presAssocID="{74B24CE6-F058-4E1B-8C39-122EE79CAD1C}" presName="nodeFollowingNodes" presStyleLbl="node1" presStyleIdx="5" presStyleCnt="6">
        <dgm:presLayoutVars>
          <dgm:bulletEnabled val="1"/>
        </dgm:presLayoutVars>
      </dgm:prSet>
      <dgm:spPr/>
    </dgm:pt>
  </dgm:ptLst>
  <dgm:cxnLst>
    <dgm:cxn modelId="{61410111-3D0A-4A3B-8701-0E35D230502F}" type="presOf" srcId="{7ED6FC9E-6028-4E56-8C13-394DCBA8FB43}" destId="{BE60A4F2-5AC9-472B-B0CB-CF7004456278}" srcOrd="0" destOrd="0" presId="urn:microsoft.com/office/officeart/2005/8/layout/cycle3"/>
    <dgm:cxn modelId="{46798927-6413-40A8-B3D0-D4AACEA0C6AC}" srcId="{0BAF3772-11F4-4D73-AE2B-1533CF8543AE}" destId="{FA3795BC-041E-4CA9-AFCF-1D45F30B7B94}" srcOrd="4" destOrd="0" parTransId="{4DE43221-C96D-486D-8496-B51DB49A7FDE}" sibTransId="{032E903D-0250-4B90-9508-F0E06351C8EB}"/>
    <dgm:cxn modelId="{CBE9DC33-0107-4AC1-9902-01A6DEFE5C52}" type="presOf" srcId="{137067D5-6AE5-431D-BB8A-4107464CC70C}" destId="{F0754087-1757-454B-85EA-A2731B5F85C1}" srcOrd="0" destOrd="0" presId="urn:microsoft.com/office/officeart/2005/8/layout/cycle3"/>
    <dgm:cxn modelId="{BBADA336-EA26-4F09-86AF-E68216904A97}" srcId="{0BAF3772-11F4-4D73-AE2B-1533CF8543AE}" destId="{CE1BA876-0789-4010-ABE1-76FE1C10763B}" srcOrd="0" destOrd="0" parTransId="{18BD818D-C316-4BCA-9BA4-10903B8B602C}" sibTransId="{D02A58D0-CB33-4E55-9440-917C5BC9E690}"/>
    <dgm:cxn modelId="{DD697F3B-4862-4709-9C46-689941ECE193}" type="presOf" srcId="{74B24CE6-F058-4E1B-8C39-122EE79CAD1C}" destId="{E559A73F-E00B-4622-B281-2EEC60103086}" srcOrd="0" destOrd="0" presId="urn:microsoft.com/office/officeart/2005/8/layout/cycle3"/>
    <dgm:cxn modelId="{2508E063-BEA8-4C51-B3E8-A4D42718FDCC}" type="presOf" srcId="{FA3795BC-041E-4CA9-AFCF-1D45F30B7B94}" destId="{2095CD51-6660-4560-A18A-8656C6B64CDE}" srcOrd="0" destOrd="0" presId="urn:microsoft.com/office/officeart/2005/8/layout/cycle3"/>
    <dgm:cxn modelId="{B7975647-C7A2-4875-980B-BB531E621CBA}" type="presOf" srcId="{D02A58D0-CB33-4E55-9440-917C5BC9E690}" destId="{A2631742-D218-42CD-8725-681CBF2D94E7}" srcOrd="0" destOrd="0" presId="urn:microsoft.com/office/officeart/2005/8/layout/cycle3"/>
    <dgm:cxn modelId="{2119CE79-CB2A-4B2A-A4AA-7C6A2F8596E1}" srcId="{0BAF3772-11F4-4D73-AE2B-1533CF8543AE}" destId="{7ED6FC9E-6028-4E56-8C13-394DCBA8FB43}" srcOrd="2" destOrd="0" parTransId="{8206101E-334D-4BA9-B7BE-46D6208B2054}" sibTransId="{6ED73903-9C5F-42E8-B439-C13826EC5F53}"/>
    <dgm:cxn modelId="{1616F979-92BB-4E95-81EE-7D5E08627E63}" srcId="{0BAF3772-11F4-4D73-AE2B-1533CF8543AE}" destId="{137067D5-6AE5-431D-BB8A-4107464CC70C}" srcOrd="3" destOrd="0" parTransId="{B38858FD-9CDD-44AD-B38F-46CFC6D4939D}" sibTransId="{741DB09F-F2EF-4119-A733-B6264B17B8F8}"/>
    <dgm:cxn modelId="{12E27F7E-3761-44F6-90EF-6D077AFAD5C4}" srcId="{0BAF3772-11F4-4D73-AE2B-1533CF8543AE}" destId="{1555850D-75EB-453D-B141-1596F5DCC24A}" srcOrd="1" destOrd="0" parTransId="{6489D9C4-F0C6-4E32-9D37-E993B89EE4DC}" sibTransId="{523A26FD-0733-4D60-9CDF-BE0F4BC8AA28}"/>
    <dgm:cxn modelId="{17BB698A-E7DC-494A-865F-ECFD411619C0}" type="presOf" srcId="{CE1BA876-0789-4010-ABE1-76FE1C10763B}" destId="{C6ACC078-DCAA-4257-A117-AFF1799474B7}" srcOrd="0" destOrd="0" presId="urn:microsoft.com/office/officeart/2005/8/layout/cycle3"/>
    <dgm:cxn modelId="{7D7A4792-A12C-4A70-A7B9-BCD6698F460F}" srcId="{0BAF3772-11F4-4D73-AE2B-1533CF8543AE}" destId="{74B24CE6-F058-4E1B-8C39-122EE79CAD1C}" srcOrd="5" destOrd="0" parTransId="{0E468486-2C2C-4E5A-94D4-1B03E3A6D25F}" sibTransId="{29F61214-1041-469B-8910-C1A96033D83F}"/>
    <dgm:cxn modelId="{A24580AF-8C1E-4740-AE8F-C29C45E2B439}" type="presOf" srcId="{1555850D-75EB-453D-B141-1596F5DCC24A}" destId="{3260E852-789B-45A6-A68B-DFE0163EEB68}" srcOrd="0" destOrd="0" presId="urn:microsoft.com/office/officeart/2005/8/layout/cycle3"/>
    <dgm:cxn modelId="{DEF81EDC-4E5E-47C8-8DBC-0748FAF9922C}" type="presOf" srcId="{0BAF3772-11F4-4D73-AE2B-1533CF8543AE}" destId="{02ADB284-EDC0-4328-BC87-F41941BB2FBB}" srcOrd="0" destOrd="0" presId="urn:microsoft.com/office/officeart/2005/8/layout/cycle3"/>
    <dgm:cxn modelId="{7D41A375-6788-4731-8080-7E3CE659EE69}" type="presParOf" srcId="{02ADB284-EDC0-4328-BC87-F41941BB2FBB}" destId="{17DF155E-7EF5-45E1-BC9E-1B178E28447B}" srcOrd="0" destOrd="0" presId="urn:microsoft.com/office/officeart/2005/8/layout/cycle3"/>
    <dgm:cxn modelId="{C55D9C57-ADF3-48E1-B3CA-2DA981771D86}" type="presParOf" srcId="{17DF155E-7EF5-45E1-BC9E-1B178E28447B}" destId="{C6ACC078-DCAA-4257-A117-AFF1799474B7}" srcOrd="0" destOrd="0" presId="urn:microsoft.com/office/officeart/2005/8/layout/cycle3"/>
    <dgm:cxn modelId="{28CD5360-F920-46EC-8C0D-2A9685BEB876}" type="presParOf" srcId="{17DF155E-7EF5-45E1-BC9E-1B178E28447B}" destId="{A2631742-D218-42CD-8725-681CBF2D94E7}" srcOrd="1" destOrd="0" presId="urn:microsoft.com/office/officeart/2005/8/layout/cycle3"/>
    <dgm:cxn modelId="{4A5DA8F1-50AE-4BDB-B5E1-52CCA9E604D0}" type="presParOf" srcId="{17DF155E-7EF5-45E1-BC9E-1B178E28447B}" destId="{3260E852-789B-45A6-A68B-DFE0163EEB68}" srcOrd="2" destOrd="0" presId="urn:microsoft.com/office/officeart/2005/8/layout/cycle3"/>
    <dgm:cxn modelId="{BE3A94BA-A6A7-4101-9738-9D675D5D395B}" type="presParOf" srcId="{17DF155E-7EF5-45E1-BC9E-1B178E28447B}" destId="{BE60A4F2-5AC9-472B-B0CB-CF7004456278}" srcOrd="3" destOrd="0" presId="urn:microsoft.com/office/officeart/2005/8/layout/cycle3"/>
    <dgm:cxn modelId="{A1570CF8-5E70-4CA4-BD41-A545FEC5BB55}" type="presParOf" srcId="{17DF155E-7EF5-45E1-BC9E-1B178E28447B}" destId="{F0754087-1757-454B-85EA-A2731B5F85C1}" srcOrd="4" destOrd="0" presId="urn:microsoft.com/office/officeart/2005/8/layout/cycle3"/>
    <dgm:cxn modelId="{EAEF0183-45E8-49A1-9EEB-86F7A5BA1233}" type="presParOf" srcId="{17DF155E-7EF5-45E1-BC9E-1B178E28447B}" destId="{2095CD51-6660-4560-A18A-8656C6B64CDE}" srcOrd="5" destOrd="0" presId="urn:microsoft.com/office/officeart/2005/8/layout/cycle3"/>
    <dgm:cxn modelId="{C94D5CF4-72B4-4154-BBA6-1BDCBB3FF723}" type="presParOf" srcId="{17DF155E-7EF5-45E1-BC9E-1B178E28447B}" destId="{E559A73F-E00B-4622-B281-2EEC60103086}" srcOrd="6" destOrd="0" presId="urn:microsoft.com/office/officeart/2005/8/layout/cycle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94347-1B49-4416-BAE1-55FF895B8443}"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da-DK"/>
        </a:p>
      </dgm:t>
    </dgm:pt>
    <dgm:pt modelId="{1E6110C2-F39A-4906-AA2C-11179BF0D979}">
      <dgm:prSet phldrT="[Tekst]" custT="1"/>
      <dgm:spPr/>
      <dgm:t>
        <a:bodyPr/>
        <a:lstStyle/>
        <a:p>
          <a:r>
            <a:rPr lang="da-DK" sz="1800">
              <a:solidFill>
                <a:schemeClr val="tx1"/>
              </a:solidFill>
              <a:latin typeface="Calibri"/>
              <a:ea typeface="Calibri"/>
              <a:cs typeface="Arial"/>
            </a:rPr>
            <a:t>Hyper positive tanker:</a:t>
          </a:r>
        </a:p>
        <a:p>
          <a:r>
            <a:rPr lang="da-DK" sz="1800">
              <a:solidFill>
                <a:schemeClr val="tx1"/>
              </a:solidFill>
              <a:latin typeface="Calibri"/>
              <a:ea typeface="Calibri"/>
              <a:cs typeface="Arial"/>
            </a:rPr>
            <a:t>‘Jeg kan alt!’, ‘Jeg er særlig!’, ‘Jeg er usårlig!</a:t>
          </a:r>
        </a:p>
      </dgm:t>
    </dgm:pt>
    <dgm:pt modelId="{F6588342-2C59-4F0B-89D6-3145D90CA744}" type="parTrans" cxnId="{CE8C4D16-ECE6-4CAB-8997-94F9E2C44510}">
      <dgm:prSet/>
      <dgm:spPr/>
      <dgm:t>
        <a:bodyPr/>
        <a:lstStyle/>
        <a:p>
          <a:endParaRPr lang="da-DK" sz="1600"/>
        </a:p>
      </dgm:t>
    </dgm:pt>
    <dgm:pt modelId="{7BF3E63F-ADE5-4A42-A712-806EFED10778}" type="sibTrans" cxnId="{CE8C4D16-ECE6-4CAB-8997-94F9E2C44510}">
      <dgm:prSet/>
      <dgm:spPr/>
      <dgm:t>
        <a:bodyPr/>
        <a:lstStyle/>
        <a:p>
          <a:endParaRPr lang="da-DK" sz="1600"/>
        </a:p>
      </dgm:t>
    </dgm:pt>
    <dgm:pt modelId="{E1086BBE-D504-4228-9F8E-89FD412EE3EA}">
      <dgm:prSet phldrT="[Tekst]" custT="1"/>
      <dgm:spPr/>
      <dgm:t>
        <a:bodyPr/>
        <a:lstStyle/>
        <a:p>
          <a:r>
            <a:rPr lang="da-DK" sz="1800">
              <a:solidFill>
                <a:schemeClr val="tx1"/>
              </a:solidFill>
              <a:latin typeface="Calibri"/>
              <a:ea typeface="Calibri"/>
              <a:cs typeface="Arial"/>
            </a:rPr>
            <a:t>Opstemt, euforisk, energisk</a:t>
          </a:r>
        </a:p>
      </dgm:t>
    </dgm:pt>
    <dgm:pt modelId="{773EB8F3-FDC7-4360-841B-0271FD6CD645}" type="parTrans" cxnId="{5AD281B8-1AFF-45B5-9052-9A3E922568E5}">
      <dgm:prSet/>
      <dgm:spPr/>
      <dgm:t>
        <a:bodyPr/>
        <a:lstStyle/>
        <a:p>
          <a:endParaRPr lang="da-DK" sz="1600"/>
        </a:p>
      </dgm:t>
    </dgm:pt>
    <dgm:pt modelId="{D0A5624B-2908-4749-BC1D-F7B4025600DD}" type="sibTrans" cxnId="{5AD281B8-1AFF-45B5-9052-9A3E922568E5}">
      <dgm:prSet/>
      <dgm:spPr/>
      <dgm:t>
        <a:bodyPr/>
        <a:lstStyle/>
        <a:p>
          <a:endParaRPr lang="da-DK" sz="1600"/>
        </a:p>
      </dgm:t>
    </dgm:pt>
    <dgm:pt modelId="{0803D5D8-F6EC-417F-BAF2-ABE6225B8297}">
      <dgm:prSet phldrT="[Tekst]" custT="1"/>
      <dgm:spPr/>
      <dgm:t>
        <a:bodyPr/>
        <a:lstStyle/>
        <a:p>
          <a:r>
            <a:rPr lang="da-DK" sz="1800">
              <a:solidFill>
                <a:schemeClr val="tx1"/>
              </a:solidFill>
              <a:latin typeface="Calibri"/>
              <a:ea typeface="Calibri"/>
              <a:cs typeface="Arial"/>
            </a:rPr>
            <a:t>Hyperaktiv </a:t>
          </a:r>
        </a:p>
      </dgm:t>
    </dgm:pt>
    <dgm:pt modelId="{EDB874BB-9CC7-42A8-A195-40E1771D10D5}" type="parTrans" cxnId="{5CEA073C-F6CB-4AFD-9F45-E06D0BEB9E04}">
      <dgm:prSet/>
      <dgm:spPr/>
      <dgm:t>
        <a:bodyPr/>
        <a:lstStyle/>
        <a:p>
          <a:endParaRPr lang="da-DK" sz="1600"/>
        </a:p>
      </dgm:t>
    </dgm:pt>
    <dgm:pt modelId="{9648FC09-1F91-4FA3-9D2D-0B5BC980CDB3}" type="sibTrans" cxnId="{5CEA073C-F6CB-4AFD-9F45-E06D0BEB9E04}">
      <dgm:prSet/>
      <dgm:spPr/>
      <dgm:t>
        <a:bodyPr/>
        <a:lstStyle/>
        <a:p>
          <a:endParaRPr lang="da-DK" sz="1600"/>
        </a:p>
      </dgm:t>
    </dgm:pt>
    <dgm:pt modelId="{5913BDFC-B618-4364-AA1D-63FD4737502F}">
      <dgm:prSet phldrT="[Tekst]" custT="1"/>
      <dgm:spPr/>
      <dgm:t>
        <a:bodyPr/>
        <a:lstStyle/>
        <a:p>
          <a:r>
            <a:rPr lang="da-DK" sz="1800">
              <a:solidFill>
                <a:schemeClr val="tx1"/>
              </a:solidFill>
              <a:latin typeface="Calibri"/>
              <a:ea typeface="Calibri"/>
              <a:cs typeface="Arial"/>
            </a:rPr>
            <a:t>Ekstrem udadvendt</a:t>
          </a:r>
        </a:p>
      </dgm:t>
    </dgm:pt>
    <dgm:pt modelId="{D6E0FCEF-873F-4DE3-B784-99AE71E716B7}" type="parTrans" cxnId="{DB12F3C5-B1E2-4878-A49E-F024EC67116C}">
      <dgm:prSet/>
      <dgm:spPr/>
      <dgm:t>
        <a:bodyPr/>
        <a:lstStyle/>
        <a:p>
          <a:endParaRPr lang="da-DK" sz="1600"/>
        </a:p>
      </dgm:t>
    </dgm:pt>
    <dgm:pt modelId="{B4A4A7B7-9D6E-4BC3-959D-060346C9859B}" type="sibTrans" cxnId="{DB12F3C5-B1E2-4878-A49E-F024EC67116C}">
      <dgm:prSet/>
      <dgm:spPr/>
      <dgm:t>
        <a:bodyPr/>
        <a:lstStyle/>
        <a:p>
          <a:endParaRPr lang="da-DK" sz="1600"/>
        </a:p>
      </dgm:t>
    </dgm:pt>
    <dgm:pt modelId="{0FC6F995-17D2-4930-B0B2-8CDD93E09BF7}">
      <dgm:prSet phldrT="[Tekst]" custT="1"/>
      <dgm:spPr/>
      <dgm:t>
        <a:bodyPr/>
        <a:lstStyle/>
        <a:p>
          <a:r>
            <a:rPr lang="da-DK" sz="1800">
              <a:solidFill>
                <a:schemeClr val="tx1"/>
              </a:solidFill>
              <a:latin typeface="Calibri"/>
              <a:ea typeface="Calibri"/>
              <a:cs typeface="Arial"/>
            </a:rPr>
            <a:t>Nedsat søvnbehov</a:t>
          </a:r>
        </a:p>
      </dgm:t>
    </dgm:pt>
    <dgm:pt modelId="{10E023FD-9E81-4788-A235-756778D838BB}" type="parTrans" cxnId="{28E8619F-AFF3-46FB-9E93-F2B211B40AD3}">
      <dgm:prSet/>
      <dgm:spPr/>
      <dgm:t>
        <a:bodyPr/>
        <a:lstStyle/>
        <a:p>
          <a:endParaRPr lang="da-DK" sz="1600"/>
        </a:p>
      </dgm:t>
    </dgm:pt>
    <dgm:pt modelId="{CC8B4D2F-8A29-46D8-8586-F95CF46721FF}" type="sibTrans" cxnId="{28E8619F-AFF3-46FB-9E93-F2B211B40AD3}">
      <dgm:prSet/>
      <dgm:spPr/>
      <dgm:t>
        <a:bodyPr/>
        <a:lstStyle/>
        <a:p>
          <a:endParaRPr lang="da-DK" sz="1600"/>
        </a:p>
      </dgm:t>
    </dgm:pt>
    <dgm:pt modelId="{B3A444F3-B217-4AA4-8C77-85B114C2A407}">
      <dgm:prSet custT="1"/>
      <dgm:spPr/>
      <dgm:t>
        <a:bodyPr/>
        <a:lstStyle/>
        <a:p>
          <a:r>
            <a:rPr lang="da-DK" sz="1800">
              <a:solidFill>
                <a:schemeClr val="tx1"/>
              </a:solidFill>
              <a:latin typeface="Calibri"/>
              <a:ea typeface="Calibri"/>
              <a:cs typeface="Arial"/>
            </a:rPr>
            <a:t>Risikofyldt adfærd</a:t>
          </a:r>
        </a:p>
      </dgm:t>
    </dgm:pt>
    <dgm:pt modelId="{2ED5FDD1-CECA-4D97-A9A5-840EB77DCCE3}" type="parTrans" cxnId="{C560B46C-DC31-4F02-9ECD-DBA9B8CE40DA}">
      <dgm:prSet/>
      <dgm:spPr/>
      <dgm:t>
        <a:bodyPr/>
        <a:lstStyle/>
        <a:p>
          <a:endParaRPr lang="da-DK" sz="1600"/>
        </a:p>
      </dgm:t>
    </dgm:pt>
    <dgm:pt modelId="{F6910B6A-40B6-4160-B4A3-AA23327145BC}" type="sibTrans" cxnId="{C560B46C-DC31-4F02-9ECD-DBA9B8CE40DA}">
      <dgm:prSet/>
      <dgm:spPr/>
      <dgm:t>
        <a:bodyPr/>
        <a:lstStyle/>
        <a:p>
          <a:endParaRPr lang="da-DK" sz="1600"/>
        </a:p>
      </dgm:t>
    </dgm:pt>
    <dgm:pt modelId="{5732D9F5-52CE-48AF-A39A-387F977465B9}" type="pres">
      <dgm:prSet presAssocID="{0D394347-1B49-4416-BAE1-55FF895B8443}" presName="Name0" presStyleCnt="0">
        <dgm:presLayoutVars>
          <dgm:dir/>
          <dgm:resizeHandles val="exact"/>
        </dgm:presLayoutVars>
      </dgm:prSet>
      <dgm:spPr/>
    </dgm:pt>
    <dgm:pt modelId="{A37D2E81-CB20-4458-AA87-2D5260532288}" type="pres">
      <dgm:prSet presAssocID="{0D394347-1B49-4416-BAE1-55FF895B8443}" presName="cycle" presStyleCnt="0"/>
      <dgm:spPr/>
    </dgm:pt>
    <dgm:pt modelId="{00E6F0D8-27E5-480B-9A5F-593F7B74F3DA}" type="pres">
      <dgm:prSet presAssocID="{1E6110C2-F39A-4906-AA2C-11179BF0D979}" presName="nodeFirstNode" presStyleLbl="node1" presStyleIdx="0" presStyleCnt="6" custScaleX="136444" custRadScaleRad="94321" custRadScaleInc="4323">
        <dgm:presLayoutVars>
          <dgm:bulletEnabled val="1"/>
        </dgm:presLayoutVars>
      </dgm:prSet>
      <dgm:spPr/>
    </dgm:pt>
    <dgm:pt modelId="{7B34E5E9-7FA4-405F-94D9-04880C407D20}" type="pres">
      <dgm:prSet presAssocID="{7BF3E63F-ADE5-4A42-A712-806EFED10778}" presName="sibTransFirstNode" presStyleLbl="bgShp" presStyleIdx="0" presStyleCnt="1"/>
      <dgm:spPr/>
    </dgm:pt>
    <dgm:pt modelId="{B3DD6EBC-42B3-4C2C-9757-9E9436E0CCD5}" type="pres">
      <dgm:prSet presAssocID="{E1086BBE-D504-4228-9F8E-89FD412EE3EA}" presName="nodeFollowingNodes" presStyleLbl="node1" presStyleIdx="1" presStyleCnt="6" custRadScaleRad="99092" custRadScaleInc="24915">
        <dgm:presLayoutVars>
          <dgm:bulletEnabled val="1"/>
        </dgm:presLayoutVars>
      </dgm:prSet>
      <dgm:spPr/>
    </dgm:pt>
    <dgm:pt modelId="{4B3FB46E-5E59-433C-BBA1-7B9E900FF0CE}" type="pres">
      <dgm:prSet presAssocID="{0803D5D8-F6EC-417F-BAF2-ABE6225B8297}" presName="nodeFollowingNodes" presStyleLbl="node1" presStyleIdx="2" presStyleCnt="6" custRadScaleRad="90034" custRadScaleInc="-6029">
        <dgm:presLayoutVars>
          <dgm:bulletEnabled val="1"/>
        </dgm:presLayoutVars>
      </dgm:prSet>
      <dgm:spPr/>
    </dgm:pt>
    <dgm:pt modelId="{0B23FEC8-6B54-4295-8B6B-FA012E8390D8}" type="pres">
      <dgm:prSet presAssocID="{5913BDFC-B618-4364-AA1D-63FD4737502F}" presName="nodeFollowingNodes" presStyleLbl="node1" presStyleIdx="3" presStyleCnt="6" custRadScaleRad="89242" custRadScaleInc="22336">
        <dgm:presLayoutVars>
          <dgm:bulletEnabled val="1"/>
        </dgm:presLayoutVars>
      </dgm:prSet>
      <dgm:spPr/>
    </dgm:pt>
    <dgm:pt modelId="{2AD49AEF-2BCF-423D-AF17-FDCBCD863367}" type="pres">
      <dgm:prSet presAssocID="{0FC6F995-17D2-4930-B0B2-8CDD93E09BF7}" presName="nodeFollowingNodes" presStyleLbl="node1" presStyleIdx="4" presStyleCnt="6" custRadScaleRad="103374" custRadScaleInc="25375">
        <dgm:presLayoutVars>
          <dgm:bulletEnabled val="1"/>
        </dgm:presLayoutVars>
      </dgm:prSet>
      <dgm:spPr/>
    </dgm:pt>
    <dgm:pt modelId="{03A02742-56CD-4AA7-AEFA-716FEEE53564}" type="pres">
      <dgm:prSet presAssocID="{B3A444F3-B217-4AA4-8C77-85B114C2A407}" presName="nodeFollowingNodes" presStyleLbl="node1" presStyleIdx="5" presStyleCnt="6" custRadScaleRad="104486" custRadScaleInc="-22277">
        <dgm:presLayoutVars>
          <dgm:bulletEnabled val="1"/>
        </dgm:presLayoutVars>
      </dgm:prSet>
      <dgm:spPr/>
    </dgm:pt>
  </dgm:ptLst>
  <dgm:cxnLst>
    <dgm:cxn modelId="{B9E05402-3A38-4D5D-8B8C-CA8E057CA4FF}" type="presOf" srcId="{7BF3E63F-ADE5-4A42-A712-806EFED10778}" destId="{7B34E5E9-7FA4-405F-94D9-04880C407D20}" srcOrd="0" destOrd="0" presId="urn:microsoft.com/office/officeart/2005/8/layout/cycle3"/>
    <dgm:cxn modelId="{E663C013-E03B-4A9C-BD68-4EBE109E7864}" type="presOf" srcId="{0D394347-1B49-4416-BAE1-55FF895B8443}" destId="{5732D9F5-52CE-48AF-A39A-387F977465B9}" srcOrd="0" destOrd="0" presId="urn:microsoft.com/office/officeart/2005/8/layout/cycle3"/>
    <dgm:cxn modelId="{CE8C4D16-ECE6-4CAB-8997-94F9E2C44510}" srcId="{0D394347-1B49-4416-BAE1-55FF895B8443}" destId="{1E6110C2-F39A-4906-AA2C-11179BF0D979}" srcOrd="0" destOrd="0" parTransId="{F6588342-2C59-4F0B-89D6-3145D90CA744}" sibTransId="{7BF3E63F-ADE5-4A42-A712-806EFED10778}"/>
    <dgm:cxn modelId="{2D02EF23-3D41-463D-AF20-BF6B1B8A0ACF}" type="presOf" srcId="{0803D5D8-F6EC-417F-BAF2-ABE6225B8297}" destId="{4B3FB46E-5E59-433C-BBA1-7B9E900FF0CE}" srcOrd="0" destOrd="0" presId="urn:microsoft.com/office/officeart/2005/8/layout/cycle3"/>
    <dgm:cxn modelId="{5CEA073C-F6CB-4AFD-9F45-E06D0BEB9E04}" srcId="{0D394347-1B49-4416-BAE1-55FF895B8443}" destId="{0803D5D8-F6EC-417F-BAF2-ABE6225B8297}" srcOrd="2" destOrd="0" parTransId="{EDB874BB-9CC7-42A8-A195-40E1771D10D5}" sibTransId="{9648FC09-1F91-4FA3-9D2D-0B5BC980CDB3}"/>
    <dgm:cxn modelId="{377B463D-5BA1-4107-BABB-20B79A680397}" type="presOf" srcId="{E1086BBE-D504-4228-9F8E-89FD412EE3EA}" destId="{B3DD6EBC-42B3-4C2C-9757-9E9436E0CCD5}" srcOrd="0" destOrd="0" presId="urn:microsoft.com/office/officeart/2005/8/layout/cycle3"/>
    <dgm:cxn modelId="{C560B46C-DC31-4F02-9ECD-DBA9B8CE40DA}" srcId="{0D394347-1B49-4416-BAE1-55FF895B8443}" destId="{B3A444F3-B217-4AA4-8C77-85B114C2A407}" srcOrd="5" destOrd="0" parTransId="{2ED5FDD1-CECA-4D97-A9A5-840EB77DCCE3}" sibTransId="{F6910B6A-40B6-4160-B4A3-AA23327145BC}"/>
    <dgm:cxn modelId="{801A1B8D-D65A-4239-B297-571279E7176A}" type="presOf" srcId="{5913BDFC-B618-4364-AA1D-63FD4737502F}" destId="{0B23FEC8-6B54-4295-8B6B-FA012E8390D8}" srcOrd="0" destOrd="0" presId="urn:microsoft.com/office/officeart/2005/8/layout/cycle3"/>
    <dgm:cxn modelId="{28E8619F-AFF3-46FB-9E93-F2B211B40AD3}" srcId="{0D394347-1B49-4416-BAE1-55FF895B8443}" destId="{0FC6F995-17D2-4930-B0B2-8CDD93E09BF7}" srcOrd="4" destOrd="0" parTransId="{10E023FD-9E81-4788-A235-756778D838BB}" sibTransId="{CC8B4D2F-8A29-46D8-8586-F95CF46721FF}"/>
    <dgm:cxn modelId="{196597AE-8BEA-402B-955B-AC8F187E9764}" type="presOf" srcId="{0FC6F995-17D2-4930-B0B2-8CDD93E09BF7}" destId="{2AD49AEF-2BCF-423D-AF17-FDCBCD863367}" srcOrd="0" destOrd="0" presId="urn:microsoft.com/office/officeart/2005/8/layout/cycle3"/>
    <dgm:cxn modelId="{5AD281B8-1AFF-45B5-9052-9A3E922568E5}" srcId="{0D394347-1B49-4416-BAE1-55FF895B8443}" destId="{E1086BBE-D504-4228-9F8E-89FD412EE3EA}" srcOrd="1" destOrd="0" parTransId="{773EB8F3-FDC7-4360-841B-0271FD6CD645}" sibTransId="{D0A5624B-2908-4749-BC1D-F7B4025600DD}"/>
    <dgm:cxn modelId="{DB12F3C5-B1E2-4878-A49E-F024EC67116C}" srcId="{0D394347-1B49-4416-BAE1-55FF895B8443}" destId="{5913BDFC-B618-4364-AA1D-63FD4737502F}" srcOrd="3" destOrd="0" parTransId="{D6E0FCEF-873F-4DE3-B784-99AE71E716B7}" sibTransId="{B4A4A7B7-9D6E-4BC3-959D-060346C9859B}"/>
    <dgm:cxn modelId="{31DA4EC7-C697-4824-8F21-47B96949D101}" type="presOf" srcId="{1E6110C2-F39A-4906-AA2C-11179BF0D979}" destId="{00E6F0D8-27E5-480B-9A5F-593F7B74F3DA}" srcOrd="0" destOrd="0" presId="urn:microsoft.com/office/officeart/2005/8/layout/cycle3"/>
    <dgm:cxn modelId="{72DD62DF-DB31-4F27-B94A-A3FACEA4AD74}" type="presOf" srcId="{B3A444F3-B217-4AA4-8C77-85B114C2A407}" destId="{03A02742-56CD-4AA7-AEFA-716FEEE53564}" srcOrd="0" destOrd="0" presId="urn:microsoft.com/office/officeart/2005/8/layout/cycle3"/>
    <dgm:cxn modelId="{497914AD-0F21-4484-B49F-044E87B2BDD7}" type="presParOf" srcId="{5732D9F5-52CE-48AF-A39A-387F977465B9}" destId="{A37D2E81-CB20-4458-AA87-2D5260532288}" srcOrd="0" destOrd="0" presId="urn:microsoft.com/office/officeart/2005/8/layout/cycle3"/>
    <dgm:cxn modelId="{1B1E53E5-BD98-4FFF-A6FF-BDD1FE07790C}" type="presParOf" srcId="{A37D2E81-CB20-4458-AA87-2D5260532288}" destId="{00E6F0D8-27E5-480B-9A5F-593F7B74F3DA}" srcOrd="0" destOrd="0" presId="urn:microsoft.com/office/officeart/2005/8/layout/cycle3"/>
    <dgm:cxn modelId="{3964E096-7DB4-4F8C-AD21-164D1006F4F5}" type="presParOf" srcId="{A37D2E81-CB20-4458-AA87-2D5260532288}" destId="{7B34E5E9-7FA4-405F-94D9-04880C407D20}" srcOrd="1" destOrd="0" presId="urn:microsoft.com/office/officeart/2005/8/layout/cycle3"/>
    <dgm:cxn modelId="{7ECFC276-26DC-466B-BCB7-AE23C98A7980}" type="presParOf" srcId="{A37D2E81-CB20-4458-AA87-2D5260532288}" destId="{B3DD6EBC-42B3-4C2C-9757-9E9436E0CCD5}" srcOrd="2" destOrd="0" presId="urn:microsoft.com/office/officeart/2005/8/layout/cycle3"/>
    <dgm:cxn modelId="{355F1C2A-0337-479A-AED3-73F474CA58B8}" type="presParOf" srcId="{A37D2E81-CB20-4458-AA87-2D5260532288}" destId="{4B3FB46E-5E59-433C-BBA1-7B9E900FF0CE}" srcOrd="3" destOrd="0" presId="urn:microsoft.com/office/officeart/2005/8/layout/cycle3"/>
    <dgm:cxn modelId="{1059D5C3-CCE4-410D-A74B-EC251F3A9618}" type="presParOf" srcId="{A37D2E81-CB20-4458-AA87-2D5260532288}" destId="{0B23FEC8-6B54-4295-8B6B-FA012E8390D8}" srcOrd="4" destOrd="0" presId="urn:microsoft.com/office/officeart/2005/8/layout/cycle3"/>
    <dgm:cxn modelId="{91443109-C59C-4909-A998-8A7AEE9BB971}" type="presParOf" srcId="{A37D2E81-CB20-4458-AA87-2D5260532288}" destId="{2AD49AEF-2BCF-423D-AF17-FDCBCD863367}" srcOrd="5" destOrd="0" presId="urn:microsoft.com/office/officeart/2005/8/layout/cycle3"/>
    <dgm:cxn modelId="{8633E61F-0A4E-43ED-B1A4-2C86E349BB62}" type="presParOf" srcId="{A37D2E81-CB20-4458-AA87-2D5260532288}" destId="{03A02742-56CD-4AA7-AEFA-716FEEE5356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52306-43CF-4009-A8AF-F16BBC3782E4}">
      <dsp:nvSpPr>
        <dsp:cNvPr id="0" name=""/>
        <dsp:cNvSpPr/>
      </dsp:nvSpPr>
      <dsp:spPr>
        <a:xfrm>
          <a:off x="1285398" y="54391"/>
          <a:ext cx="2610802" cy="261080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da-DK" sz="2800" kern="1200"/>
            <a:t>Den bipolare tilstand</a:t>
          </a:r>
        </a:p>
      </dsp:txBody>
      <dsp:txXfrm>
        <a:off x="1633505" y="511282"/>
        <a:ext cx="1914588" cy="1174861"/>
      </dsp:txXfrm>
    </dsp:sp>
    <dsp:sp modelId="{A4134EE1-4398-46C5-A02A-8FE2BAB53B99}">
      <dsp:nvSpPr>
        <dsp:cNvPr id="0" name=""/>
        <dsp:cNvSpPr/>
      </dsp:nvSpPr>
      <dsp:spPr>
        <a:xfrm>
          <a:off x="2227463" y="1686143"/>
          <a:ext cx="2610802" cy="261080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da-DK" sz="2800" kern="1200"/>
            <a:t>Omverden</a:t>
          </a:r>
        </a:p>
      </dsp:txBody>
      <dsp:txXfrm>
        <a:off x="3025933" y="2360600"/>
        <a:ext cx="1566481" cy="1435941"/>
      </dsp:txXfrm>
    </dsp:sp>
    <dsp:sp modelId="{17616D42-A6E4-41BB-B608-192130833B03}">
      <dsp:nvSpPr>
        <dsp:cNvPr id="0" name=""/>
        <dsp:cNvSpPr/>
      </dsp:nvSpPr>
      <dsp:spPr>
        <a:xfrm>
          <a:off x="343333" y="1686143"/>
          <a:ext cx="2610802" cy="261080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da-DK" sz="2800" kern="1200">
              <a:latin typeface="Calibri" panose="020F0502020204030204"/>
            </a:rPr>
            <a:t>      </a:t>
          </a:r>
          <a:r>
            <a:rPr lang="da-DK" sz="2800" kern="1200"/>
            <a:t>Person</a:t>
          </a:r>
        </a:p>
      </dsp:txBody>
      <dsp:txXfrm>
        <a:off x="589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31742-D218-42CD-8725-681CBF2D94E7}">
      <dsp:nvSpPr>
        <dsp:cNvPr id="0" name=""/>
        <dsp:cNvSpPr/>
      </dsp:nvSpPr>
      <dsp:spPr>
        <a:xfrm>
          <a:off x="1588091" y="-4263"/>
          <a:ext cx="4652791" cy="4652791"/>
        </a:xfrm>
        <a:prstGeom prst="circularArrow">
          <a:avLst>
            <a:gd name="adj1" fmla="val 5274"/>
            <a:gd name="adj2" fmla="val 312630"/>
            <a:gd name="adj3" fmla="val 14234787"/>
            <a:gd name="adj4" fmla="val 17123125"/>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CC078-DCAA-4257-A117-AFF1799474B7}">
      <dsp:nvSpPr>
        <dsp:cNvPr id="0" name=""/>
        <dsp:cNvSpPr/>
      </dsp:nvSpPr>
      <dsp:spPr>
        <a:xfrm>
          <a:off x="3033345" y="1509"/>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Negative tanker:</a:t>
          </a:r>
        </a:p>
        <a:p>
          <a:pPr marL="0" lvl="0" indent="0" algn="ctr" defTabSz="800100">
            <a:lnSpc>
              <a:spcPct val="90000"/>
            </a:lnSpc>
            <a:spcBef>
              <a:spcPct val="0"/>
            </a:spcBef>
            <a:spcAft>
              <a:spcPct val="35000"/>
            </a:spcAft>
            <a:buNone/>
          </a:pPr>
          <a:r>
            <a:rPr lang="da-DK" sz="1800" kern="1200">
              <a:solidFill>
                <a:schemeClr val="tx1"/>
              </a:solidFill>
            </a:rPr>
            <a:t>”Ingen gider mig!”</a:t>
          </a:r>
        </a:p>
      </dsp:txBody>
      <dsp:txXfrm>
        <a:off x="3076359" y="44523"/>
        <a:ext cx="1676255" cy="795113"/>
      </dsp:txXfrm>
    </dsp:sp>
    <dsp:sp modelId="{3260E852-789B-45A6-A68B-DFE0163EEB68}">
      <dsp:nvSpPr>
        <dsp:cNvPr id="0" name=""/>
        <dsp:cNvSpPr/>
      </dsp:nvSpPr>
      <dsp:spPr>
        <a:xfrm>
          <a:off x="4668004" y="945280"/>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Føle ked af det , trist, tom</a:t>
          </a:r>
        </a:p>
      </dsp:txBody>
      <dsp:txXfrm>
        <a:off x="4711018" y="988294"/>
        <a:ext cx="1676255" cy="795113"/>
      </dsp:txXfrm>
    </dsp:sp>
    <dsp:sp modelId="{BE60A4F2-5AC9-472B-B0CB-CF7004456278}">
      <dsp:nvSpPr>
        <dsp:cNvPr id="0" name=""/>
        <dsp:cNvSpPr/>
      </dsp:nvSpPr>
      <dsp:spPr>
        <a:xfrm>
          <a:off x="4668004" y="2832822"/>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Trække sig fra kontakt</a:t>
          </a:r>
        </a:p>
      </dsp:txBody>
      <dsp:txXfrm>
        <a:off x="4711018" y="2875836"/>
        <a:ext cx="1676255" cy="795113"/>
      </dsp:txXfrm>
    </dsp:sp>
    <dsp:sp modelId="{F0754087-1757-454B-85EA-A2731B5F85C1}">
      <dsp:nvSpPr>
        <dsp:cNvPr id="0" name=""/>
        <dsp:cNvSpPr/>
      </dsp:nvSpPr>
      <dsp:spPr>
        <a:xfrm>
          <a:off x="3033345" y="3776593"/>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Fravær af input</a:t>
          </a:r>
        </a:p>
        <a:p>
          <a:pPr marL="0" lvl="0" indent="0" algn="ctr" defTabSz="800100">
            <a:lnSpc>
              <a:spcPct val="90000"/>
            </a:lnSpc>
            <a:spcBef>
              <a:spcPct val="0"/>
            </a:spcBef>
            <a:spcAft>
              <a:spcPct val="35000"/>
            </a:spcAft>
            <a:buNone/>
          </a:pPr>
          <a:r>
            <a:rPr lang="da-DK" sz="1800" kern="1200">
              <a:solidFill>
                <a:schemeClr val="tx1"/>
              </a:solidFill>
            </a:rPr>
            <a:t>Depressive tanker tager til</a:t>
          </a:r>
        </a:p>
      </dsp:txBody>
      <dsp:txXfrm>
        <a:off x="3076359" y="3819607"/>
        <a:ext cx="1676255" cy="795113"/>
      </dsp:txXfrm>
    </dsp:sp>
    <dsp:sp modelId="{2095CD51-6660-4560-A18A-8656C6B64CDE}">
      <dsp:nvSpPr>
        <dsp:cNvPr id="0" name=""/>
        <dsp:cNvSpPr/>
      </dsp:nvSpPr>
      <dsp:spPr>
        <a:xfrm>
          <a:off x="1398685" y="2832822"/>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Søvnproblemer</a:t>
          </a:r>
        </a:p>
      </dsp:txBody>
      <dsp:txXfrm>
        <a:off x="1441699" y="2875836"/>
        <a:ext cx="1676255" cy="795113"/>
      </dsp:txXfrm>
    </dsp:sp>
    <dsp:sp modelId="{E559A73F-E00B-4622-B281-2EEC60103086}">
      <dsp:nvSpPr>
        <dsp:cNvPr id="0" name=""/>
        <dsp:cNvSpPr/>
      </dsp:nvSpPr>
      <dsp:spPr>
        <a:xfrm>
          <a:off x="1398685" y="945280"/>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Fungerer dårligere i hverdagen</a:t>
          </a:r>
        </a:p>
      </dsp:txBody>
      <dsp:txXfrm>
        <a:off x="1441699" y="988294"/>
        <a:ext cx="1676255" cy="795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4E5E9-7FA4-405F-94D9-04880C407D20}">
      <dsp:nvSpPr>
        <dsp:cNvPr id="0" name=""/>
        <dsp:cNvSpPr/>
      </dsp:nvSpPr>
      <dsp:spPr>
        <a:xfrm>
          <a:off x="1230444" y="-93798"/>
          <a:ext cx="5307440" cy="5307440"/>
        </a:xfrm>
        <a:prstGeom prst="circularArrow">
          <a:avLst>
            <a:gd name="adj1" fmla="val 5274"/>
            <a:gd name="adj2" fmla="val 312630"/>
            <a:gd name="adj3" fmla="val 13565020"/>
            <a:gd name="adj4" fmla="val 17526937"/>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6F0D8-27E5-480B-9A5F-593F7B74F3DA}">
      <dsp:nvSpPr>
        <dsp:cNvPr id="0" name=""/>
        <dsp:cNvSpPr/>
      </dsp:nvSpPr>
      <dsp:spPr>
        <a:xfrm>
          <a:off x="2512588" y="126439"/>
          <a:ext cx="2743152"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Hyper positive tanker:</a:t>
          </a:r>
        </a:p>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‘Jeg kan alt!’, ‘Jeg er særlig!’, ‘Jeg er usårlig!</a:t>
          </a:r>
        </a:p>
      </dsp:txBody>
      <dsp:txXfrm>
        <a:off x="2561659" y="175510"/>
        <a:ext cx="2645010" cy="907088"/>
      </dsp:txXfrm>
    </dsp:sp>
    <dsp:sp modelId="{B3DD6EBC-42B3-4C2C-9757-9E9436E0CCD5}">
      <dsp:nvSpPr>
        <dsp:cNvPr id="0" name=""/>
        <dsp:cNvSpPr/>
      </dsp:nvSpPr>
      <dsp:spPr>
        <a:xfrm>
          <a:off x="4838452" y="1525319"/>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Opstemt, euforisk, energisk</a:t>
          </a:r>
        </a:p>
      </dsp:txBody>
      <dsp:txXfrm>
        <a:off x="4887523" y="1574390"/>
        <a:ext cx="1912318" cy="907088"/>
      </dsp:txXfrm>
    </dsp:sp>
    <dsp:sp modelId="{4B3FB46E-5E59-433C-BBA1-7B9E900FF0CE}">
      <dsp:nvSpPr>
        <dsp:cNvPr id="0" name=""/>
        <dsp:cNvSpPr/>
      </dsp:nvSpPr>
      <dsp:spPr>
        <a:xfrm>
          <a:off x="4528946" y="3032799"/>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Hyperaktiv </a:t>
          </a:r>
        </a:p>
      </dsp:txBody>
      <dsp:txXfrm>
        <a:off x="4578017" y="3081870"/>
        <a:ext cx="1912318" cy="907088"/>
      </dsp:txXfrm>
    </dsp:sp>
    <dsp:sp modelId="{0B23FEC8-6B54-4295-8B6B-FA012E8390D8}">
      <dsp:nvSpPr>
        <dsp:cNvPr id="0" name=""/>
        <dsp:cNvSpPr/>
      </dsp:nvSpPr>
      <dsp:spPr>
        <a:xfrm>
          <a:off x="2417493" y="4038754"/>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Ekstrem udadvendt</a:t>
          </a:r>
        </a:p>
      </dsp:txBody>
      <dsp:txXfrm>
        <a:off x="2466564" y="4087825"/>
        <a:ext cx="1912318" cy="907088"/>
      </dsp:txXfrm>
    </dsp:sp>
    <dsp:sp modelId="{2AD49AEF-2BCF-423D-AF17-FDCBCD863367}">
      <dsp:nvSpPr>
        <dsp:cNvPr id="0" name=""/>
        <dsp:cNvSpPr/>
      </dsp:nvSpPr>
      <dsp:spPr>
        <a:xfrm>
          <a:off x="671073" y="2804648"/>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Nedsat søvnbehov</a:t>
          </a:r>
        </a:p>
      </dsp:txBody>
      <dsp:txXfrm>
        <a:off x="720144" y="2853719"/>
        <a:ext cx="1912318" cy="907088"/>
      </dsp:txXfrm>
    </dsp:sp>
    <dsp:sp modelId="{03A02742-56CD-4AA7-AEFA-716FEEE53564}">
      <dsp:nvSpPr>
        <dsp:cNvPr id="0" name=""/>
        <dsp:cNvSpPr/>
      </dsp:nvSpPr>
      <dsp:spPr>
        <a:xfrm>
          <a:off x="667239" y="1440301"/>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Risikofyldt adfærd</a:t>
          </a:r>
        </a:p>
      </dsp:txBody>
      <dsp:txXfrm>
        <a:off x="716310" y="1489372"/>
        <a:ext cx="1912318" cy="9070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0351F-23DA-4F40-BAFF-4504D942984E}" type="datetimeFigureOut">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A686A-5FC2-4718-9EEC-4B9C1DD8F484}" type="slidenum">
              <a:t>‹#›</a:t>
            </a:fld>
            <a:endParaRPr lang="en-US"/>
          </a:p>
        </p:txBody>
      </p:sp>
    </p:spTree>
    <p:extLst>
      <p:ext uri="{BB962C8B-B14F-4D97-AF65-F5344CB8AC3E}">
        <p14:creationId xmlns:p14="http://schemas.microsoft.com/office/powerpoint/2010/main" val="330758668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ubmed/2994862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to dele til denne session:</a:t>
            </a:r>
          </a:p>
          <a:p>
            <a:r>
              <a:rPr lang="da-DK">
                <a:ea typeface="Calibri"/>
                <a:cs typeface="Calibri"/>
              </a:rPr>
              <a:t>Del 1: Samspil og Kommunikation (obligatorisk)</a:t>
            </a:r>
          </a:p>
          <a:p>
            <a:r>
              <a:rPr lang="da-DK" dirty="0">
                <a:ea typeface="Calibri"/>
                <a:cs typeface="Calibri"/>
              </a:rPr>
              <a:t>Pårørende kan med fordel deltage i denne session. Sessionen kan også afholdes uden pårørende-deltagelse.</a:t>
            </a:r>
          </a:p>
          <a:p>
            <a:endParaRPr lang="da-DK" dirty="0">
              <a:ea typeface="Calibri"/>
              <a:cs typeface="Calibri"/>
            </a:endParaRPr>
          </a:p>
          <a:p>
            <a:r>
              <a:rPr lang="da-DK" dirty="0">
                <a:ea typeface="Calibri"/>
                <a:cs typeface="Calibri"/>
              </a:rPr>
              <a:t>Udgangspunktet: den bipolare lidelse påvirker ikke kun patienten men i høj grad også de nære andre og de indbyrdes relationer. Forskning peger på, at adgang til støtte, omsorg </a:t>
            </a:r>
            <a:r>
              <a:rPr lang="da-DK" dirty="0" err="1">
                <a:ea typeface="Calibri"/>
                <a:cs typeface="Calibri"/>
              </a:rPr>
              <a:t>etc</a:t>
            </a:r>
            <a:r>
              <a:rPr lang="da-DK" dirty="0">
                <a:ea typeface="Calibri"/>
                <a:cs typeface="Calibri"/>
              </a:rPr>
              <a:t> i de nære relationer har stor betydning for prognosen. Samtidig kan det være vanskeligt at støtte en anden, når man selv er berørt/ramt af de forandringer lidelsen fører med sig (en ny virkelighed). Forandringer afføder reaktioner (fx afmagt, frygt </a:t>
            </a:r>
            <a:r>
              <a:rPr lang="da-DK" dirty="0" err="1">
                <a:ea typeface="Calibri"/>
                <a:cs typeface="Calibri"/>
              </a:rPr>
              <a:t>etc</a:t>
            </a:r>
            <a:r>
              <a:rPr lang="da-DK" dirty="0">
                <a:ea typeface="Calibri"/>
                <a:cs typeface="Calibri"/>
              </a:rPr>
              <a:t>) som kan gøre det vanskeligt for såvel patienten som de pårørende at forstå og støtte hinanden. Da kan der opstå uhensigtsmæssige samspil som øger risikoen for tilbagefald – jf. Begrebet: "Highly </a:t>
            </a:r>
            <a:r>
              <a:rPr lang="da-DK" dirty="0" err="1">
                <a:ea typeface="Calibri"/>
                <a:cs typeface="Calibri"/>
              </a:rPr>
              <a:t>expressed</a:t>
            </a:r>
            <a:r>
              <a:rPr lang="da-DK" dirty="0">
                <a:ea typeface="Calibri"/>
                <a:cs typeface="Calibri"/>
              </a:rPr>
              <a:t> emotions (EE)". Den helt centrale øvelse i denne session er designet til at hjælp såvel patienten som de(n) pårørende at reflektere over, hvordan de hver især kan kommunikere omkring egen frygt, afmagt </a:t>
            </a:r>
            <a:r>
              <a:rPr lang="da-DK" dirty="0" err="1">
                <a:ea typeface="Calibri"/>
                <a:cs typeface="Calibri"/>
              </a:rPr>
              <a:t>etc</a:t>
            </a:r>
            <a:r>
              <a:rPr lang="da-DK" dirty="0">
                <a:ea typeface="Calibri"/>
                <a:cs typeface="Calibri"/>
              </a:rPr>
              <a:t> uden at fremstå overkontrollerende, bebrejdende etc.. Disse refleksioner kan danne grund for en løbende dialog mellem parterne hvor man grundlæggende støtter hinanden i forhold til de udfordringer/forandringer lidelsen bærer med sig i de nære relationer. Her spiller god kommunikation en helt central rolle.</a:t>
            </a:r>
            <a:endParaRPr lang="da-DK"/>
          </a:p>
          <a:p>
            <a:endParaRPr lang="da-DK" dirty="0">
              <a:ea typeface="Calibri"/>
              <a:cs typeface="Calibri"/>
            </a:endParaRPr>
          </a:p>
          <a:p>
            <a:r>
              <a:rPr lang="da-DK" dirty="0">
                <a:solidFill>
                  <a:srgbClr val="000000"/>
                </a:solidFill>
                <a:ea typeface="Calibri"/>
                <a:cs typeface="Calibri"/>
              </a:rPr>
              <a:t>Del 2</a:t>
            </a:r>
            <a:r>
              <a:rPr lang="da-DK" dirty="0">
                <a:ea typeface="Calibri"/>
                <a:cs typeface="Calibri"/>
              </a:rPr>
              <a:t>: Supplerende materiale: Netværk og relationer</a:t>
            </a:r>
            <a:endParaRPr lang="da-DK" dirty="0">
              <a:solidFill>
                <a:srgbClr val="FF0000"/>
              </a:solidFill>
              <a:ea typeface="Calibri"/>
              <a:cs typeface="Calibri"/>
            </a:endParaRPr>
          </a:p>
          <a:p>
            <a:r>
              <a:rPr lang="da-DK" dirty="0">
                <a:ea typeface="Calibri"/>
                <a:cs typeface="Calibri"/>
              </a:rPr>
              <a:t>Dette materiale er tænkt som supplerende til del 1 og kan inddrages ved behov. Det er IKKE meningen, at man skal bruge del 2 som en selvstændig session og afholde 2 Session 9! Materialet i del 2 omhandler en række forskellige emner som relaterer sig til det overordnede tema: "Netværk og relationer".</a:t>
            </a: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p:txBody>
      </p:sp>
      <p:sp>
        <p:nvSpPr>
          <p:cNvPr id="4" name="Pladsholder til slidenummer 3"/>
          <p:cNvSpPr>
            <a:spLocks noGrp="1"/>
          </p:cNvSpPr>
          <p:nvPr>
            <p:ph type="sldNum" sz="quarter" idx="5"/>
          </p:nvPr>
        </p:nvSpPr>
        <p:spPr/>
        <p:txBody>
          <a:bodyPr/>
          <a:lstStyle/>
          <a:p>
            <a:fld id="{402A686A-5FC2-4718-9EEC-4B9C1DD8F484}" type="slidenum">
              <a:rPr lang="da-DK" smtClean="0"/>
              <a:t>1</a:t>
            </a:fld>
            <a:endParaRPr lang="da-DK"/>
          </a:p>
        </p:txBody>
      </p:sp>
    </p:spTree>
    <p:extLst>
      <p:ext uri="{BB962C8B-B14F-4D97-AF65-F5344CB8AC3E}">
        <p14:creationId xmlns:p14="http://schemas.microsoft.com/office/powerpoint/2010/main" val="321735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Reference:</a:t>
            </a:r>
          </a:p>
          <a:p>
            <a:r>
              <a:rPr lang="da-DK"/>
              <a:t>Figuren: frit efter:</a:t>
            </a:r>
            <a:endParaRPr lang="da-DK">
              <a:ea typeface="Calibri"/>
              <a:cs typeface="Calibri"/>
            </a:endParaRPr>
          </a:p>
          <a:p>
            <a:r>
              <a:rPr lang="da-DK" err="1"/>
              <a:t>Basco</a:t>
            </a:r>
            <a:r>
              <a:rPr lang="da-DK"/>
              <a:t>, M. R.: the bipolar </a:t>
            </a:r>
            <a:r>
              <a:rPr lang="da-DK" err="1"/>
              <a:t>Workbook</a:t>
            </a:r>
            <a:r>
              <a:rPr lang="da-DK"/>
              <a:t>. Tools for </a:t>
            </a:r>
            <a:r>
              <a:rPr lang="da-DK" err="1"/>
              <a:t>controlling</a:t>
            </a:r>
            <a:r>
              <a:rPr lang="da-DK"/>
              <a:t> </a:t>
            </a:r>
            <a:r>
              <a:rPr lang="da-DK" err="1"/>
              <a:t>Your</a:t>
            </a:r>
            <a:r>
              <a:rPr lang="da-DK"/>
              <a:t> </a:t>
            </a:r>
            <a:r>
              <a:rPr lang="da-DK" err="1"/>
              <a:t>Mood</a:t>
            </a:r>
            <a:r>
              <a:rPr lang="da-DK"/>
              <a:t> Swings. </a:t>
            </a:r>
            <a:r>
              <a:rPr lang="da-DK" err="1"/>
              <a:t>Guilford</a:t>
            </a:r>
            <a:r>
              <a:rPr lang="da-DK"/>
              <a:t> Press (2015)</a:t>
            </a:r>
            <a:endParaRPr lang="da-DK">
              <a:ea typeface="Calibri"/>
              <a:cs typeface="Calibri"/>
            </a:endParaRPr>
          </a:p>
          <a:p>
            <a:endParaRPr lang="da-DK"/>
          </a:p>
          <a:p>
            <a:r>
              <a:rPr lang="da-DK"/>
              <a:t>Med dette slide fokus på at forstå de to forskellige perspektiver/virkeligheder: hvordan opleves de forskellige sygdomsepisoder set inde fra (den der bærer lidelsen) og set udefra (de pårørende/dem der bevidner). Og hvordan påvirkes relationen til den anden. De næste 4-6 slides skal hjælpe såvel den der bærer lidelsen som de pårørende (dem der bevidner) til at blive opmærksomme på, at der er forskel på, hvordan en tilstand/adfærd </a:t>
            </a:r>
            <a:r>
              <a:rPr lang="da-DK" err="1"/>
              <a:t>etc</a:t>
            </a:r>
            <a:r>
              <a:rPr lang="da-DK"/>
              <a:t> opleves set inde fra og set ude fra. Og at den måde man opfatter/forstår en tilstand/given adfærd på har betydning for ens reaktion/måde at forholde sig på. Vigtig pointe her: den enkelte kan kun forholde sig og agere ud fra det de ved og kan observere: og man kan tage fejl. En gensidig forståelse (viden om) hvad parterne </a:t>
            </a:r>
            <a:r>
              <a:rPr lang="da-DK" err="1"/>
              <a:t>hverisær</a:t>
            </a:r>
            <a:r>
              <a:rPr lang="da-DK"/>
              <a:t> oplever, når den ene part gennemlever </a:t>
            </a:r>
            <a:r>
              <a:rPr lang="da-DK" err="1"/>
              <a:t>hhv</a:t>
            </a:r>
            <a:r>
              <a:rPr lang="da-DK"/>
              <a:t> en depression og en mani/</a:t>
            </a:r>
            <a:r>
              <a:rPr lang="da-DK" err="1"/>
              <a:t>hypomani</a:t>
            </a:r>
            <a:r>
              <a:rPr lang="da-DK"/>
              <a:t> kan være et udgangspunkt for mere konstruktive samspil kendetegnet ved god kommunikation og samarbejde omkring relevante mestringsstrategier som tilgodeser begge parter.</a:t>
            </a:r>
            <a:endParaRPr lang="da-DK">
              <a:ea typeface="Calibri"/>
              <a:cs typeface="Calibri"/>
            </a:endParaRPr>
          </a:p>
          <a:p>
            <a:endParaRPr lang="da-DK">
              <a:ea typeface="Calibri"/>
              <a:cs typeface="Calibri"/>
            </a:endParaRPr>
          </a:p>
          <a:p>
            <a:r>
              <a:rPr lang="da-DK">
                <a:ea typeface="Calibri"/>
                <a:cs typeface="Calibri"/>
              </a:rPr>
              <a:t>Med denne konkrete slide ser vi først på: hvordan opleves en depression inde fra.</a:t>
            </a:r>
          </a:p>
          <a:p>
            <a:endParaRPr lang="da-DK">
              <a:ea typeface="Calibri"/>
              <a:cs typeface="Calibri"/>
            </a:endParaRPr>
          </a:p>
          <a:p>
            <a:r>
              <a:rPr lang="da-DK"/>
              <a:t>Først: forstå indre logik: tilstandens forskellige komponenter (fx tænkning, følelser, adfærd i bred forstand) forstærker gensidigt hinanden og bidrager til at tilstanden opretholdes</a:t>
            </a:r>
            <a:endParaRPr lang="da-DK">
              <a:ea typeface="Calibri"/>
              <a:cs typeface="Calibri"/>
            </a:endParaRPr>
          </a:p>
          <a:p>
            <a:endParaRPr lang="da-DK"/>
          </a:p>
          <a:p>
            <a:r>
              <a:rPr lang="da-DK"/>
              <a:t>Pointe: forståelse for: når tilstanden er en realitet: den enkelte kan ikke bare holde op med at være depressiv (”Snap out of it!”) – og en depression er noget andet end at være almindelige ked, nedtrykt etc., farver hele måden at være i verden på.</a:t>
            </a:r>
            <a:endParaRPr lang="da-DK">
              <a:ea typeface="Calibri"/>
              <a:cs typeface="Calibri"/>
            </a:endParaRPr>
          </a:p>
          <a:p>
            <a:r>
              <a:rPr lang="da-DK"/>
              <a:t>Igen betone: samspillets dynamik: tilstand </a:t>
            </a:r>
            <a:r>
              <a:rPr lang="da-DK">
                <a:sym typeface="Wingdings" panose="05000000000000000000" pitchFamily="2" charset="2"/>
              </a:rPr>
              <a:t>omverden</a:t>
            </a:r>
          </a:p>
          <a:p>
            <a:endParaRPr lang="da-DK">
              <a:ea typeface="Calibri" panose="020F0502020204030204"/>
              <a:cs typeface="Calibri" panose="020F0502020204030204"/>
            </a:endParaRPr>
          </a:p>
          <a:p>
            <a:r>
              <a:rPr lang="da-DK">
                <a:ea typeface="Calibri" panose="020F0502020204030204"/>
                <a:cs typeface="Calibri" panose="020F0502020204030204"/>
              </a:rPr>
              <a:t>Øvelse: man kan med fordel spørge gruppen: genkende denne indre logik i tilstanden? Opleve sig låst/farvet af tilstanden </a:t>
            </a:r>
            <a:r>
              <a:rPr lang="da-DK" err="1">
                <a:ea typeface="Calibri" panose="020F0502020204030204"/>
                <a:cs typeface="Calibri" panose="020F0502020204030204"/>
              </a:rPr>
              <a:t>etc</a:t>
            </a:r>
            <a:r>
              <a:rPr lang="da-DK">
                <a:ea typeface="Calibri" panose="020F0502020204030204"/>
                <a:cs typeface="Calibri" panose="020F0502020204030204"/>
              </a:rPr>
              <a:t>?</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10</a:t>
            </a:fld>
            <a:endParaRPr lang="da-DK"/>
          </a:p>
        </p:txBody>
      </p:sp>
    </p:spTree>
    <p:extLst>
      <p:ext uri="{BB962C8B-B14F-4D97-AF65-F5344CB8AC3E}">
        <p14:creationId xmlns:p14="http://schemas.microsoft.com/office/powerpoint/2010/main" val="15614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Tilsvarende beskrivelse af </a:t>
            </a:r>
            <a:r>
              <a:rPr lang="da-DK" err="1"/>
              <a:t>hypomane</a:t>
            </a:r>
            <a:r>
              <a:rPr lang="da-DK"/>
              <a:t>/maniske pol oplevet inde fra: tilstanden inde fra. Gennemgå på samme måde som forrige slide </a:t>
            </a:r>
            <a:r>
              <a:rPr lang="da-DK" err="1"/>
              <a:t>vedr</a:t>
            </a:r>
            <a:r>
              <a:rPr lang="da-DK"/>
              <a:t> depressionen.</a:t>
            </a:r>
          </a:p>
          <a:p>
            <a:endParaRPr lang="da-DK">
              <a:ea typeface="Calibri"/>
              <a:cs typeface="Calibri"/>
            </a:endParaRPr>
          </a:p>
          <a:p>
            <a:r>
              <a:rPr lang="da-DK">
                <a:ea typeface="Calibri"/>
                <a:cs typeface="Calibri"/>
              </a:rPr>
              <a:t>Kilde/reference:</a:t>
            </a:r>
          </a:p>
          <a:p>
            <a:r>
              <a:rPr lang="da-DK">
                <a:ea typeface="Calibri"/>
                <a:cs typeface="Calibri"/>
              </a:rPr>
              <a:t>Figur frit efter:</a:t>
            </a:r>
          </a:p>
          <a:p>
            <a:r>
              <a:rPr lang="da-DK" err="1"/>
              <a:t>Basco</a:t>
            </a:r>
            <a:r>
              <a:rPr lang="da-DK"/>
              <a:t>, M. R.: the bipolar </a:t>
            </a:r>
            <a:r>
              <a:rPr lang="da-DK" err="1"/>
              <a:t>Workbook</a:t>
            </a:r>
            <a:r>
              <a:rPr lang="da-DK"/>
              <a:t>. Tools for </a:t>
            </a:r>
            <a:r>
              <a:rPr lang="da-DK" err="1"/>
              <a:t>controlling</a:t>
            </a:r>
            <a:r>
              <a:rPr lang="da-DK"/>
              <a:t> </a:t>
            </a:r>
            <a:r>
              <a:rPr lang="da-DK" err="1"/>
              <a:t>Your</a:t>
            </a:r>
            <a:r>
              <a:rPr lang="da-DK"/>
              <a:t> </a:t>
            </a:r>
            <a:r>
              <a:rPr lang="da-DK" err="1"/>
              <a:t>Mood</a:t>
            </a:r>
            <a:r>
              <a:rPr lang="da-DK"/>
              <a:t> Swings. </a:t>
            </a:r>
            <a:r>
              <a:rPr lang="da-DK" err="1"/>
              <a:t>Guilford</a:t>
            </a:r>
            <a:r>
              <a:rPr lang="da-DK"/>
              <a:t> Press (2015)</a:t>
            </a:r>
            <a:endParaRPr lang="da-DK">
              <a:ea typeface="Calibri"/>
              <a:cs typeface="Calibri"/>
            </a:endParaRPr>
          </a:p>
          <a:p>
            <a:endParaRPr lang="da-DK">
              <a:ea typeface="Calibri"/>
              <a:cs typeface="Calibri"/>
            </a:endParaRPr>
          </a:p>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11</a:t>
            </a:fld>
            <a:endParaRPr lang="da-DK"/>
          </a:p>
        </p:txBody>
      </p:sp>
    </p:spTree>
    <p:extLst>
      <p:ext uri="{BB962C8B-B14F-4D97-AF65-F5344CB8AC3E}">
        <p14:creationId xmlns:p14="http://schemas.microsoft.com/office/powerpoint/2010/main" val="1385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da-DK"/>
              <a:t>Illustration af hvordan den pårørende kan opleve kontakten til den anden afhængig af den andens tilstand (depression </a:t>
            </a:r>
            <a:r>
              <a:rPr lang="da-DK" err="1"/>
              <a:t>vs</a:t>
            </a:r>
            <a:r>
              <a:rPr lang="da-DK"/>
              <a:t> </a:t>
            </a:r>
            <a:r>
              <a:rPr lang="da-DK" err="1"/>
              <a:t>hypomani</a:t>
            </a:r>
            <a:r>
              <a:rPr lang="da-DK"/>
              <a:t>/mani). Stille skarpt mod de to markant forskellige måder den, der bærer lidelsen kan fremstå på: </a:t>
            </a:r>
          </a:p>
          <a:p>
            <a:pPr algn="just"/>
            <a:endParaRPr lang="da-DK"/>
          </a:p>
          <a:p>
            <a:pPr algn="just"/>
            <a:r>
              <a:rPr lang="da-DK"/>
              <a:t>Ved depression: </a:t>
            </a:r>
            <a:endParaRPr lang="da-DK">
              <a:ea typeface="Calibri" panose="020F0502020204030204"/>
              <a:cs typeface="Calibri" panose="020F0502020204030204"/>
            </a:endParaRPr>
          </a:p>
          <a:p>
            <a:pPr algn="just"/>
            <a:r>
              <a:rPr lang="da-DK">
                <a:ea typeface="Calibri" panose="020F0502020204030204"/>
                <a:cs typeface="Calibri" panose="020F0502020204030204"/>
              </a:rPr>
              <a:t>Illustrerer hvad den pårørende kan bevidne, når denne oplever depressionen ude fra:</a:t>
            </a:r>
            <a:endParaRPr lang="da-DK"/>
          </a:p>
          <a:p>
            <a:pPr algn="just"/>
            <a:r>
              <a:rPr lang="da-DK"/>
              <a:t>depressionen kendetegnet ved tilbagetrækning følelsesmæssigt, tomhed/fravær, tab af intimitet, tab af interesse, nedsat energi m.m. (jf. slide med illustration af depressionens indre logik; her er beskrivelse af tilstanden inde fra (det den der bærer lidelsen oplever)</a:t>
            </a:r>
            <a:endParaRPr lang="da-DK">
              <a:ea typeface="Calibri"/>
              <a:cs typeface="Calibri"/>
            </a:endParaRPr>
          </a:p>
          <a:p>
            <a:pPr algn="just"/>
            <a:endParaRPr lang="da-DK"/>
          </a:p>
          <a:p>
            <a:pPr algn="just"/>
            <a:r>
              <a:rPr lang="da-DK"/>
              <a:t>Ved </a:t>
            </a:r>
            <a:r>
              <a:rPr lang="da-DK" err="1"/>
              <a:t>hypomanien</a:t>
            </a:r>
            <a:r>
              <a:rPr lang="da-DK"/>
              <a:t>/manien: illustration af hvad den pårørende kan bevidne ved denne tilstand:</a:t>
            </a:r>
            <a:endParaRPr lang="da-DK">
              <a:ea typeface="Calibri"/>
              <a:cs typeface="Calibri"/>
            </a:endParaRPr>
          </a:p>
          <a:p>
            <a:pPr algn="just"/>
            <a:r>
              <a:rPr lang="da-DK" err="1"/>
              <a:t>Hypomanien</a:t>
            </a:r>
            <a:r>
              <a:rPr lang="da-DK"/>
              <a:t>/manien kendetegnet ved hyperaktivitet, hurtigt talende, </a:t>
            </a:r>
            <a:r>
              <a:rPr lang="da-DK" err="1"/>
              <a:t>letafledelig</a:t>
            </a:r>
            <a:r>
              <a:rPr lang="da-DK"/>
              <a:t>, øget </a:t>
            </a:r>
            <a:r>
              <a:rPr lang="da-DK" err="1"/>
              <a:t>selvværdsfølesle</a:t>
            </a:r>
            <a:r>
              <a:rPr lang="da-DK"/>
              <a:t>, impulsivitet </a:t>
            </a:r>
            <a:r>
              <a:rPr lang="da-DK">
                <a:sym typeface="Wingdings" panose="05000000000000000000" pitchFamily="2" charset="2"/>
              </a:rPr>
              <a:t> svært for den anden at følge med, at kunne indgå i dialog, konstant frygt for negative konsekvenser af nedsat dømmekraft og evt. risikoadfærd. </a:t>
            </a:r>
            <a:endParaRPr lang="da-DK">
              <a:ea typeface="Calibri" panose="020F0502020204030204"/>
              <a:cs typeface="Calibri" panose="020F0502020204030204"/>
            </a:endParaRPr>
          </a:p>
          <a:p>
            <a:pPr algn="just"/>
            <a:endParaRPr lang="da-DK">
              <a:sym typeface="Wingdings" panose="05000000000000000000" pitchFamily="2" charset="2"/>
            </a:endParaRPr>
          </a:p>
          <a:p>
            <a:pPr algn="just"/>
            <a:r>
              <a:rPr lang="da-DK"/>
              <a:t>Disse markante skift kan opleves forvirrende og belastende for de nære andre som bevidner disse. De nære andre konfronteres ved manien med impulsivitet, risikobetonet adfærd, irritabilitet og vanskelighed ved at have fokus på den anden (dømmekraften, hensynsfuldheden m.m.) og ved depressionen fremstår den anden præget af tilbagetrækning, følelsesmæssig lammelse/tomhed, nedsat engagement m.m.. </a:t>
            </a:r>
            <a:endParaRPr lang="da-DK">
              <a:ea typeface="Calibri"/>
              <a:cs typeface="Calibri"/>
            </a:endParaRPr>
          </a:p>
          <a:p>
            <a:pPr algn="just"/>
            <a:r>
              <a:rPr lang="da-DK"/>
              <a:t>Disse skift kan </a:t>
            </a:r>
            <a:r>
              <a:rPr lang="da-DK">
                <a:sym typeface="Wingdings" panose="05000000000000000000" pitchFamily="2" charset="2"/>
              </a:rPr>
              <a:t> konflikt, emotionel distance og vanskeliggøre kommunikationen i de nære relationer og dermed evnen til at gøre sig forståelige for hinanden (jf. Kognitive funktionsevne og tilstand).</a:t>
            </a:r>
            <a:endParaRPr lang="da-DK"/>
          </a:p>
          <a:p>
            <a:pPr algn="just"/>
            <a:endParaRPr lang="da-DK"/>
          </a:p>
          <a:p>
            <a:endParaRPr lang="da-DK"/>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12</a:t>
            </a:fld>
            <a:endParaRPr lang="da-DK"/>
          </a:p>
        </p:txBody>
      </p:sp>
    </p:spTree>
    <p:extLst>
      <p:ext uri="{BB962C8B-B14F-4D97-AF65-F5344CB8AC3E}">
        <p14:creationId xmlns:p14="http://schemas.microsoft.com/office/powerpoint/2010/main" val="133095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ea typeface="Calibri"/>
              <a:cs typeface="Calibri"/>
            </a:endParaRPr>
          </a:p>
          <a:p>
            <a:r>
              <a:rPr lang="da-DK">
                <a:ea typeface="Calibri"/>
                <a:cs typeface="Calibri"/>
              </a:rPr>
              <a:t>Illustration: Beskrivelse af almen menneskelige reaktioner ved oplevet forandring. Ved gennemgang vigtigt at pointere, at disse reaktioner optræder ud fra et ønske om at beskytte/hjælpe og/eller opnå kontrol og kunne genetablere en forudsigelig/tryg virkelighed. Hvis ikke man forstå, hvad der ligger til grund for disse reaktioner (intentionen bag) – fx at en reaktion præget af vrede er udtryk for bagvedliggende afmagt i bestræbelse på at hjælpe, eller at frygt kan være udtryk for oplevet tab af kontrol og forsøg på at handskes med dette; at tilbagetrækning ikke er identisk med ligegyldighed men måske afspejler overvældende frygt og behov for at skærme sig – kan disse reaktioner bidrage til udvikling af uhensigtsmæssige samspil som kan øge risiko for tilbagefald (jf. Tegningen: tilstanden påvirker evnen til at kommunikere og dermed samspillet kvalitet/karakter som igen </a:t>
            </a:r>
            <a:r>
              <a:rPr lang="da-DK" err="1">
                <a:ea typeface="Calibri"/>
                <a:cs typeface="Calibri"/>
              </a:rPr>
              <a:t>påviker</a:t>
            </a:r>
            <a:r>
              <a:rPr lang="da-DK">
                <a:ea typeface="Calibri"/>
                <a:cs typeface="Calibri"/>
              </a:rPr>
              <a:t> evnen til kommunikation etc.)</a:t>
            </a:r>
          </a:p>
          <a:p>
            <a:endParaRPr lang="da-DK">
              <a:ea typeface="Calibri"/>
              <a:cs typeface="Calibri"/>
            </a:endParaRPr>
          </a:p>
          <a:p>
            <a:r>
              <a:rPr lang="da-DK">
                <a:ea typeface="Calibri"/>
                <a:cs typeface="Calibri"/>
              </a:rPr>
              <a:t>I det følgende slides præsenteres fænomenet "den onde cirkel" (de uhensigtsmæssige samspil som bidrager til at oppebærer stress-niveauet i relationen og udgør risiko for destabilisering af tilstand (udvikle tilbagefald).</a:t>
            </a:r>
          </a:p>
          <a:p>
            <a:endParaRPr lang="da-DK">
              <a:ea typeface="Calibri"/>
              <a:cs typeface="Calibri"/>
            </a:endParaRPr>
          </a:p>
          <a:p>
            <a:r>
              <a:rPr lang="da-DK">
                <a:ea typeface="Calibri"/>
                <a:cs typeface="Calibri"/>
              </a:rPr>
              <a:t>Så fokus på at forså: den samme adfærd/reaktion kan afføde/udløse forskellige reaktioner alt afhængig af, hvordan den forstås. </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13</a:t>
            </a:fld>
            <a:endParaRPr lang="da-DK"/>
          </a:p>
        </p:txBody>
      </p:sp>
    </p:spTree>
    <p:extLst>
      <p:ext uri="{BB962C8B-B14F-4D97-AF65-F5344CB8AC3E}">
        <p14:creationId xmlns:p14="http://schemas.microsoft.com/office/powerpoint/2010/main" val="101145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Gennemgå sliden:</a:t>
            </a:r>
          </a:p>
          <a:p>
            <a:r>
              <a:rPr lang="da-DK" dirty="0">
                <a:ea typeface="Calibri"/>
                <a:cs typeface="Calibri"/>
              </a:rPr>
              <a:t>Dette slide og de næste er konkrete eksempler på den onde cirkel som kan opstå i forbindelse med </a:t>
            </a:r>
            <a:r>
              <a:rPr lang="da-DK" dirty="0" err="1">
                <a:ea typeface="Calibri"/>
                <a:cs typeface="Calibri"/>
              </a:rPr>
              <a:t>hhv</a:t>
            </a:r>
            <a:r>
              <a:rPr lang="da-DK" dirty="0">
                <a:ea typeface="Calibri"/>
                <a:cs typeface="Calibri"/>
              </a:rPr>
              <a:t> depression og mani/</a:t>
            </a:r>
            <a:r>
              <a:rPr lang="da-DK" dirty="0" err="1">
                <a:ea typeface="Calibri"/>
                <a:cs typeface="Calibri"/>
              </a:rPr>
              <a:t>hypomani</a:t>
            </a:r>
            <a:r>
              <a:rPr lang="da-DK" dirty="0">
                <a:ea typeface="Calibri"/>
                <a:cs typeface="Calibri"/>
              </a:rPr>
              <a:t>, når man ikke forstår/eller misforstår hinandens adfærd.</a:t>
            </a:r>
          </a:p>
          <a:p>
            <a:endParaRPr lang="da-DK" dirty="0">
              <a:ea typeface="Calibri"/>
              <a:cs typeface="Calibri"/>
            </a:endParaRPr>
          </a:p>
          <a:p>
            <a:r>
              <a:rPr lang="da-DK" dirty="0">
                <a:ea typeface="Calibri"/>
                <a:cs typeface="Calibri"/>
              </a:rPr>
              <a:t>Vigtige pointe: Viden gør en forskel! </a:t>
            </a:r>
          </a:p>
          <a:p>
            <a:r>
              <a:rPr lang="da-DK" dirty="0">
                <a:ea typeface="Calibri"/>
                <a:cs typeface="Calibri"/>
              </a:rPr>
              <a:t>Hvis man antager at personen med depression er almindeligt ked/trist ville reaktionen fra den anden bidrage til bedring i tilstand. Imidlertid risikerer man her at de gode bestræbelser på at hjælpe bidrager til at forstærke depressionen. </a:t>
            </a:r>
          </a:p>
          <a:p>
            <a:endParaRPr lang="da-DK">
              <a:ea typeface="Calibri"/>
              <a:cs typeface="Calibri"/>
            </a:endParaRPr>
          </a:p>
          <a:p>
            <a:r>
              <a:rPr lang="da-DK" dirty="0">
                <a:ea typeface="Calibri"/>
                <a:cs typeface="Calibri"/>
              </a:rPr>
              <a:t>Øvelser: spørg gruppen: genkende ovenstående? Give mening?</a:t>
            </a:r>
          </a:p>
          <a:p>
            <a:endParaRPr lang="da-DK">
              <a:ea typeface="Calibri"/>
              <a:cs typeface="Calibri"/>
            </a:endParaRPr>
          </a:p>
          <a:p>
            <a:r>
              <a:rPr lang="da-DK" dirty="0">
                <a:ea typeface="Calibri"/>
                <a:cs typeface="Calibri"/>
              </a:rPr>
              <a:t>(Kilde: figur frit efter:</a:t>
            </a:r>
          </a:p>
          <a:p>
            <a:r>
              <a:rPr lang="da-DK" dirty="0">
                <a:ea typeface="Calibri"/>
                <a:cs typeface="Calibri"/>
              </a:rPr>
              <a:t>Straarup, K. N., Hausmann G. &amp; Licht R. W.: Bipolar Lidelse – Sygdommen og dens behandling. I :Sort på Hvidt -  Personlige erfaringer med mani og depression (Psykiatrifonden, 2006)</a:t>
            </a:r>
          </a:p>
          <a:p>
            <a:endParaRPr lang="da-DK">
              <a:ea typeface="Calibri"/>
              <a:cs typeface="Calibri"/>
            </a:endParaRPr>
          </a:p>
          <a:p>
            <a:r>
              <a:rPr lang="da-DK" dirty="0" err="1">
                <a:ea typeface="Calibri"/>
                <a:cs typeface="Calibri"/>
              </a:rPr>
              <a:t>Evt</a:t>
            </a:r>
            <a:r>
              <a:rPr lang="da-DK" dirty="0">
                <a:ea typeface="Calibri"/>
                <a:cs typeface="Calibri"/>
              </a:rPr>
              <a:t>: spørg gruppen: kan de genkende dette mønster + deres umiddelbare refleksion?</a:t>
            </a:r>
          </a:p>
          <a:p>
            <a:endParaRPr lang="da-DK">
              <a:ea typeface="Calibri"/>
              <a:cs typeface="Calibri"/>
            </a:endParaRPr>
          </a:p>
          <a:p>
            <a:r>
              <a:rPr lang="da-DK" dirty="0">
                <a:ea typeface="Calibri"/>
                <a:cs typeface="Calibri"/>
              </a:rPr>
              <a:t>Vær opmærksom på at validere at de givne reaktioner udspringer af et genuint ønske om at hjælpe. Samtidig understreges indirekte betydningen af </a:t>
            </a:r>
            <a:r>
              <a:rPr lang="da-DK" dirty="0" err="1">
                <a:ea typeface="Calibri"/>
                <a:cs typeface="Calibri"/>
              </a:rPr>
              <a:t>kommuniktion</a:t>
            </a:r>
            <a:r>
              <a:rPr lang="da-DK" dirty="0">
                <a:ea typeface="Calibri"/>
                <a:cs typeface="Calibri"/>
              </a:rPr>
              <a:t>: at vi gensidigt hjælper hinanden til at forstå hinanden: når du hjælper mig med at forstå, hvordan du har det, når du er deprimeret og hvad du kunne have bruge for eller ikke har brug for fra mig, så har jeg bedre forudsætning for at støtte frem for at jeg uden denne viden uden at ville det kan komme til at agere på måder som ikke er hensigtsmæssige og/eller i værste fald bidrager til at forstærke lidelsen og/eller opretholde cementere tilstanden.</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14</a:t>
            </a:fld>
            <a:endParaRPr lang="da-DK"/>
          </a:p>
        </p:txBody>
      </p:sp>
    </p:spTree>
    <p:extLst>
      <p:ext uri="{BB962C8B-B14F-4D97-AF65-F5344CB8AC3E}">
        <p14:creationId xmlns:p14="http://schemas.microsoft.com/office/powerpoint/2010/main" val="384788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ea typeface="Calibri"/>
                <a:cs typeface="Calibri"/>
              </a:rPr>
              <a:t>Denne slide illustrere samme pointer som ved foregående nu blot i forhold til </a:t>
            </a:r>
            <a:r>
              <a:rPr lang="da-DK" err="1">
                <a:ea typeface="Calibri"/>
                <a:cs typeface="Calibri"/>
              </a:rPr>
              <a:t>hypomani</a:t>
            </a:r>
            <a:r>
              <a:rPr lang="da-DK">
                <a:ea typeface="Calibri"/>
                <a:cs typeface="Calibri"/>
              </a:rPr>
              <a:t>/mani.</a:t>
            </a:r>
          </a:p>
          <a:p>
            <a:endParaRPr lang="da-DK">
              <a:ea typeface="Calibri"/>
              <a:cs typeface="Calibri"/>
            </a:endParaRPr>
          </a:p>
          <a:p>
            <a:r>
              <a:rPr lang="da-DK" err="1">
                <a:ea typeface="Calibri"/>
                <a:cs typeface="Calibri"/>
              </a:rPr>
              <a:t>Evt</a:t>
            </a:r>
            <a:r>
              <a:rPr lang="da-DK">
                <a:ea typeface="Calibri"/>
                <a:cs typeface="Calibri"/>
              </a:rPr>
              <a:t>: spørg gruppen: genkende + deres umiddelbare refleksion?</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15</a:t>
            </a:fld>
            <a:endParaRPr lang="da-DK"/>
          </a:p>
        </p:txBody>
      </p:sp>
    </p:spTree>
    <p:extLst>
      <p:ext uri="{BB962C8B-B14F-4D97-AF65-F5344CB8AC3E}">
        <p14:creationId xmlns:p14="http://schemas.microsoft.com/office/powerpoint/2010/main" val="28709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 af undervisningen fokuserer på: hvordan bryde den onde cirkel?</a:t>
            </a:r>
          </a:p>
          <a:p>
            <a:r>
              <a:rPr lang="da-DK" dirty="0"/>
              <a:t>Fokus på vigtighed af: Kommunikation og problemløsningsstrategier </a:t>
            </a:r>
            <a:endParaRPr lang="da-DK" dirty="0">
              <a:ea typeface="Calibri"/>
              <a:cs typeface="Calibri"/>
            </a:endParaRPr>
          </a:p>
        </p:txBody>
      </p:sp>
      <p:sp>
        <p:nvSpPr>
          <p:cNvPr id="4" name="Pladsholder til slidenummer 3"/>
          <p:cNvSpPr>
            <a:spLocks noGrp="1"/>
          </p:cNvSpPr>
          <p:nvPr>
            <p:ph type="sldNum" sz="quarter" idx="5"/>
          </p:nvPr>
        </p:nvSpPr>
        <p:spPr/>
        <p:txBody>
          <a:bodyPr/>
          <a:lstStyle/>
          <a:p>
            <a:fld id="{EDB2815E-B739-4445-9EEF-4E7142795055}" type="slidenum">
              <a:rPr lang="da-DK" smtClean="0"/>
              <a:t>16</a:t>
            </a:fld>
            <a:endParaRPr lang="da-DK"/>
          </a:p>
        </p:txBody>
      </p:sp>
    </p:spTree>
    <p:extLst>
      <p:ext uri="{BB962C8B-B14F-4D97-AF65-F5344CB8AC3E}">
        <p14:creationId xmlns:p14="http://schemas.microsoft.com/office/powerpoint/2010/main" val="33062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da-DK"/>
              <a:t>Studier peger på: grad af oplevet belastning afhænger af forskellige faktorer:</a:t>
            </a:r>
            <a:endParaRPr lang="en-US">
              <a:solidFill>
                <a:srgbClr val="444444"/>
              </a:solidFill>
            </a:endParaRPr>
          </a:p>
          <a:p>
            <a:pPr algn="just"/>
            <a:endParaRPr lang="da-DK">
              <a:solidFill>
                <a:srgbClr val="444444"/>
              </a:solidFill>
            </a:endParaRPr>
          </a:p>
          <a:p>
            <a:pPr marL="228600" indent="-228600" algn="just">
              <a:buAutoNum type="arabicPeriod"/>
            </a:pPr>
            <a:r>
              <a:rPr lang="da-DK"/>
              <a:t>Oplevet kontrol </a:t>
            </a:r>
            <a:endParaRPr lang="da-DK">
              <a:solidFill>
                <a:srgbClr val="444444"/>
              </a:solidFill>
            </a:endParaRPr>
          </a:p>
          <a:p>
            <a:pPr marL="228600" indent="-228600" algn="just">
              <a:buAutoNum type="arabicPeriod"/>
            </a:pPr>
            <a:r>
              <a:rPr lang="da-DK"/>
              <a:t>Oplevet evne til at mestre</a:t>
            </a:r>
            <a:endParaRPr lang="da-DK">
              <a:solidFill>
                <a:srgbClr val="444444"/>
              </a:solidFill>
            </a:endParaRPr>
          </a:p>
          <a:p>
            <a:pPr marL="228600" indent="-228600" algn="just">
              <a:buAutoNum type="arabicPeriod"/>
            </a:pPr>
            <a:r>
              <a:rPr lang="da-DK"/>
              <a:t>Grad af belastning</a:t>
            </a:r>
            <a:endParaRPr lang="da-DK">
              <a:solidFill>
                <a:srgbClr val="444444"/>
              </a:solidFill>
            </a:endParaRPr>
          </a:p>
          <a:p>
            <a:pPr marL="228600" indent="-228600" algn="just">
              <a:buAutoNum type="arabicPeriod"/>
            </a:pPr>
            <a:r>
              <a:rPr lang="da-DK"/>
              <a:t>Mestringsstil</a:t>
            </a:r>
            <a:endParaRPr lang="da-DK">
              <a:solidFill>
                <a:srgbClr val="444444"/>
              </a:solidFill>
            </a:endParaRPr>
          </a:p>
          <a:p>
            <a:pPr algn="just"/>
            <a:endParaRPr lang="da-DK">
              <a:solidFill>
                <a:srgbClr val="444444"/>
              </a:solidFill>
            </a:endParaRPr>
          </a:p>
          <a:p>
            <a:pPr algn="just"/>
            <a:r>
              <a:rPr lang="da-DK"/>
              <a:t>Adfærd hos patienten som i særlig grad  høj grad af oplevet belastning/stress: Aggression, selvmordsadfærd, impulsivitet, irritabilitet, tristhed og tilbagetrækning. Graden af oplevet belastning påvirkes af hvordan den pårørende forstår tilstanden (fx: tilbagefald):</a:t>
            </a:r>
            <a:endParaRPr lang="da-DK">
              <a:solidFill>
                <a:srgbClr val="444444"/>
              </a:solidFill>
            </a:endParaRPr>
          </a:p>
          <a:p>
            <a:pPr algn="just"/>
            <a:endParaRPr lang="da-DK">
              <a:solidFill>
                <a:srgbClr val="444444"/>
              </a:solidFill>
            </a:endParaRPr>
          </a:p>
          <a:p>
            <a:pPr algn="just"/>
            <a:r>
              <a:rPr lang="da-DK"/>
              <a:t>Antagelse om årsagen til ændring i tilstand: er ændringen = uundgåelig del af lidelsens karakter eller udtryk for ”fejl” eller ”uansvarlighed” ved patienten = tilskrives ændringen forhold som patienten formodes at kunne kontrollere eller ej:</a:t>
            </a:r>
            <a:endParaRPr lang="da-DK">
              <a:solidFill>
                <a:srgbClr val="444444"/>
              </a:solidFill>
            </a:endParaRPr>
          </a:p>
          <a:p>
            <a:pPr algn="just"/>
            <a:endParaRPr lang="da-DK">
              <a:solidFill>
                <a:srgbClr val="444444"/>
              </a:solidFill>
            </a:endParaRPr>
          </a:p>
          <a:p>
            <a:pPr marL="228600" indent="-228600" algn="just">
              <a:buAutoNum type="arabicPeriod"/>
            </a:pPr>
            <a:r>
              <a:rPr lang="da-DK"/>
              <a:t>Patienten ses som adskilt fra lidelsen: ændring i tilstand tilskrives forhold ved lidelsen og ikke personen = Personen ses ikke som havende kontrol over lidelsens karakter  den pårørende påtager sig en støttende rolle og respekterer den andens autonomi</a:t>
            </a:r>
            <a:endParaRPr lang="da-DK">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a:t>Den pårørende oplever sig selv som patientens ”beskytter” eller ”forælder”  øge risiko for overinvolvering: den pårørende overtager, påtager sig hele ansvaret for den andens tilstand og den anden oplever sig diskvalificeret, ikke set som ligeværdig samspilspartner i relationen</a:t>
            </a:r>
            <a:endParaRPr lang="da-DK">
              <a:solidFill>
                <a:srgbClr val="444444"/>
              </a:solidFill>
            </a:endParaRPr>
          </a:p>
          <a:p>
            <a:pPr marL="228600" indent="-228600" algn="just">
              <a:buAutoNum type="arabicPeriod"/>
            </a:pPr>
            <a:endParaRPr lang="da-DK">
              <a:solidFill>
                <a:srgbClr val="444444"/>
              </a:solidFill>
            </a:endParaRPr>
          </a:p>
          <a:p>
            <a:pPr algn="just"/>
            <a:r>
              <a:rPr lang="da-DK"/>
              <a:t>En tilgang hvor patienten ses som havende kontrol over lidelsen (ansvarlig for lidelsens udtryk/forløb)  øge risiko for negativ reaktion ved ændring i tilstand: fx kritisk, fjendtlig + bebrejde patienten tilbagefald.</a:t>
            </a:r>
            <a:endParaRPr lang="da-DK">
              <a:solidFill>
                <a:srgbClr val="444444"/>
              </a:solidFill>
            </a:endParaRPr>
          </a:p>
          <a:p>
            <a:pPr algn="just"/>
            <a:endParaRPr lang="da-DK">
              <a:solidFill>
                <a:srgbClr val="444444"/>
              </a:solidFill>
            </a:endParaRPr>
          </a:p>
          <a:p>
            <a:pPr algn="just"/>
            <a:r>
              <a:rPr lang="da-DK"/>
              <a:t>Den pårørende reaktion – måde at forholde sig til patienten på – i forbindelse med ændring i tilstand er således betinget af dennes syn på den anden (attitude/holdning). Syn på lidelsen har betydning for det emotionelle atmosfære i familien:</a:t>
            </a:r>
            <a:endParaRPr lang="da-DK">
              <a:solidFill>
                <a:srgbClr val="444444"/>
              </a:solidFill>
            </a:endParaRPr>
          </a:p>
          <a:p>
            <a:pPr algn="just"/>
            <a:endParaRPr lang="da-DK">
              <a:solidFill>
                <a:srgbClr val="444444"/>
              </a:solidFill>
            </a:endParaRPr>
          </a:p>
          <a:p>
            <a:pPr algn="just"/>
            <a:r>
              <a:rPr lang="da-DK"/>
              <a:t>Forskning: miljø præget af kritiske kommentarer, krævende, fjendtlig indstilling og/eller overinvolveret (invaderende) er forbundet med høj risiko for negativ påvirkning af den bipolare tilstand (øge risiko for tilbagefald) og negativ påvirkning af relationen = øge grad af oplevet stress. Hvis man forstår lidelsens symptomer som noget patienten kan kontrollere  større sandsynlighed for udvikle samspil præget af ovenstående. Omvendt vil en forståelse af lidelsen som noget der eksisterer hinsides patientens kontrol = uundgåeligt at tilstanden kan ændres  større sandsynlighed for at de pårørende forholder sig støttende.</a:t>
            </a:r>
            <a:endParaRPr lang="da-DK">
              <a:solidFill>
                <a:srgbClr val="444444"/>
              </a:solidFill>
            </a:endParaRPr>
          </a:p>
          <a:p>
            <a:endParaRPr lang="da-DK">
              <a:solidFill>
                <a:srgbClr val="444444"/>
              </a:solidFill>
            </a:endParaRPr>
          </a:p>
          <a:p>
            <a:pPr marL="228600" indent="-228600">
              <a:buAutoNum type="arabicPeriod"/>
            </a:pPr>
            <a:endParaRPr lang="da-DK">
              <a:solidFill>
                <a:srgbClr val="444444"/>
              </a:solidFill>
            </a:endParaRPr>
          </a:p>
          <a:p>
            <a:pPr marL="228600" indent="-228600">
              <a:buAutoNum type="arabicPeriod"/>
            </a:pPr>
            <a:endParaRPr lang="da-DK">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17</a:t>
            </a:fld>
            <a:endParaRPr lang="en-US"/>
          </a:p>
        </p:txBody>
      </p:sp>
    </p:spTree>
    <p:extLst>
      <p:ext uri="{BB962C8B-B14F-4D97-AF65-F5344CB8AC3E}">
        <p14:creationId xmlns:p14="http://schemas.microsoft.com/office/powerpoint/2010/main" val="147217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r>
              <a:rPr lang="da-DK" altLang="da-DK" baseline="0"/>
              <a:t>God kommunikation er essentiel for at opretholde gode relationer. Den bipolare lidelse kan påvirke relationen: fx grad af intensitet i forholdet både følelsesmæssigt (nærhed/distance; tryghed/tillid etc.) og ligeledes kan ændringer i kognitive funktionsevne påvirke evnen til at være i og kommunikere i relationen. </a:t>
            </a:r>
          </a:p>
          <a:p>
            <a:pPr eaLnBrk="1" hangingPunct="1"/>
            <a:endParaRPr lang="da-DK" altLang="da-DK" baseline="0"/>
          </a:p>
          <a:p>
            <a:pPr eaLnBrk="1" hangingPunct="1"/>
            <a:r>
              <a:rPr lang="da-DK" altLang="da-DK" baseline="0"/>
              <a:t>God kommunikation er kendetegnet ved:</a:t>
            </a:r>
          </a:p>
          <a:p>
            <a:pPr eaLnBrk="1" hangingPunct="1"/>
            <a:r>
              <a:rPr lang="da-DK" altLang="da-DK" baseline="0"/>
              <a:t>Evne til aktiv samtale: bestræbe sig på at rette sin opmærksomhed mod den anden, undgå at afbryde, undgå at dømme; prøv at være fuldt ud opmærksom</a:t>
            </a:r>
          </a:p>
          <a:p>
            <a:pPr eaLnBrk="1" hangingPunct="1"/>
            <a:r>
              <a:rPr lang="da-DK" altLang="da-DK" baseline="0"/>
              <a:t>Vær god lytter: gør dig umage med at prøve at forstå hvad den anden forsøger at gøre dig opmærksom på og valider: anerkend den andens oplevelse</a:t>
            </a:r>
          </a:p>
          <a:p>
            <a:pPr eaLnBrk="1" hangingPunct="1"/>
            <a:r>
              <a:rPr lang="da-DK" altLang="da-DK" baseline="0"/>
              <a:t>Udtryk din forståelse</a:t>
            </a:r>
          </a:p>
          <a:p>
            <a:pPr eaLnBrk="1" hangingPunct="1"/>
            <a:r>
              <a:rPr lang="da-DK" altLang="da-DK" baseline="0"/>
              <a:t>Sikre dig at du har forstået korrekt. Undgå at antag! Spørg!</a:t>
            </a:r>
          </a:p>
          <a:p>
            <a:pPr eaLnBrk="1" hangingPunct="1"/>
            <a:r>
              <a:rPr lang="da-DK" altLang="da-DK" baseline="0"/>
              <a:t>Tal mindre, forstå mere: Lyt! Hvad er det vigtige budskab? Undgå at fokusere på egne tanker/følelser/behov i forhold til det der bliver sagt. </a:t>
            </a:r>
          </a:p>
          <a:p>
            <a:pPr eaLnBrk="1" hangingPunct="1"/>
            <a:r>
              <a:rPr lang="da-DK" altLang="da-DK" baseline="0"/>
              <a:t>Udtryk dig anerkendende.</a:t>
            </a:r>
          </a:p>
          <a:p>
            <a:pPr eaLnBrk="1" hangingPunct="1"/>
            <a:r>
              <a:rPr lang="da-DK" altLang="da-DK" baseline="0"/>
              <a:t>Bliv på egen banehalvdel: Sig ”Jeg har brug for…”, ”jeg oplever…” og undgå ”Du….!” – undgå at bebrejde, anklage, kritisere: hold fokus på: hvad du gerne vil have i stedet for fokus på, hvad du er utilfreds med eller ikke vil have.</a:t>
            </a:r>
          </a:p>
          <a:p>
            <a:pPr eaLnBrk="1" hangingPunct="1"/>
            <a:r>
              <a:rPr lang="da-DK" altLang="da-DK" baseline="0"/>
              <a:t>Eksempler på hensigtsmæssig kommunikation:</a:t>
            </a:r>
          </a:p>
          <a:p>
            <a:pPr eaLnBrk="1" hangingPunct="1"/>
            <a:r>
              <a:rPr lang="da-DK" altLang="da-DK" baseline="0"/>
              <a:t>Fx: ”Jeg føler mig overvældet, når du taler hurtigt, jeg vil gerne hvis vi kunne prøve at sætte tempoet lidt ned.” (udtrykke: ønske/behov og undgå at anklage.</a:t>
            </a:r>
          </a:p>
          <a:p>
            <a:endParaRPr lang="da-DK"/>
          </a:p>
          <a:p>
            <a:r>
              <a:rPr lang="da-DK"/>
              <a:t>Eksempler på mindre hensigtsmæssig </a:t>
            </a:r>
            <a:r>
              <a:rPr lang="da-DK" err="1"/>
              <a:t>kommunkation</a:t>
            </a:r>
            <a:r>
              <a:rPr lang="da-DK"/>
              <a:t>:</a:t>
            </a:r>
          </a:p>
          <a:p>
            <a:r>
              <a:rPr lang="da-DK"/>
              <a:t>”Jeg er vred over måden du roder på!”</a:t>
            </a:r>
          </a:p>
          <a:p>
            <a:r>
              <a:rPr lang="da-DK"/>
              <a:t>”Jeg kan ikke holde ud…!”</a:t>
            </a:r>
          </a:p>
          <a:p>
            <a:r>
              <a:rPr lang="da-DK"/>
              <a:t>”Når du har det skidt, får jeg det skidt”</a:t>
            </a:r>
          </a:p>
          <a:p>
            <a:r>
              <a:rPr lang="da-DK"/>
              <a:t>”Hvorfor kan du ikke…”</a:t>
            </a:r>
          </a:p>
          <a:p>
            <a:r>
              <a:rPr lang="da-DK"/>
              <a:t>”Jeg er meget bekymret, når du tager afsted alene”</a:t>
            </a:r>
          </a:p>
          <a:p>
            <a:pPr eaLnBrk="1" hangingPunct="1"/>
            <a:endParaRPr lang="da-DK" altLang="da-DK" baseline="0"/>
          </a:p>
          <a:p>
            <a:pPr eaLnBrk="1" hangingPunct="1"/>
            <a:r>
              <a:rPr lang="da-DK" altLang="da-DK" baseline="0"/>
              <a:t>Hav tålmodighed: vær opmærksom på den andens tilstand: fx ved depression: behov for at tempoet sættes ned (fx vanskeligere at finde ord </a:t>
            </a:r>
            <a:r>
              <a:rPr lang="da-DK" altLang="da-DK" baseline="0" err="1"/>
              <a:t>etc</a:t>
            </a:r>
            <a:r>
              <a:rPr lang="da-DK" altLang="da-DK" baseline="0"/>
              <a:t>)</a:t>
            </a:r>
          </a:p>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18</a:t>
            </a:fld>
            <a:endParaRPr lang="da-DK"/>
          </a:p>
        </p:txBody>
      </p:sp>
    </p:spTree>
    <p:extLst>
      <p:ext uri="{BB962C8B-B14F-4D97-AF65-F5344CB8AC3E}">
        <p14:creationId xmlns:p14="http://schemas.microsoft.com/office/powerpoint/2010/main" val="426024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Refleksionsøvelse:</a:t>
            </a:r>
          </a:p>
          <a:p>
            <a:r>
              <a:rPr lang="da-DK" dirty="0">
                <a:ea typeface="Calibri"/>
                <a:cs typeface="Calibri"/>
              </a:rPr>
              <a:t>Gruppen inddeles i mindre grupper: 2 – 4 personer pr gruppe. Grupperne får 15 minutter til at reflektere over spørgsmålene på slide 19. Herefter drøftelse i plenum og opfordring til at tilføje overvejelser i handleplaner + drøfte med sine pårørende.</a:t>
            </a:r>
          </a:p>
          <a:p>
            <a:endParaRPr lang="da-DK" dirty="0">
              <a:ea typeface="Calibri"/>
              <a:cs typeface="Calibri"/>
            </a:endParaRPr>
          </a:p>
          <a:p>
            <a:r>
              <a:rPr lang="da-DK" dirty="0">
                <a:ea typeface="Calibri"/>
                <a:cs typeface="Calibri"/>
              </a:rPr>
              <a:t>Hvis der deltager pårørende i sessionen er der ligeledes udarbejdet spørgsmål til pårørendegruppen (slide 20). Hvis der ikke deltager pårørende i gruppen springes slide 20 over!</a:t>
            </a:r>
          </a:p>
        </p:txBody>
      </p:sp>
      <p:sp>
        <p:nvSpPr>
          <p:cNvPr id="4" name="Pladsholder til slidenummer 3"/>
          <p:cNvSpPr>
            <a:spLocks noGrp="1"/>
          </p:cNvSpPr>
          <p:nvPr>
            <p:ph type="sldNum" sz="quarter" idx="5"/>
          </p:nvPr>
        </p:nvSpPr>
        <p:spPr/>
        <p:txBody>
          <a:bodyPr/>
          <a:lstStyle/>
          <a:p>
            <a:fld id="{EDB2815E-B739-4445-9EEF-4E7142795055}" type="slidenum">
              <a:rPr lang="da-DK" smtClean="0"/>
              <a:t>19</a:t>
            </a:fld>
            <a:endParaRPr lang="da-DK"/>
          </a:p>
        </p:txBody>
      </p:sp>
    </p:spTree>
    <p:extLst>
      <p:ext uri="{BB962C8B-B14F-4D97-AF65-F5344CB8AC3E}">
        <p14:creationId xmlns:p14="http://schemas.microsoft.com/office/powerpoint/2010/main" val="219855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79768" y="4777194"/>
            <a:ext cx="5438140" cy="3908615"/>
          </a:xfrm>
          <a:prstGeom prst="rect">
            <a:avLst/>
          </a:prstGeom>
          <a:noFill/>
          <a:ln>
            <a:noFill/>
          </a:ln>
        </p:spPr>
        <p:txBody>
          <a:bodyPr spcFirstLastPara="1" wrap="square" lIns="91425" tIns="45700" rIns="91425" bIns="45700" anchor="t" anchorCtr="0">
            <a:noAutofit/>
          </a:bodyPr>
          <a:lstStyle/>
          <a:p>
            <a:pPr marL="171450" indent="-171450">
              <a:buAutoNum type="arabicPeriod"/>
            </a:pPr>
            <a:r>
              <a:rPr lang="da-DK" dirty="0">
                <a:ea typeface="Calibri"/>
                <a:cs typeface="Calibri"/>
              </a:rPr>
              <a:t>Introduktion til dagens program:</a:t>
            </a:r>
            <a:endParaRPr lang="da-DK" dirty="0">
              <a:latin typeface="+mn-lt"/>
              <a:ea typeface="Calibri"/>
              <a:cs typeface="Calibri"/>
            </a:endParaRPr>
          </a:p>
          <a:p>
            <a:pPr marL="171450" indent="-171450">
              <a:buAutoNum type="arabicPeriod"/>
            </a:pPr>
            <a:endParaRPr lang="da-DK" dirty="0">
              <a:latin typeface="+mn-lt"/>
              <a:ea typeface="Calibri"/>
              <a:cs typeface="Calibri"/>
            </a:endParaRPr>
          </a:p>
          <a:p>
            <a:pPr marL="171450" indent="-171450">
              <a:buAutoNum type="arabicPeriod"/>
            </a:pPr>
            <a:r>
              <a:rPr lang="da-DK" dirty="0">
                <a:ea typeface="Calibri" panose="020F0502020204030204"/>
                <a:cs typeface="Calibri" panose="020F0502020204030204"/>
              </a:rPr>
              <a:t>Praktisk: 90 minutter:</a:t>
            </a:r>
          </a:p>
          <a:p>
            <a:pPr marL="171450" indent="-171450">
              <a:buAutoNum type="arabicPeriod"/>
            </a:pPr>
            <a:r>
              <a:rPr lang="da-DK" dirty="0">
                <a:ea typeface="Calibri" panose="020F0502020204030204"/>
                <a:cs typeface="Calibri" panose="020F0502020204030204"/>
              </a:rPr>
              <a:t>Oplæg: introducere dagens tema (gennemgå slide + løbende invitere gruppen til at reflektere: genkende problemstilling + egne erfaringer): 20 – 25 minutter. </a:t>
            </a:r>
          </a:p>
          <a:p>
            <a:pPr marL="171450" indent="-171450">
              <a:buAutoNum type="arabicPeriod"/>
            </a:pPr>
            <a:r>
              <a:rPr lang="da-DK" dirty="0">
                <a:ea typeface="Calibri" panose="020F0502020204030204"/>
                <a:cs typeface="Calibri" panose="020F0502020204030204"/>
              </a:rPr>
              <a:t>15 minutters pause: opfordre til at holde pause (ikke arbejde videre med tema i pausen)</a:t>
            </a:r>
          </a:p>
          <a:p>
            <a:pPr marL="171450" indent="-171450">
              <a:buAutoNum type="arabicPeriod"/>
            </a:pPr>
            <a:r>
              <a:rPr lang="da-DK" dirty="0">
                <a:ea typeface="Calibri" panose="020F0502020204030204"/>
                <a:cs typeface="Calibri" panose="020F0502020204030204"/>
              </a:rPr>
              <a:t>40 – 45 minutter: Refleksionsøvelse + afrunding</a:t>
            </a:r>
          </a:p>
          <a:p>
            <a:pPr marL="171450" indent="-171450">
              <a:buAutoNum type="arabicPeriod"/>
            </a:pPr>
            <a:r>
              <a:rPr lang="da-DK" dirty="0">
                <a:ea typeface="Calibri" panose="020F0502020204030204"/>
                <a:cs typeface="Calibri" panose="020F0502020204030204"/>
              </a:rPr>
              <a:t>Øvelsen: Opdel gruppen i mindre grupper: 15 minutter til at summe/reflektere + 15 – 20 minutter opsamle i plenum + notere ned</a:t>
            </a:r>
          </a:p>
          <a:p>
            <a:pPr marL="171450" indent="-171450">
              <a:buAutoNum type="arabicPeriod"/>
            </a:pPr>
            <a:r>
              <a:rPr lang="da-DK" dirty="0">
                <a:ea typeface="Calibri" panose="020F0502020204030204"/>
                <a:cs typeface="Calibri" panose="020F0502020204030204"/>
              </a:rPr>
              <a:t>Afrunde: Hvad vil du tage med fra i dag (kort runde: det vigtigste budskab til dig selv og dine nærmeste!) (10 min)</a:t>
            </a:r>
          </a:p>
          <a:p>
            <a:pPr marL="171450" indent="-171450">
              <a:buAutoNum type="arabicPeriod"/>
            </a:pPr>
            <a:endParaRPr lang="da-DK" dirty="0">
              <a:ea typeface="Calibri" panose="020F0502020204030204"/>
              <a:cs typeface="Calibri" panose="020F0502020204030204"/>
            </a:endParaRPr>
          </a:p>
          <a:p>
            <a:r>
              <a:rPr lang="da-DK" dirty="0">
                <a:ea typeface="Calibri" panose="020F0502020204030204"/>
                <a:cs typeface="Calibri" panose="020F0502020204030204"/>
              </a:rPr>
              <a:t>Programmet: </a:t>
            </a:r>
          </a:p>
          <a:p>
            <a:pPr marL="228600" indent="-228600">
              <a:buAutoNum type="arabicPeriod"/>
            </a:pPr>
            <a:r>
              <a:rPr lang="da-DK" dirty="0">
                <a:ea typeface="Calibri" panose="020F0502020204030204"/>
                <a:cs typeface="Calibri" panose="020F0502020204030204"/>
              </a:rPr>
              <a:t>Den bipolare lidelse og forholdet til de andre (slide 3 + 4)</a:t>
            </a:r>
          </a:p>
          <a:p>
            <a:pPr marL="228600" indent="-228600">
              <a:buAutoNum type="arabicPeriod"/>
            </a:pPr>
            <a:r>
              <a:rPr lang="da-DK" dirty="0">
                <a:ea typeface="Calibri" panose="020F0502020204030204"/>
                <a:cs typeface="Calibri" panose="020F0502020204030204"/>
              </a:rPr>
              <a:t>Udfordringer i relationen... (slide 5 – 12)</a:t>
            </a:r>
          </a:p>
          <a:p>
            <a:pPr marL="228600" indent="-228600">
              <a:buAutoNum type="arabicPeriod"/>
            </a:pPr>
            <a:r>
              <a:rPr lang="da-DK" dirty="0">
                <a:ea typeface="Calibri" panose="020F0502020204030204"/>
                <a:cs typeface="Calibri" panose="020F0502020204030204"/>
              </a:rPr>
              <a:t>Almenmenneskelige reaktioner på forandring (slide 13)</a:t>
            </a:r>
          </a:p>
          <a:p>
            <a:pPr marL="228600" indent="-228600">
              <a:buAutoNum type="arabicPeriod"/>
            </a:pPr>
            <a:r>
              <a:rPr lang="da-DK" dirty="0">
                <a:ea typeface="Calibri" panose="020F0502020204030204"/>
                <a:cs typeface="Calibri" panose="020F0502020204030204"/>
              </a:rPr>
              <a:t>Den onde cirkel (slide 14 – 15)</a:t>
            </a:r>
          </a:p>
          <a:p>
            <a:pPr marL="228600" indent="-228600">
              <a:buAutoNum type="arabicPeriod"/>
            </a:pPr>
            <a:r>
              <a:rPr lang="da-DK" dirty="0">
                <a:ea typeface="Calibri" panose="020F0502020204030204"/>
                <a:cs typeface="Calibri" panose="020F0502020204030204"/>
              </a:rPr>
              <a:t>Hvordan genetableres forbindelsen? (slide 16 – 18)</a:t>
            </a:r>
          </a:p>
          <a:p>
            <a:pPr marL="228600" indent="-228600">
              <a:buAutoNum type="arabicPeriod"/>
            </a:pPr>
            <a:r>
              <a:rPr lang="da-DK" dirty="0">
                <a:ea typeface="Calibri" panose="020F0502020204030204"/>
                <a:cs typeface="Calibri" panose="020F0502020204030204"/>
              </a:rPr>
              <a:t>Øvelsen (slide 19 – 21 : Obs: slide 21 kun hvis der deltager pårørende!)</a:t>
            </a:r>
          </a:p>
          <a:p>
            <a:pPr marL="228600" indent="-228600">
              <a:buAutoNum type="arabicPeriod"/>
            </a:pPr>
            <a:endParaRPr lang="da-DK" dirty="0">
              <a:ea typeface="Calibri" panose="020F0502020204030204"/>
              <a:cs typeface="Calibri" panose="020F0502020204030204"/>
            </a:endParaRPr>
          </a:p>
          <a:p>
            <a:endParaRPr lang="en-US">
              <a:ea typeface="Calibri" panose="020F0502020204030204"/>
              <a:cs typeface="Calibri" panose="020F0502020204030204"/>
            </a:endParaRPr>
          </a:p>
        </p:txBody>
      </p:sp>
      <p:sp>
        <p:nvSpPr>
          <p:cNvPr id="117" name="Google Shape;117;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ltLang="da-DK" dirty="0">
              <a:latin typeface="Arial" panose="020B0604020202020204" pitchFamily="34" charset="0"/>
              <a:cs typeface="Arial" panose="020B0604020202020204" pitchFamily="34" charset="0"/>
            </a:endParaRPr>
          </a:p>
          <a:p>
            <a:r>
              <a:rPr lang="da-DK" dirty="0">
                <a:ea typeface="Calibri"/>
                <a:cs typeface="Calibri"/>
              </a:rPr>
              <a:t>Spørgsmål til refleksion i patientgruppen</a:t>
            </a:r>
            <a:endParaRPr lang="da-DK" dirty="0"/>
          </a:p>
        </p:txBody>
      </p:sp>
      <p:sp>
        <p:nvSpPr>
          <p:cNvPr id="4" name="Pladsholder til slidenummer 3"/>
          <p:cNvSpPr>
            <a:spLocks noGrp="1"/>
          </p:cNvSpPr>
          <p:nvPr>
            <p:ph type="sldNum" sz="quarter" idx="5"/>
          </p:nvPr>
        </p:nvSpPr>
        <p:spPr/>
        <p:txBody>
          <a:bodyPr/>
          <a:lstStyle/>
          <a:p>
            <a:fld id="{EDB2815E-B739-4445-9EEF-4E7142795055}" type="slidenum">
              <a:rPr lang="da-DK" smtClean="0"/>
              <a:t>20</a:t>
            </a:fld>
            <a:endParaRPr lang="da-DK"/>
          </a:p>
        </p:txBody>
      </p:sp>
    </p:spTree>
    <p:extLst>
      <p:ext uri="{BB962C8B-B14F-4D97-AF65-F5344CB8AC3E}">
        <p14:creationId xmlns:p14="http://schemas.microsoft.com/office/powerpoint/2010/main" val="77233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76B8-499F-83DA-9EED-A3536817764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242DC79-99FC-9458-871D-29A55850776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D95B15C-8FB1-C135-3E98-2B542DD4D2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ltLang="da-DK" dirty="0">
              <a:latin typeface="Arial" panose="020B0604020202020204" pitchFamily="34" charset="0"/>
              <a:cs typeface="Arial" panose="020B0604020202020204" pitchFamily="34" charset="0"/>
            </a:endParaRPr>
          </a:p>
          <a:p>
            <a:r>
              <a:rPr lang="da-DK" dirty="0">
                <a:ea typeface="Calibri"/>
                <a:cs typeface="Calibri"/>
              </a:rPr>
              <a:t>Spørgsmål til refleksion i pårørendegruppen. Hvis der ikke deltager pårørende i gruppen springes dette slide over!</a:t>
            </a:r>
            <a:endParaRPr lang="da-DK" dirty="0"/>
          </a:p>
        </p:txBody>
      </p:sp>
      <p:sp>
        <p:nvSpPr>
          <p:cNvPr id="4" name="Pladsholder til slidenummer 3">
            <a:extLst>
              <a:ext uri="{FF2B5EF4-FFF2-40B4-BE49-F238E27FC236}">
                <a16:creationId xmlns:a16="http://schemas.microsoft.com/office/drawing/2014/main" id="{F619261F-8FA3-FDC3-1E9A-860B20450119}"/>
              </a:ext>
            </a:extLst>
          </p:cNvPr>
          <p:cNvSpPr>
            <a:spLocks noGrp="1"/>
          </p:cNvSpPr>
          <p:nvPr>
            <p:ph type="sldNum" sz="quarter" idx="5"/>
          </p:nvPr>
        </p:nvSpPr>
        <p:spPr/>
        <p:txBody>
          <a:bodyPr/>
          <a:lstStyle/>
          <a:p>
            <a:fld id="{EDB2815E-B739-4445-9EEF-4E7142795055}" type="slidenum">
              <a:rPr lang="da-DK" smtClean="0"/>
              <a:t>21</a:t>
            </a:fld>
            <a:endParaRPr lang="da-DK"/>
          </a:p>
        </p:txBody>
      </p:sp>
    </p:spTree>
    <p:extLst>
      <p:ext uri="{BB962C8B-B14F-4D97-AF65-F5344CB8AC3E}">
        <p14:creationId xmlns:p14="http://schemas.microsoft.com/office/powerpoint/2010/main" val="3029436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Det er ikke nemt at være pårørende og der er ikke nogen </a:t>
            </a:r>
            <a:r>
              <a:rPr lang="da-DK" b="1" err="1"/>
              <a:t>quick</a:t>
            </a:r>
            <a:r>
              <a:rPr lang="da-DK" b="1"/>
              <a:t> fixes eller nemme løsninger, men dette er hvad andre pårørende siger t</a:t>
            </a:r>
            <a:endParaRPr lang="en-US">
              <a:solidFill>
                <a:srgbClr val="444444"/>
              </a:solidFill>
            </a:endParaRPr>
          </a:p>
          <a:p>
            <a:r>
              <a:rPr lang="da-DK" b="1"/>
              <a:t>1 Tag ansvar for dig selv</a:t>
            </a:r>
            <a:r>
              <a:rPr lang="da-DK"/>
              <a:t> </a:t>
            </a:r>
            <a:endParaRPr lang="en-US">
              <a:solidFill>
                <a:srgbClr val="444444"/>
              </a:solidFill>
            </a:endParaRPr>
          </a:p>
          <a:p>
            <a:r>
              <a:rPr lang="da-DK"/>
              <a:t>Det er naturligt, at vi som mennesker tager ansvar for hinanden. Og det er naturligt, at du som pårørende tager ansvar for den syge. Men der er grænser for, hvor meget ansvar du kan tage. At sætte grænser kan også være at vise ansvar. Og grænserne skal du først og fremmest sætte for dig selv. Du skal gøre op med dig selv, hvad du kan og skal gøre for den syge. At sætte grænser og at træffe beslutninger kan være et svært dilemma, men det er en nødvendig proces, hvis du skal kunne tage ansvar for dig selv. Og dermed også for den, der er syg. Du skal passe på dig selv som pårørende til en psykisk syg. </a:t>
            </a:r>
            <a:endParaRPr lang="en-US">
              <a:solidFill>
                <a:srgbClr val="444444"/>
              </a:solidFill>
            </a:endParaRPr>
          </a:p>
          <a:p>
            <a:endParaRPr lang="en-US">
              <a:solidFill>
                <a:srgbClr val="444444"/>
              </a:solidFill>
            </a:endParaRPr>
          </a:p>
          <a:p>
            <a:r>
              <a:rPr lang="da-DK" b="1"/>
              <a:t>2 Tillad dig at have ønsker og behov</a:t>
            </a:r>
            <a:r>
              <a:rPr lang="da-DK"/>
              <a:t> </a:t>
            </a:r>
            <a:endParaRPr lang="en-US">
              <a:solidFill>
                <a:srgbClr val="444444"/>
              </a:solidFill>
            </a:endParaRPr>
          </a:p>
          <a:p>
            <a:r>
              <a:rPr lang="da-DK"/>
              <a:t>Mange pårørende føler, at de ikke kan være bekendt at gøre noget godt for sig selv, når den syge har det svært. Som pårørende bliver du stillet over for mange opgaver og udfordringer, og derfor er det vigtigt, at du også lever dit eget liv. Du skal skabe dig den plads og tage dig den tid, der skal til for at bevare et overskud. Ellers kan du ikke være der som støtte for den syge. Og så har du ikke mulighed for at hjælpe, hverken dig selv eller andre. </a:t>
            </a:r>
            <a:endParaRPr lang="en-US">
              <a:solidFill>
                <a:srgbClr val="444444"/>
              </a:solidFill>
            </a:endParaRPr>
          </a:p>
          <a:p>
            <a:endParaRPr lang="en-US">
              <a:solidFill>
                <a:srgbClr val="444444"/>
              </a:solidFill>
            </a:endParaRPr>
          </a:p>
          <a:p>
            <a:r>
              <a:rPr lang="da-DK" b="1"/>
              <a:t>3 Vær åben</a:t>
            </a:r>
            <a:r>
              <a:rPr lang="da-DK"/>
              <a:t> Det er ofte en voldsom oplevelse at kende en, der bliver psykisk syg. Du befinder dig i en livssituation, hvor dine erfaringer muligvis ikke længere rækker til at forstå og beherske udfordringerne. Det pres kan du gøre mindre ved at være åben, både i forhold til familie og venner. Du oplever det måske som uoverskueligt at skulle tale om det, der bekymrer og undrer dig mest. Men vær opmærksom på, at erfaringerne fra andre pårørende viser, at åbenhed gør det nemmere for pårørende at være i situationen og dermed få overskud til indrette det nye liv. En åbenhed det også er vigtigt, at du bringer ind på din arbejdsplads, både i forhold til din leder og dine kollegaer. </a:t>
            </a:r>
            <a:endParaRPr lang="en-US">
              <a:solidFill>
                <a:srgbClr val="444444"/>
              </a:solidFill>
            </a:endParaRPr>
          </a:p>
          <a:p>
            <a:endParaRPr lang="en-US">
              <a:solidFill>
                <a:srgbClr val="444444"/>
              </a:solidFill>
            </a:endParaRPr>
          </a:p>
          <a:p>
            <a:r>
              <a:rPr lang="da-DK" b="1"/>
              <a:t>4 Inddrag og brug dit netværk</a:t>
            </a:r>
            <a:r>
              <a:rPr lang="da-DK"/>
              <a:t> </a:t>
            </a:r>
            <a:endParaRPr lang="en-US">
              <a:solidFill>
                <a:srgbClr val="444444"/>
              </a:solidFill>
            </a:endParaRPr>
          </a:p>
          <a:p>
            <a:r>
              <a:rPr lang="da-DK"/>
              <a:t>Som pårørende er du til tider under et stort pres. Du kan være overvældet af bekymringer for den syges tilstand og de mange forskellige opgaver, der er som pårørende. Derfor er det vigtigt, at du får talt med andre om, hvordan du har det, så andre kan forstå, hvilken situation du er i. Du kan også spørge i dit netværk, om der er nogen, der kan og vil hjælpe til. På den måde kan du både undgå at isolere dig og undgå at blive unødigt belastet af gøremål. Få snakket med hinanden om opgaverne, og få dem fordelt mellem jer. Jo flere hænder, jo flere ressourcer. At der er flere, der løfter i flok, kan desuden lette den syges dårlige samvittighed over at have brug for hjælp. </a:t>
            </a:r>
            <a:endParaRPr lang="en-US">
              <a:solidFill>
                <a:srgbClr val="444444"/>
              </a:solidFill>
            </a:endParaRPr>
          </a:p>
          <a:p>
            <a:endParaRPr lang="en-US">
              <a:solidFill>
                <a:srgbClr val="444444"/>
              </a:solidFill>
            </a:endParaRPr>
          </a:p>
          <a:p>
            <a:r>
              <a:rPr lang="da-DK" b="1"/>
              <a:t>5 Søg fællesskab med andre pårørende</a:t>
            </a:r>
            <a:r>
              <a:rPr lang="da-DK"/>
              <a:t> </a:t>
            </a:r>
            <a:endParaRPr lang="en-US">
              <a:solidFill>
                <a:srgbClr val="444444"/>
              </a:solidFill>
            </a:endParaRPr>
          </a:p>
          <a:p>
            <a:r>
              <a:rPr lang="da-DK"/>
              <a:t>At mødes med andre pårørende – f.eks. i en pårørendegruppe – kan være af stor betydning. Det giver mulighed for at møde mennesker, som forstår, uden at du behøver at forklare. Sammen med dem kan du tale frit om de problemer og følelser, du har, og blive inspireret til, hvordan du skal indrette dit liv. Du får mulighed for at give og tage erfaringer og gode ideer. Dermed behøver du ikke at skulle finde på alting selv – og oven i hatten får du måske den gode følelse af, at andre bliver inspireret af dine ideer og erfaringer. </a:t>
            </a:r>
            <a:endParaRPr lang="en-US">
              <a:solidFill>
                <a:srgbClr val="444444"/>
              </a:solidFill>
            </a:endParaRPr>
          </a:p>
          <a:p>
            <a:endParaRPr lang="en-US">
              <a:solidFill>
                <a:srgbClr val="444444"/>
              </a:solidFill>
            </a:endParaRPr>
          </a:p>
          <a:p>
            <a:r>
              <a:rPr lang="da-DK" b="1"/>
              <a:t>6 Snak med de professionelle</a:t>
            </a:r>
            <a:endParaRPr lang="en-US">
              <a:solidFill>
                <a:srgbClr val="444444"/>
              </a:solidFill>
            </a:endParaRPr>
          </a:p>
          <a:p>
            <a:r>
              <a:rPr lang="da-DK"/>
              <a:t>Samarbejdet mellem personalet omkring den syge og de pårørende er vigtigt. Samarbejdet kan foregå på mange måder. Alfa og omega er en god tone og en respekt for hinandens kompetencer. Husk, at du som pårørende besidder en stor viden om den syge, som behandlerne kan bruge til at kvalificere deres behandling og til at udvide deres syn på den syge som menneske. Behandlerne ved omvendt meget om sygdom og behandling, og den viden kan du få og gøre brug af, så din opfattelse og forståelse for den syge bliver bedre.</a:t>
            </a:r>
            <a:endParaRPr lang="en-US">
              <a:solidFill>
                <a:srgbClr val="444444"/>
              </a:solidFill>
            </a:endParaRPr>
          </a:p>
          <a:p>
            <a:endParaRPr lang="en-US">
              <a:solidFill>
                <a:srgbClr val="444444"/>
              </a:solidFill>
            </a:endParaRPr>
          </a:p>
          <a:p>
            <a:r>
              <a:rPr lang="da-DK" b="1"/>
              <a:t>7 Indhent viden om sygdommen</a:t>
            </a:r>
            <a:r>
              <a:rPr lang="da-DK"/>
              <a:t> </a:t>
            </a:r>
            <a:endParaRPr lang="en-US">
              <a:solidFill>
                <a:srgbClr val="444444"/>
              </a:solidFill>
            </a:endParaRPr>
          </a:p>
          <a:p>
            <a:r>
              <a:rPr lang="da-DK"/>
              <a:t>Viden og indsigt er vigtigt. Viden løser ikke problemerne, men den kan gøre det lidt lettere at forstå den psykiske sygdom. Giv dig tid til at skrive spørgsmål ned, og drag ikke forhastede slutninger. Som pårørende vil man så forfærdelig gerne gøre noget og få nogen til at gøre noget. Men meget omkring sygdomme er langsommeligt, og der vil være gode og dårlige perioder. Så du må indstille dig på at være tålmodig. </a:t>
            </a:r>
            <a:endParaRPr lang="en-US">
              <a:solidFill>
                <a:srgbClr val="444444"/>
              </a:solidFill>
            </a:endParaRPr>
          </a:p>
          <a:p>
            <a:endParaRPr lang="en-US">
              <a:solidFill>
                <a:srgbClr val="444444"/>
              </a:solidFill>
            </a:endParaRPr>
          </a:p>
          <a:p>
            <a:r>
              <a:rPr lang="da-DK" b="1"/>
              <a:t>8 Lyt og spørg</a:t>
            </a:r>
            <a:r>
              <a:rPr lang="da-DK"/>
              <a:t> </a:t>
            </a:r>
            <a:br>
              <a:rPr lang="da-DK">
                <a:cs typeface="+mn-lt"/>
              </a:rPr>
            </a:br>
            <a:r>
              <a:rPr lang="da-DK"/>
              <a:t>Lyt til den, der syg. Og lyt for at forstå. Ikke for at forandre. Dialog handler ikke nødvendigvis om at blive enige, men derimod om at blive klogere. Det kan være rigtig svært at forstå, hvad der sker inde i den syge, og det virker umiddelbart ikke altid logisk. Den bedste måde, du kan forstå, hvad der foregår inde i den syge, er ved at spørge. Spørg ikke kun hvorfor. Det kan føles afkrævende og vanskeligt at besvare et hvorfor. Spørg i stedet til hvad og hvordan. På den måde kan du få uddybet problemerne uden at virke invaderende. Spørg også, hvordan den syge gerne vil have, at du og andre pårørende hjælper til og med hvad. Du må også gerne komme med forslag. </a:t>
            </a:r>
            <a:endParaRPr lang="en-US">
              <a:solidFill>
                <a:srgbClr val="444444"/>
              </a:solidFill>
            </a:endParaRPr>
          </a:p>
          <a:p>
            <a:endParaRPr lang="en-US">
              <a:solidFill>
                <a:srgbClr val="444444"/>
              </a:solidFill>
            </a:endParaRPr>
          </a:p>
          <a:p>
            <a:r>
              <a:rPr lang="da-DK" b="1"/>
              <a:t>9 Sæt og respekter grænser</a:t>
            </a:r>
            <a:endParaRPr lang="en-US">
              <a:solidFill>
                <a:srgbClr val="444444"/>
              </a:solidFill>
            </a:endParaRPr>
          </a:p>
          <a:p>
            <a:r>
              <a:rPr lang="da-DK"/>
              <a:t>Som pårørende vil du gå meget langt for den syge. Men det er vigtigt, at du står fast ved dine grænser og prøver at stille tilpassede krav. At sætte grænser og stille krav er både en holdning og en teknik, og du må prøve dig frem for at finde din rette balance. Husk, at det ikke er det samme som at være egoistisk. Det er tværtimod at tage vare på dig selv og den syge. Vær direkte og ærlig. Sig kun det, du virkelig mener. Husk også, at du ikke altid behøver sige noget. Gør det klart, hvad du kan hjælpe med, og hvad du ikke kan hjælpe med. Tag udgangspunkt i dig selv og vær opmærksom på både den syges og dine egne grænser. Pas på, at du ikke kommer til at bagatellisere de problemer og symptomer, som den syge har. Der er ingen, der ved, hvad et andet menneske tænker og føler. Så lad være med at prøve! Beskriv i stedet, hvad du selv ser og hører</a:t>
            </a:r>
            <a:endParaRPr lang="en-US">
              <a:solidFill>
                <a:srgbClr val="444444"/>
              </a:solidFill>
            </a:endParaRPr>
          </a:p>
          <a:p>
            <a:endParaRPr lang="en-US">
              <a:solidFill>
                <a:srgbClr val="444444"/>
              </a:solidFill>
            </a:endParaRPr>
          </a:p>
          <a:p>
            <a:r>
              <a:rPr lang="da-DK"/>
              <a:t>Fra landsforeningen for bedre psykiatri</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23</a:t>
            </a:fld>
            <a:endParaRPr lang="en-US"/>
          </a:p>
        </p:txBody>
      </p:sp>
    </p:spTree>
    <p:extLst>
      <p:ext uri="{BB962C8B-B14F-4D97-AF65-F5344CB8AC3E}">
        <p14:creationId xmlns:p14="http://schemas.microsoft.com/office/powerpoint/2010/main" val="1763704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2f5f04b72_0_3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62f5f04b72_0_32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362f5f04b72_0_325: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r>
              <a:rPr lang="da-DK" b="1" dirty="0"/>
              <a:t>5 –10 min</a:t>
            </a:r>
          </a:p>
          <a:p>
            <a:r>
              <a:rPr lang="da-DK" b="0" u="none" baseline="0" dirty="0"/>
              <a:t>Afrunding:</a:t>
            </a:r>
            <a:endParaRPr lang="da-DK" b="0" u="none" baseline="0" dirty="0">
              <a:ea typeface="Calibri"/>
              <a:cs typeface="Calibri"/>
            </a:endParaRPr>
          </a:p>
          <a:p>
            <a:r>
              <a:rPr lang="da-DK" dirty="0">
                <a:ea typeface="Calibri"/>
                <a:cs typeface="Calibri"/>
              </a:rPr>
              <a:t>Hvad vil du tage med dig fra i dag? Underforstået: er der noget du i særlig grad tænker kunne være vigtigt for dig at dele eller arbejde videre med dine pårørende omkring? </a:t>
            </a:r>
          </a:p>
          <a:p>
            <a:endParaRPr lang="da-DK">
              <a:ea typeface="Calibri" panose="020F0502020204030204"/>
              <a:cs typeface="Calibri" panose="020F0502020204030204"/>
            </a:endParaRP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E91502-756A-4244-B8CC-0FD4F7A5EFF5}"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389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26</a:t>
            </a:fld>
            <a:endParaRPr lang="da-DK"/>
          </a:p>
        </p:txBody>
      </p:sp>
    </p:spTree>
    <p:extLst>
      <p:ext uri="{BB962C8B-B14F-4D97-AF65-F5344CB8AC3E}">
        <p14:creationId xmlns:p14="http://schemas.microsoft.com/office/powerpoint/2010/main" val="143040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07950">
              <a:spcBef>
                <a:spcPts val="900"/>
              </a:spcBef>
              <a:buClr>
                <a:schemeClr val="dk1"/>
              </a:buClr>
              <a:buSzPts val="1100"/>
            </a:pPr>
            <a:endParaRPr lang="da-DK" b="1" dirty="0">
              <a:solidFill>
                <a:srgbClr val="353535"/>
              </a:solidFill>
              <a:latin typeface="Calibri"/>
              <a:ea typeface="Calibri"/>
              <a:cs typeface="Calibri"/>
            </a:endParaRPr>
          </a:p>
          <a:p>
            <a:pPr marL="107950">
              <a:spcBef>
                <a:spcPts val="900"/>
              </a:spcBef>
              <a:buSzPts val="1100"/>
            </a:pPr>
            <a:r>
              <a:rPr lang="da-DK" b="1" dirty="0">
                <a:solidFill>
                  <a:srgbClr val="353535"/>
                </a:solidFill>
                <a:latin typeface="Calibri"/>
                <a:ea typeface="Calibri"/>
                <a:cs typeface="Calibri"/>
              </a:rPr>
              <a:t>OBS: baseret på metaanalyse omhandlende skizofreni-patienter (Myntes reference – jf. </a:t>
            </a:r>
            <a:r>
              <a:rPr lang="da-DK" b="1" dirty="0" err="1">
                <a:solidFill>
                  <a:srgbClr val="353535"/>
                </a:solidFill>
                <a:latin typeface="Calibri"/>
                <a:ea typeface="Calibri"/>
                <a:cs typeface="Calibri"/>
              </a:rPr>
              <a:t>Nedenstånde</a:t>
            </a:r>
            <a:r>
              <a:rPr lang="da-DK" b="1" dirty="0">
                <a:solidFill>
                  <a:srgbClr val="353535"/>
                </a:solidFill>
                <a:latin typeface="Calibri"/>
                <a:ea typeface="Calibri"/>
                <a:cs typeface="Calibri"/>
              </a:rPr>
              <a:t> kildeangivelse)</a:t>
            </a:r>
          </a:p>
          <a:p>
            <a:pPr marL="107950">
              <a:spcBef>
                <a:spcPts val="900"/>
              </a:spcBef>
              <a:buSzPts val="1100"/>
            </a:pPr>
            <a:endParaRPr lang="da-DK" b="1" dirty="0">
              <a:solidFill>
                <a:srgbClr val="353535"/>
              </a:solidFill>
              <a:latin typeface="Calibri"/>
              <a:ea typeface="Calibri"/>
              <a:cs typeface="Calibri"/>
            </a:endParaRPr>
          </a:p>
          <a:p>
            <a:pPr marL="107950">
              <a:spcBef>
                <a:spcPts val="900"/>
              </a:spcBef>
              <a:buSzPts val="1100"/>
              <a:buFont typeface="Arial"/>
            </a:pPr>
            <a:r>
              <a:rPr lang="da-DK" sz="1200" dirty="0">
                <a:latin typeface="Arial"/>
                <a:ea typeface="Calibri" panose="020F0502020204030204"/>
                <a:cs typeface="Arial"/>
              </a:rPr>
              <a:t>Denne slide introducerer hvilken rolle et godt forhold til de pårørende kan spille</a:t>
            </a:r>
          </a:p>
          <a:p>
            <a:pPr marL="107950">
              <a:spcBef>
                <a:spcPts val="900"/>
              </a:spcBef>
              <a:buSzPts val="1100"/>
              <a:buFont typeface="Arial"/>
            </a:pPr>
            <a:r>
              <a:rPr lang="da-DK" sz="1200" dirty="0">
                <a:latin typeface="Arial"/>
                <a:ea typeface="Calibri" panose="020F0502020204030204"/>
                <a:cs typeface="Arial"/>
              </a:rPr>
              <a:t>. Det er i mødet med de andre at lidelsen udleves. Forskning peger på, at adgang til social støtte har betydning for lidelsens udtryk og forløb - herunder tilbagefaldsrate, funktionsniveau m.m.. Således ses sammenhæng mellem:</a:t>
            </a:r>
            <a:endParaRPr lang="da-DK" dirty="0"/>
          </a:p>
          <a:p>
            <a:pPr marL="107950">
              <a:spcBef>
                <a:spcPts val="900"/>
              </a:spcBef>
              <a:buSzPts val="1100"/>
            </a:pPr>
            <a:endParaRPr lang="da-DK" sz="1200" dirty="0">
              <a:latin typeface="Arial"/>
              <a:ea typeface="Calibri" panose="020F0502020204030204"/>
              <a:cs typeface="Arial"/>
            </a:endParaRPr>
          </a:p>
          <a:p>
            <a:pPr marL="450850" indent="-342900">
              <a:spcBef>
                <a:spcPts val="900"/>
              </a:spcBef>
              <a:buSzPts val="1100"/>
              <a:buAutoNum type="arabicPeriod"/>
            </a:pPr>
            <a:r>
              <a:rPr lang="da-DK" sz="1200" dirty="0">
                <a:latin typeface="Arial"/>
                <a:ea typeface="Calibri" panose="020F0502020204030204"/>
                <a:cs typeface="Arial"/>
              </a:rPr>
              <a:t>Oplevet grad af støtte og risiko for tilbagefald</a:t>
            </a:r>
          </a:p>
          <a:p>
            <a:pPr marL="450850" indent="-342900">
              <a:spcBef>
                <a:spcPts val="900"/>
              </a:spcBef>
              <a:buSzPts val="1100"/>
              <a:buFontTx/>
              <a:buAutoNum type="arabicPeriod"/>
            </a:pPr>
            <a:r>
              <a:rPr lang="da-DK" sz="1200" dirty="0">
                <a:latin typeface="Arial"/>
                <a:ea typeface="Calibri" panose="020F0502020204030204"/>
                <a:cs typeface="Arial"/>
              </a:rPr>
              <a:t>Jo mere kompliceret forløb - fx hyppige episoder, svære episoder, tilstedeværelse af vedvarende symptomer – jo højere stress-niveau i de nære relationer og jo højere risiko for lav grad af støtte og tilbagefald</a:t>
            </a:r>
          </a:p>
          <a:p>
            <a:pPr marL="450850" indent="-342900">
              <a:spcBef>
                <a:spcPts val="900"/>
              </a:spcBef>
              <a:buSzPts val="1100"/>
              <a:buFontTx/>
              <a:buAutoNum type="arabicPeriod"/>
            </a:pPr>
            <a:endParaRPr lang="da-DK" sz="1200" dirty="0">
              <a:latin typeface="Arial"/>
              <a:ea typeface="Calibri" panose="020F0502020204030204"/>
              <a:cs typeface="Arial"/>
            </a:endParaRPr>
          </a:p>
          <a:p>
            <a:pPr marL="107950">
              <a:spcBef>
                <a:spcPts val="900"/>
              </a:spcBef>
              <a:buSzPts val="1100"/>
            </a:pPr>
            <a:r>
              <a:rPr lang="da-DK" sz="1200" dirty="0">
                <a:latin typeface="Arial"/>
                <a:ea typeface="Calibri" panose="020F0502020204030204"/>
                <a:cs typeface="Arial"/>
              </a:rPr>
              <a:t>OBS: Det er ikke givet, at man nødvendigvis oplever forholdet til de andre støttende. Derfor relevant at se nærmere på, hvordan den bipolare lidelse i sig selv kan vanskeliggøre adgang til den støtte, som studier/undersøgelser peger på har stor betydning for lidelsens forløb - herunder risiko for tilbagefald. Dette fokus åbner for en mulig validering af, at såvel patienten som de pårørende bliver berørte af de markante ændringer som lidelsen medfører i de nære relationer på god og ondt og at deres respektive reaktioner afspejler almen menneskelige reaktioner på forandring og ikke i sig selv er udtryk for ond vilje, fordømmelse m.m..</a:t>
            </a:r>
          </a:p>
          <a:p>
            <a:pPr marL="450850" indent="-342900">
              <a:spcBef>
                <a:spcPts val="900"/>
              </a:spcBef>
              <a:buSzPts val="1100"/>
              <a:buAutoNum type="arabicPeriod"/>
            </a:pPr>
            <a:endParaRPr lang="da-DK" sz="1200" dirty="0">
              <a:latin typeface="Arial"/>
              <a:cs typeface="Arial"/>
            </a:endParaRPr>
          </a:p>
          <a:p>
            <a:pPr marL="107950">
              <a:spcBef>
                <a:spcPts val="900"/>
              </a:spcBef>
            </a:pPr>
            <a:r>
              <a:rPr lang="da-DK" dirty="0"/>
              <a:t>(Kilde: Meta-analyse om pårørende til skizofrenipatienter 2018 (</a:t>
            </a:r>
            <a:r>
              <a:rPr lang="da-DK" b="1" dirty="0">
                <a:hlinkClick r:id="rId3"/>
              </a:rPr>
              <a:t>Ashcroft et al 2018</a:t>
            </a:r>
            <a:r>
              <a:rPr lang="da-DK" dirty="0"/>
              <a:t>) - tallene ser formentlig ud på samme måde for bipolar affektiv lidelse (Mynte)</a:t>
            </a:r>
            <a:endParaRPr lang="da-DK" dirty="0">
              <a:ea typeface="Calibri"/>
              <a:cs typeface="Calibri"/>
            </a:endParaRPr>
          </a:p>
          <a:p>
            <a:pPr marL="450850" indent="-342900">
              <a:spcBef>
                <a:spcPts val="900"/>
              </a:spcBef>
              <a:buSzPts val="1100"/>
              <a:buAutoNum type="arabicPeriod"/>
            </a:pPr>
            <a:endParaRPr lang="da-DK" sz="1200" dirty="0">
              <a:latin typeface="Arial"/>
              <a:ea typeface="Calibri" panose="020F0502020204030204"/>
              <a:cs typeface="Arial"/>
            </a:endParaRPr>
          </a:p>
          <a:p>
            <a:pPr marL="107950">
              <a:spcBef>
                <a:spcPts val="900"/>
              </a:spcBef>
              <a:buSzPts val="1100"/>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endParaRPr lang="da-DK">
              <a:latin typeface="Calibri" panose="020F0502020204030204"/>
              <a:ea typeface="Calibri" panose="020F0502020204030204"/>
              <a:cs typeface="Calibri" panose="020F0502020204030204"/>
            </a:endParaRPr>
          </a:p>
        </p:txBody>
      </p:sp>
      <p:sp>
        <p:nvSpPr>
          <p:cNvPr id="4" name="Pladsholder til slidenummer 3"/>
          <p:cNvSpPr>
            <a:spLocks noGrp="1"/>
          </p:cNvSpPr>
          <p:nvPr>
            <p:ph type="sldNum" sz="quarter" idx="5"/>
          </p:nvPr>
        </p:nvSpPr>
        <p:spPr/>
        <p:txBody>
          <a:bodyPr/>
          <a:lstStyle/>
          <a:p>
            <a:fld id="{402A686A-5FC2-4718-9EEC-4B9C1DD8F484}" type="slidenum">
              <a:rPr lang="da-DK" smtClean="0"/>
              <a:t>3</a:t>
            </a:fld>
            <a:endParaRPr lang="da-DK"/>
          </a:p>
        </p:txBody>
      </p:sp>
    </p:spTree>
    <p:extLst>
      <p:ext uri="{BB962C8B-B14F-4D97-AF65-F5344CB8AC3E}">
        <p14:creationId xmlns:p14="http://schemas.microsoft.com/office/powerpoint/2010/main" val="209441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rtl="0" fontAlgn="base"/>
            <a:r>
              <a:rPr lang="da-DK" b="0" i="0" u="none" strike="noStrike">
                <a:solidFill>
                  <a:srgbClr val="000000"/>
                </a:solidFill>
                <a:effectLst/>
                <a:latin typeface="Calibri" panose="020F0502020204030204" pitchFamily="34" charset="0"/>
              </a:rPr>
              <a:t>Introduktion til underviseren:</a:t>
            </a:r>
            <a:r>
              <a:rPr lang="en-US"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Bipolar lidelse er en episodisk og ofte livslang lidelse kendetegnet ved tilbagevendende sygdomsepisoder. Ligeledes ses tendens til at symptomer varer ved (ikke kun ved akut episode men også symptomer til stede mellem diskrete episoder) og der kan optræde funktionsnedsættelse. BIP rammer </a:t>
            </a:r>
            <a:r>
              <a:rPr lang="da-DK" b="0" i="0" u="none" strike="noStrike" err="1">
                <a:solidFill>
                  <a:srgbClr val="000000"/>
                </a:solidFill>
                <a:effectLst/>
                <a:latin typeface="Calibri" panose="020F0502020204030204" pitchFamily="34" charset="0"/>
              </a:rPr>
              <a:t>ca</a:t>
            </a:r>
            <a:r>
              <a:rPr lang="da-DK" b="0" i="0" u="none" strike="noStrike">
                <a:solidFill>
                  <a:srgbClr val="000000"/>
                </a:solidFill>
                <a:effectLst/>
                <a:latin typeface="Calibri" panose="020F0502020204030204" pitchFamily="34" charset="0"/>
              </a:rPr>
              <a:t> 1-2% befolkningen (globalt). Lidelsen har ikke alene indflydelse på den, der bærer lidelsen (patienten) men har ligeledes indflydelse på de nære andre (de pårørende).</a:t>
            </a:r>
            <a:r>
              <a:rPr lang="da-DK"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Denne slide skal illustrere: at den bipolare tilstand/lidelse ikke eksisterer i et vakuum (noget udelukkende pågår inde i patienten/den der bærer lidelsen) men i høj grad er noget der udleves i de nære relationer/det levede liv: tilstanden påvirker den enkeltes måde at være til stede i verden på, som igen påvirker forholdet til de andre, som spejler tilbage på den enkelte og påvirker tilstanden (gensidig vekselvirkning)</a:t>
            </a:r>
            <a:r>
              <a:rPr lang="en-US"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I de følgende slides ser vi nærmere på hvordan lidelsens fluktuerende natur (de markante stemningsmæssige skift ved akutte episoder) påvirker og/eller kan udfordre forholdet til de nære andre.</a:t>
            </a:r>
            <a:r>
              <a:rPr lang="en-US"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Lidelsens karakter i form af uforudsigelige markante humørændringer (episodeudvikling) kan udfordre selve stabiliteten og kommunikationen i de nære relationer. Hver ny episode udgør en stress-påvirkning som kan medføre smertelige følelser, forstyrre eller afbryde den enkelte patients liv og selve dynamikken i de nære relationer. Det kan betyde en ny virkelighed, hvor de enkelte medlemmer i familien/relationen må forholde sig til ny rolle/ansvarsfordeling (</a:t>
            </a:r>
            <a:r>
              <a:rPr lang="da-DK" b="0" i="0" u="none" strike="noStrike" err="1">
                <a:solidFill>
                  <a:srgbClr val="000000"/>
                </a:solidFill>
                <a:effectLst/>
                <a:latin typeface="Calibri" panose="020F0502020204030204" pitchFamily="34" charset="0"/>
              </a:rPr>
              <a:t>jf</a:t>
            </a:r>
            <a:r>
              <a:rPr lang="da-DK" b="0" i="0" u="none" strike="noStrike">
                <a:solidFill>
                  <a:srgbClr val="000000"/>
                </a:solidFill>
                <a:effectLst/>
                <a:latin typeface="Calibri" panose="020F0502020204030204" pitchFamily="34" charset="0"/>
              </a:rPr>
              <a:t>: forandringsproces: oplevet tab m.m.) og ligeledes konfronteret med behov for at udvikle og tilpasse egne mestringsstrategier. </a:t>
            </a:r>
            <a:r>
              <a:rPr lang="da-DK"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Det er almindeligt forekommende i en sådan situation for de pårørende at nedtone eller tilsidesætte egne behov etc. og primært være rettet mod at støtte patienten. Selv når patienten er i remission kan lidelsen fortsat udgøre belastning i form af: frygt for tilbagefald. Denne form for belastning er især udtalt når: Hyppige sygdomsepisoder, manglende viden omkring Bipolar Lidelse, utilstrækkelig tilgængelig støtte og fravær af større </a:t>
            </a:r>
            <a:r>
              <a:rPr lang="da-DK" b="0" i="0" u="none" strike="noStrike" err="1">
                <a:solidFill>
                  <a:srgbClr val="000000"/>
                </a:solidFill>
                <a:effectLst/>
                <a:latin typeface="Calibri" panose="020F0502020204030204" pitchFamily="34" charset="0"/>
              </a:rPr>
              <a:t>mht</a:t>
            </a:r>
            <a:r>
              <a:rPr lang="da-DK" b="0" i="0" u="none" strike="noStrike">
                <a:solidFill>
                  <a:srgbClr val="000000"/>
                </a:solidFill>
                <a:effectLst/>
                <a:latin typeface="Calibri" panose="020F0502020204030204" pitchFamily="34" charset="0"/>
              </a:rPr>
              <a:t> at udvikle relevante mestringsstrategier. Det høje stress-niveau kan have negativ indvirken på den pårørendes helbred (fysisk/mentalt: fx udbrændthed, depression), livskvaliteten og selve lidelsens forløb. Her til kommer at andre faktorer kan forstærke den bipolare lidelse: fx andre belastende livsomstændigheder og miljø præget af grundlæggende negativ holdning til lidelsen (</a:t>
            </a:r>
            <a:r>
              <a:rPr lang="da-DK" b="0" i="0" u="none" strike="noStrike" err="1">
                <a:solidFill>
                  <a:srgbClr val="000000"/>
                </a:solidFill>
                <a:effectLst/>
                <a:latin typeface="Calibri" panose="020F0502020204030204" pitchFamily="34" charset="0"/>
              </a:rPr>
              <a:t>jf</a:t>
            </a:r>
            <a:r>
              <a:rPr lang="da-DK" b="0" i="0" u="none" strike="noStrike">
                <a:solidFill>
                  <a:srgbClr val="000000"/>
                </a:solidFill>
                <a:effectLst/>
                <a:latin typeface="Calibri" panose="020F0502020204030204" pitchFamily="34" charset="0"/>
              </a:rPr>
              <a:t>: sårbarhedsstress-modellen)</a:t>
            </a:r>
            <a:r>
              <a:rPr lang="da-DK"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Illustrationen: Den bipolare lidelse eksisterer ikke i et vakuum (adskilt fra det levede liv) men udleves og opleves i gensidig samspil med den nære omverden: gensidighed: tilstand </a:t>
            </a:r>
            <a:r>
              <a:rPr lang="da-DK" b="0" i="0" u="none" strike="noStrike">
                <a:solidFill>
                  <a:srgbClr val="000000"/>
                </a:solidFill>
                <a:effectLst/>
                <a:latin typeface="Calibri" panose="020F0502020204030204" pitchFamily="34" charset="0"/>
                <a:sym typeface="Wingdings" panose="05000000000000000000" pitchFamily="2" charset="2"/>
              </a:rPr>
              <a:t></a:t>
            </a:r>
            <a:r>
              <a:rPr lang="da-DK" b="0" i="0" u="none" strike="noStrike">
                <a:solidFill>
                  <a:srgbClr val="000000"/>
                </a:solidFill>
                <a:effectLst/>
                <a:latin typeface="Calibri" panose="020F0502020204030204" pitchFamily="34" charset="0"/>
              </a:rPr>
              <a:t>samspil med de nære andre</a:t>
            </a:r>
            <a:r>
              <a:rPr lang="da-DK" b="0" i="0">
                <a:solidFill>
                  <a:srgbClr val="444444"/>
                </a:solidFill>
                <a:effectLst/>
                <a:latin typeface="Calibri" panose="020F0502020204030204" pitchFamily="34" charset="0"/>
              </a:rPr>
              <a:t>​</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4</a:t>
            </a:fld>
            <a:endParaRPr lang="da-DK"/>
          </a:p>
        </p:txBody>
      </p:sp>
    </p:spTree>
    <p:extLst>
      <p:ext uri="{BB962C8B-B14F-4D97-AF65-F5344CB8AC3E}">
        <p14:creationId xmlns:p14="http://schemas.microsoft.com/office/powerpoint/2010/main" val="108093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Dette slide fungerer som en overskrift eller et titelblad: så de næste slide handler om de udfordringer den bipolare lidelse kan afføde i de nære relationer.</a:t>
            </a:r>
          </a:p>
        </p:txBody>
      </p:sp>
      <p:sp>
        <p:nvSpPr>
          <p:cNvPr id="4" name="Pladsholder til slidenummer 3"/>
          <p:cNvSpPr>
            <a:spLocks noGrp="1"/>
          </p:cNvSpPr>
          <p:nvPr>
            <p:ph type="sldNum" sz="quarter" idx="5"/>
          </p:nvPr>
        </p:nvSpPr>
        <p:spPr/>
        <p:txBody>
          <a:bodyPr/>
          <a:lstStyle/>
          <a:p>
            <a:fld id="{EDB2815E-B739-4445-9EEF-4E7142795055}" type="slidenum">
              <a:rPr lang="da-DK" smtClean="0"/>
              <a:t>5</a:t>
            </a:fld>
            <a:endParaRPr lang="da-DK"/>
          </a:p>
        </p:txBody>
      </p:sp>
    </p:spTree>
    <p:extLst>
      <p:ext uri="{BB962C8B-B14F-4D97-AF65-F5344CB8AC3E}">
        <p14:creationId xmlns:p14="http://schemas.microsoft.com/office/powerpoint/2010/main" val="150133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da-DK"/>
              <a:t>Lidelsens karakter i form af uforudsigelige markante humørændringer (episoder) kan udfordre selve stabiliteten og kommunikationen i de nære relationer. Hver ny episode udgør en stress-påvirkning som kan medfører smertelige følelser, forstyrre eller afbryde den enkelte patients liv, og selve dynamikken i de nære relationer. Det kan betyde at de enkelte medlemmer i familien/de nære relationer må forholde sig til en ny virkelighed kendetegnet ved: </a:t>
            </a:r>
          </a:p>
          <a:p>
            <a:pPr algn="just"/>
            <a:endParaRPr lang="da-DK">
              <a:ea typeface="Calibri"/>
              <a:cs typeface="Calibri"/>
            </a:endParaRPr>
          </a:p>
          <a:p>
            <a:pPr marL="228600" indent="-228600" algn="just">
              <a:buAutoNum type="arabicPeriod"/>
            </a:pPr>
            <a:r>
              <a:rPr lang="da-DK">
                <a:ea typeface="Calibri"/>
                <a:cs typeface="Calibri"/>
              </a:rPr>
              <a:t>Tab af forudsigelighed/stabilitet i relationen (jf. Lidelsens omskiftelighed og hvordan dette påvirker selve relationen) - dette uddybes i næste slides</a:t>
            </a:r>
          </a:p>
          <a:p>
            <a:pPr marL="228600" indent="-228600" algn="just">
              <a:buAutoNum type="arabicPeriod"/>
            </a:pPr>
            <a:r>
              <a:rPr lang="da-DK">
                <a:ea typeface="Calibri"/>
                <a:cs typeface="Calibri"/>
              </a:rPr>
              <a:t>Ændring i tilliden til den anden; selve forholdet (</a:t>
            </a:r>
            <a:r>
              <a:rPr lang="da-DK" err="1">
                <a:ea typeface="Calibri"/>
                <a:cs typeface="Calibri"/>
              </a:rPr>
              <a:t>jf</a:t>
            </a:r>
            <a:r>
              <a:rPr lang="da-DK">
                <a:ea typeface="Calibri"/>
                <a:cs typeface="Calibri"/>
              </a:rPr>
              <a:t> omskiftelighed: hvad kan jeg regne med?)</a:t>
            </a:r>
          </a:p>
          <a:p>
            <a:pPr marL="228600" indent="-228600" algn="just">
              <a:buAutoNum type="arabicPeriod"/>
            </a:pPr>
            <a:r>
              <a:rPr lang="da-DK">
                <a:ea typeface="Calibri"/>
                <a:cs typeface="Calibri"/>
              </a:rPr>
              <a:t>Ændring i indbyrdes rollefordeling i forholdet, i familien</a:t>
            </a:r>
          </a:p>
          <a:p>
            <a:pPr marL="228600" indent="-228600" algn="just">
              <a:buAutoNum type="arabicPeriod"/>
            </a:pPr>
            <a:r>
              <a:rPr lang="da-DK">
                <a:ea typeface="Calibri"/>
                <a:cs typeface="Calibri"/>
              </a:rPr>
              <a:t>Ændring i forhold til: økonomi, arbejdsevne, sociale kontakter </a:t>
            </a:r>
          </a:p>
          <a:p>
            <a:pPr algn="just"/>
            <a:endParaRPr lang="da-DK"/>
          </a:p>
          <a:p>
            <a:pPr algn="just"/>
            <a:r>
              <a:rPr lang="da-DK"/>
              <a:t>Familiemedlemmerne kan opleve hjælpeløshed, forvirring, frustration m.m. i bestræbelse på at støtte deres nærmeste og samtidig opretholde familielivet. Det kan </a:t>
            </a:r>
            <a:r>
              <a:rPr lang="da-DK">
                <a:sym typeface="Wingdings" panose="05000000000000000000" pitchFamily="2" charset="2"/>
              </a:rPr>
              <a:t> stress-niveauet i familien øges, den indbyrdes rollefordeling i familien forskydes, kommunikationen vanskeliggøres og de daglige rutiner brydes. I den situation spiller kommunikation og konstruktive mestringsstrategier (problemløsning) central rolle: både </a:t>
            </a:r>
            <a:r>
              <a:rPr lang="da-DK" err="1">
                <a:sym typeface="Wingdings" panose="05000000000000000000" pitchFamily="2" charset="2"/>
              </a:rPr>
              <a:t>mht</a:t>
            </a:r>
            <a:r>
              <a:rPr lang="da-DK">
                <a:sym typeface="Wingdings" panose="05000000000000000000" pitchFamily="2" charset="2"/>
              </a:rPr>
              <a:t> at sikre adgang til relevant støtte (begge parter) og udvikle/tilegne sig bedre kompetencer </a:t>
            </a:r>
            <a:r>
              <a:rPr lang="da-DK" err="1">
                <a:sym typeface="Wingdings" panose="05000000000000000000" pitchFamily="2" charset="2"/>
              </a:rPr>
              <a:t>mht</a:t>
            </a:r>
            <a:r>
              <a:rPr lang="da-DK">
                <a:sym typeface="Wingdings" panose="05000000000000000000" pitchFamily="2" charset="2"/>
              </a:rPr>
              <a:t> at kunne håndtere de emotionelle belastninger forbundet med at yde støtte til nærtstående andre.</a:t>
            </a:r>
            <a:endParaRPr lang="da-DK">
              <a:ea typeface="Calibri"/>
              <a:cs typeface="Calibri"/>
            </a:endParaRPr>
          </a:p>
          <a:p>
            <a:pPr algn="just"/>
            <a:endParaRPr lang="da-DK">
              <a:ea typeface="Calibri"/>
              <a:cs typeface="Calibri"/>
            </a:endParaRPr>
          </a:p>
          <a:p>
            <a:pPr algn="just"/>
            <a:r>
              <a:rPr lang="da-DK">
                <a:ea typeface="Calibri"/>
                <a:cs typeface="Calibri"/>
              </a:rPr>
              <a:t>Illustrationen: skitsere hvordan lidelsens iboende karakter (omskiftelighed) kan påvirke forholdet til de andre generelt. På næse slide kigges nærmere på de enkelte elementer.</a:t>
            </a:r>
          </a:p>
          <a:p>
            <a:pPr algn="just"/>
            <a:endParaRPr lang="da-DK"/>
          </a:p>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6</a:t>
            </a:fld>
            <a:endParaRPr lang="da-DK"/>
          </a:p>
        </p:txBody>
      </p:sp>
    </p:spTree>
    <p:extLst>
      <p:ext uri="{BB962C8B-B14F-4D97-AF65-F5344CB8AC3E}">
        <p14:creationId xmlns:p14="http://schemas.microsoft.com/office/powerpoint/2010/main" val="272250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solidFill>
                <a:srgbClr val="444444"/>
              </a:solidFill>
            </a:endParaRPr>
          </a:p>
          <a:p>
            <a:pPr algn="just"/>
            <a:r>
              <a:rPr lang="da-DK"/>
              <a:t>Familiemedlemmerne kan opleve hjælpeløshed, forvirring, og frustration i bestræbelse på at støtte deres nærmeste og samtidig opretholde familielivet. Det kan bidrage til at stress-niveauet i familien øges.</a:t>
            </a:r>
            <a:endParaRPr lang="da-DK">
              <a:solidFill>
                <a:srgbClr val="444444"/>
              </a:solidFill>
            </a:endParaRPr>
          </a:p>
          <a:p>
            <a:pPr algn="just"/>
            <a:endParaRPr lang="da-DK">
              <a:solidFill>
                <a:srgbClr val="444444"/>
              </a:solidFill>
            </a:endParaRPr>
          </a:p>
          <a:p>
            <a:pPr algn="just"/>
            <a:r>
              <a:rPr lang="da-DK" err="1"/>
              <a:t>Ekspempler</a:t>
            </a:r>
            <a:r>
              <a:rPr lang="da-DK"/>
              <a:t> på ændringer der kan optræde for den pårørende:</a:t>
            </a:r>
            <a:endParaRPr lang="en-US">
              <a:solidFill>
                <a:srgbClr val="444444"/>
              </a:solidFill>
            </a:endParaRPr>
          </a:p>
          <a:p>
            <a:pPr algn="just"/>
            <a:endParaRPr lang="da-DK">
              <a:solidFill>
                <a:srgbClr val="444444"/>
              </a:solidFill>
            </a:endParaRPr>
          </a:p>
          <a:p>
            <a:pPr marL="228600" indent="-228600" algn="just">
              <a:buAutoNum type="arabicPeriod"/>
            </a:pPr>
            <a:r>
              <a:rPr lang="da-DK"/>
              <a:t>Ny rollefordeling: den indbyrdes rollefordeling i familien forskydes (fx fra oplevet ligeværdighed/symmetrisk relation: vi er sammen om dette, til en oplevelse af, at lidelsen betyder ufrivillig asymmetri i relationen: fx opleve at skulle passe på den anden, ikke kunne stille samme krav som før. Det kan påvirke kommunikationen mellem parterne: måske søger den pårørende at  beskytte den anden, holde igen med at give for selv (egne behov, oplevelser, frygt etc.). De daglige rutiner ændres som følge af ovenstående (øget belastning). </a:t>
            </a:r>
            <a:endParaRPr lang="da-DK">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err="1"/>
              <a:t>Ovnstående</a:t>
            </a:r>
            <a:r>
              <a:rPr lang="da-DK"/>
              <a:t> kan bidrage til grundlæggende oplevelse af at være alene om situationen</a:t>
            </a:r>
            <a:endParaRPr lang="en-US">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a:t>Ændring i familiens situation kan ligeledes afføde frygt for tilbagefald/gentagelse, hvor den pårørende konstant er på vagt (over-opmærksom) på mulige tegn på ændring i tilstanden. Dette kan betyde at den pårørende konstant befinder sig i stress-tilstand med øget risiko for at brænde ud og/eller udvikle andre helbredsmæssige problemer (Undersøgelser tyder på øget risiko for udvikling af såvel udbrændthed, depression som fysiske helbredsudfordringer)</a:t>
            </a:r>
            <a:endParaRPr lang="en-US">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a:t>Den pårørende kan have tendens til at "glemme sig selv" i sin </a:t>
            </a:r>
            <a:r>
              <a:rPr lang="da-DK" err="1"/>
              <a:t>betræbelse</a:t>
            </a:r>
            <a:r>
              <a:rPr lang="da-DK"/>
              <a:t> på at støtte og søge at opretholde familielivet. Her kan det være relevant at inddrage vigtigheden af og at validere den pårørendes helt legitime behov for at gøre noget godt for sig selv (jf. Slide med gode råd). </a:t>
            </a:r>
            <a:endParaRPr lang="da-DK">
              <a:solidFill>
                <a:srgbClr val="444444"/>
              </a:solidFill>
            </a:endParaRPr>
          </a:p>
          <a:p>
            <a:pPr marL="228600" indent="-228600" algn="just">
              <a:buAutoNum type="arabicPeriod"/>
            </a:pPr>
            <a:r>
              <a:rPr lang="da-DK"/>
              <a:t>Italesættelse og validere helt naturlige krise/sorg reaktioner hos den pårørende i forbindelse med oplevet ændring i samlivet i det fælles liv. Understrege at disse reaktioner er IKKE = ondt menneske, bebrejdelse af patienten; men netop udtryk for helt naturlige reaktioner i en sådan ny livssituation </a:t>
            </a:r>
            <a:endParaRPr lang="da-DK">
              <a:solidFill>
                <a:srgbClr val="444444"/>
              </a:solidFill>
            </a:endParaRPr>
          </a:p>
          <a:p>
            <a:pPr algn="just"/>
            <a:endParaRPr lang="da-DK">
              <a:solidFill>
                <a:srgbClr val="444444"/>
              </a:solidFill>
            </a:endParaRPr>
          </a:p>
          <a:p>
            <a:pPr algn="just"/>
            <a:r>
              <a:rPr lang="da-DK"/>
              <a:t>For den der bærer lidelsen:</a:t>
            </a:r>
            <a:endParaRPr lang="da-DK">
              <a:solidFill>
                <a:srgbClr val="444444"/>
              </a:solidFill>
            </a:endParaRPr>
          </a:p>
          <a:p>
            <a:pPr algn="just"/>
            <a:r>
              <a:rPr lang="da-DK"/>
              <a:t>Her fokus på de naturlige følelsesmæssige reaktioner som den ændrede virkelighed kan afføde hos patienten (den der bærer lidelsen) og hvordan det kan påvirke dennes måde at være til stede i relationen (jf. Sårbarhedsstress-modellen). </a:t>
            </a:r>
            <a:endParaRPr lang="da-DK">
              <a:solidFill>
                <a:srgbClr val="444444"/>
              </a:solidFill>
            </a:endParaRPr>
          </a:p>
          <a:p>
            <a:pPr algn="just"/>
            <a:endParaRPr lang="da-DK">
              <a:solidFill>
                <a:srgbClr val="444444"/>
              </a:solidFill>
            </a:endParaRPr>
          </a:p>
          <a:p>
            <a:pPr algn="just"/>
            <a:r>
              <a:rPr lang="da-DK"/>
              <a:t>I selve relationen:</a:t>
            </a:r>
            <a:endParaRPr lang="da-DK">
              <a:solidFill>
                <a:srgbClr val="444444"/>
              </a:solidFill>
            </a:endParaRPr>
          </a:p>
          <a:p>
            <a:pPr algn="just"/>
            <a:r>
              <a:rPr lang="da-DK"/>
              <a:t>Her fokus på at en markant ændring i livssituationen qua en alvorlig lidelsen kan udgøre en trussel mod relationen (oplevet tab af tryghed/tillid til den anden grundet lidelsens fluktuerende karakter) og/eller styrke relationen – dette afhænger af evnen til at "finde" hinanden via god kommunikation og gensidig forståelse.</a:t>
            </a:r>
            <a:endParaRPr lang="da-DK">
              <a:solidFill>
                <a:srgbClr val="444444"/>
              </a:solidFill>
            </a:endParaRPr>
          </a:p>
          <a:p>
            <a:pPr algn="just"/>
            <a:endParaRPr lang="da-DK">
              <a:solidFill>
                <a:srgbClr val="444444"/>
              </a:solidFill>
            </a:endParaRPr>
          </a:p>
          <a:p>
            <a:pPr algn="just"/>
            <a:r>
              <a:rPr lang="da-DK"/>
              <a:t>En anden konsekvens af en ændret virkelighed kan være en tendens til at trække sig fra andre sociale sammenhænge grunde oplevet skyld/skam eller frygt for stigmatisering. Dette kan ligeledes bidrage til fravær af støtte.</a:t>
            </a:r>
            <a:endParaRPr lang="da-DK">
              <a:solidFill>
                <a:srgbClr val="444444"/>
              </a:solidFill>
            </a:endParaRPr>
          </a:p>
          <a:p>
            <a:pPr algn="just"/>
            <a:endParaRPr lang="da-DK">
              <a:solidFill>
                <a:srgbClr val="444444"/>
              </a:solidFill>
            </a:endParaRPr>
          </a:p>
          <a:p>
            <a:pPr algn="just"/>
            <a:r>
              <a:rPr lang="da-DK"/>
              <a:t>Endelig kan selve intimiteten i relationen blive udfordret ved oplevet stress/belastning.</a:t>
            </a:r>
            <a:endParaRPr lang="da-DK">
              <a:solidFill>
                <a:srgbClr val="444444"/>
              </a:solidFill>
            </a:endParaRPr>
          </a:p>
          <a:p>
            <a:pPr algn="just"/>
            <a:endParaRPr lang="da-DK">
              <a:solidFill>
                <a:srgbClr val="444444"/>
              </a:solidFill>
            </a:endParaRPr>
          </a:p>
          <a:p>
            <a:pPr algn="just"/>
            <a:r>
              <a:rPr lang="da-DK"/>
              <a:t>Øvelser:</a:t>
            </a:r>
            <a:endParaRPr lang="en-US">
              <a:solidFill>
                <a:srgbClr val="444444"/>
              </a:solidFill>
            </a:endParaRPr>
          </a:p>
          <a:p>
            <a:pPr algn="just"/>
            <a:r>
              <a:rPr lang="da-DK"/>
              <a:t>Man kan med fordel ved gennemgang af denne slide invitere til refleksioner i gruppen: kan de genkende disse ændringer i oplevet forhold til deres nærmeste? </a:t>
            </a:r>
            <a:endParaRPr lang="en-US">
              <a:solidFill>
                <a:srgbClr val="444444"/>
              </a:solidFill>
            </a:endParaRPr>
          </a:p>
          <a:p>
            <a:pPr algn="just"/>
            <a:endParaRPr lang="da-DK">
              <a:solidFill>
                <a:srgbClr val="444444"/>
              </a:solidFill>
            </a:endParaRPr>
          </a:p>
          <a:p>
            <a:pPr algn="just"/>
            <a:r>
              <a:rPr lang="da-DK"/>
              <a:t>Supplerende øvelse:</a:t>
            </a:r>
            <a:endParaRPr lang="en-US">
              <a:solidFill>
                <a:srgbClr val="444444"/>
              </a:solidFill>
            </a:endParaRPr>
          </a:p>
          <a:p>
            <a:pPr algn="just"/>
            <a:r>
              <a:rPr lang="da-DK"/>
              <a:t>Endvidere kan man udfærdige et egentligt relations-diagram (se supplerende øvelse næste side) og skabe oversigt over: dels hvilke relationer, den enkelte har i sit liv, og dels forholde sig til evt. ændringer i de nære relationer og se på hvordan disse relationer hver især </a:t>
            </a:r>
            <a:r>
              <a:rPr lang="da-DK" err="1"/>
              <a:t>evt</a:t>
            </a:r>
            <a:r>
              <a:rPr lang="da-DK"/>
              <a:t> kan bidrage med forskellige former for støtte. </a:t>
            </a:r>
            <a:endParaRPr lang="da-DK">
              <a:solidFill>
                <a:srgbClr val="444444"/>
              </a:solidFill>
            </a:endParaRPr>
          </a:p>
          <a:p>
            <a:pPr algn="just"/>
            <a:endParaRPr lang="da-DK">
              <a:solidFill>
                <a:srgbClr val="444444"/>
              </a:solidFill>
            </a:endParaRPr>
          </a:p>
          <a:p>
            <a:pPr algn="just"/>
            <a:endParaRPr lang="da-DK">
              <a:solidFill>
                <a:srgbClr val="444444"/>
              </a:solidFill>
            </a:endParaRPr>
          </a:p>
          <a:p>
            <a:pPr algn="just"/>
            <a:endParaRPr lang="da-DK">
              <a:solidFill>
                <a:srgbClr val="444444"/>
              </a:solidFill>
            </a:endParaRPr>
          </a:p>
          <a:p>
            <a:pPr algn="just"/>
            <a:endParaRPr lang="da-DK">
              <a:solidFill>
                <a:srgbClr val="444444"/>
              </a:solidFill>
            </a:endParaRPr>
          </a:p>
          <a:p>
            <a:endParaRPr lang="da-DK">
              <a:solidFill>
                <a:srgbClr val="444444"/>
              </a:solidFill>
            </a:endParaRPr>
          </a:p>
          <a:p>
            <a:endParaRPr lang="da-DK">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7</a:t>
            </a:fld>
            <a:endParaRPr lang="en-US"/>
          </a:p>
        </p:txBody>
      </p:sp>
    </p:spTree>
    <p:extLst>
      <p:ext uri="{BB962C8B-B14F-4D97-AF65-F5344CB8AC3E}">
        <p14:creationId xmlns:p14="http://schemas.microsoft.com/office/powerpoint/2010/main" val="86570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Slide 5 + 6 har fokus hvordan bipolar lidelse påvirker de nære relationer. Dette slide og det følgende (slide 7 + 8) sætter fokus på de særlige udfordringer den bipolare lidelse kan afføde i forælder-barn-relationen, når den primære omsorgsperson (far eller mor) har en bipolar lidelse:</a:t>
            </a:r>
            <a:endParaRPr lang="en-US" dirty="0">
              <a:solidFill>
                <a:srgbClr val="444444"/>
              </a:solidFill>
            </a:endParaRPr>
          </a:p>
          <a:p>
            <a:endParaRPr lang="da-DK">
              <a:solidFill>
                <a:srgbClr val="444444"/>
              </a:solidFill>
            </a:endParaRPr>
          </a:p>
          <a:p>
            <a:r>
              <a:rPr lang="da-DK" dirty="0"/>
              <a:t>Modellen: illustrere den intuitive modsætning mellem: essensen i forælder-rollen (den trygge base) og essensen i den bipolare lidelse (Omskiftelighed)</a:t>
            </a:r>
            <a:endParaRPr lang="en-US" dirty="0">
              <a:solidFill>
                <a:srgbClr val="444444"/>
              </a:solidFill>
            </a:endParaRPr>
          </a:p>
          <a:p>
            <a:r>
              <a:rPr lang="da-DK" dirty="0"/>
              <a:t>Fokus på forælder-rollen  den bipolare lidelse:</a:t>
            </a:r>
            <a:endParaRPr lang="en-US" dirty="0">
              <a:solidFill>
                <a:srgbClr val="444444"/>
              </a:solidFill>
            </a:endParaRPr>
          </a:p>
          <a:p>
            <a:r>
              <a:rPr lang="da-DK" dirty="0"/>
              <a:t>Forælder-rollen: generelt: etablere eller udgøre den trygge base, hvilket indebærer stabilitet, forudsigelighed, den samme over tid, nærvær, engagement, ansvar, omsorg etc. Den bipolare lidelse udgør her en særlig udfordring med sin fluktuerende karakter: det omskiftelige etc. Se på hvad det kan betyde for denne relation: både i forhold til forælderen med den bipolare lidelse (fx føle skyld/skam) og i forhold til børnene.</a:t>
            </a:r>
            <a:endParaRPr lang="en-US" dirty="0">
              <a:solidFill>
                <a:srgbClr val="444444"/>
              </a:solidFill>
            </a:endParaRPr>
          </a:p>
          <a:p>
            <a:endParaRPr lang="da-DK">
              <a:solidFill>
                <a:srgbClr val="444444"/>
              </a:solidFill>
            </a:endParaRPr>
          </a:p>
          <a:p>
            <a:r>
              <a:rPr lang="da-DK" dirty="0"/>
              <a:t>Ved introduktion af dette tema validering af realiteten: den bipolare lidelse påvirker den enkeltes måde at være til stede i verden på og dermed også måden den enkelte udfylder sin </a:t>
            </a:r>
            <a:r>
              <a:rPr lang="da-DK" dirty="0" err="1"/>
              <a:t>forælderrolle</a:t>
            </a:r>
            <a:r>
              <a:rPr lang="da-DK" dirty="0"/>
              <a:t> på. Vigtigt at skelne mellem selv og lidelsen: ét er hvad den enkelte gerne vil – fx ens egne forventninger til egen forælder-rolle – noget andet er, hvad den enkelte kan i de perioder, hvor lidelsen fylder (kan </a:t>
            </a:r>
            <a:r>
              <a:rPr lang="da-DK" dirty="0" err="1"/>
              <a:t>vs</a:t>
            </a:r>
            <a:r>
              <a:rPr lang="da-DK" dirty="0"/>
              <a:t> vil): Dilemma: at gerne ville og samtidig have vanskeligt ved i perioder at give sit barn den omsorg, kontakt og samspil man gerne vil og som barnet har brug for. Vigtigt at validere!</a:t>
            </a:r>
            <a:endParaRPr lang="en-US" dirty="0">
              <a:solidFill>
                <a:srgbClr val="444444"/>
              </a:solidFill>
            </a:endParaRPr>
          </a:p>
          <a:p>
            <a:endParaRPr lang="da-DK">
              <a:solidFill>
                <a:srgbClr val="444444"/>
              </a:solidFill>
            </a:endParaRPr>
          </a:p>
          <a:p>
            <a:r>
              <a:rPr lang="da-DK" dirty="0"/>
              <a:t>Forælderen som den trygge base: </a:t>
            </a:r>
            <a:endParaRPr lang="da-DK" dirty="0">
              <a:solidFill>
                <a:srgbClr val="444444"/>
              </a:solidFill>
            </a:endParaRPr>
          </a:p>
          <a:p>
            <a:r>
              <a:rPr lang="da-DK" dirty="0"/>
              <a:t>Den trygge base er kendetegnet ved: konsistens, stabilitet og forudsigelighed  etablere basal tryghed til selv og verden (andre) – fx etablere og opretholde stabile rammer/struktur i hverdagen: den samme over tid </a:t>
            </a:r>
            <a:r>
              <a:rPr lang="da-DK" dirty="0" err="1"/>
              <a:t>vs</a:t>
            </a:r>
            <a:r>
              <a:rPr lang="da-DK" dirty="0"/>
              <a:t> lidelsens natur: omskiftelighed og fravær/tab af ovenstående: </a:t>
            </a:r>
            <a:endParaRPr lang="en-US" dirty="0">
              <a:solidFill>
                <a:srgbClr val="444444"/>
              </a:solidFill>
            </a:endParaRPr>
          </a:p>
          <a:p>
            <a:endParaRPr lang="da-DK">
              <a:solidFill>
                <a:srgbClr val="444444"/>
              </a:solidFill>
            </a:endParaRPr>
          </a:p>
          <a:p>
            <a:r>
              <a:rPr lang="da-DK" dirty="0"/>
              <a:t>Fx: Når præget af </a:t>
            </a:r>
            <a:r>
              <a:rPr lang="da-DK" dirty="0" err="1"/>
              <a:t>hypomani</a:t>
            </a:r>
            <a:r>
              <a:rPr lang="da-DK" dirty="0"/>
              <a:t>/mani: fremstå energisk, engageret, entusiastisk, og måske tendens til at handle impulsivt </a:t>
            </a:r>
            <a:r>
              <a:rPr lang="da-DK" dirty="0" err="1"/>
              <a:t>vs</a:t>
            </a:r>
            <a:r>
              <a:rPr lang="da-DK" dirty="0"/>
              <a:t> andre periode/faser, hvor forælderen fremstår udmattet, tilbagetrukket, fraværende, og overvældet.</a:t>
            </a:r>
            <a:endParaRPr lang="en-US" dirty="0">
              <a:solidFill>
                <a:srgbClr val="444444"/>
              </a:solidFill>
            </a:endParaRPr>
          </a:p>
          <a:p>
            <a:endParaRPr lang="da-DK">
              <a:solidFill>
                <a:srgbClr val="444444"/>
              </a:solidFill>
            </a:endParaRPr>
          </a:p>
          <a:p>
            <a:r>
              <a:rPr lang="da-DK" dirty="0"/>
              <a:t>Affødte reaktion hos forælderen: skyld/skam m.m. – </a:t>
            </a:r>
            <a:r>
              <a:rPr lang="da-DK" dirty="0" err="1"/>
              <a:t>jf</a:t>
            </a:r>
            <a:r>
              <a:rPr lang="da-DK" dirty="0"/>
              <a:t> mulig oplevet konflikt: mellem ideal (ønske, forestilling om egen ageren (den gode forælder) </a:t>
            </a:r>
            <a:r>
              <a:rPr lang="da-DK" dirty="0" err="1"/>
              <a:t>etc</a:t>
            </a:r>
            <a:r>
              <a:rPr lang="da-DK" dirty="0"/>
              <a:t>)  realitet (oplevet realitet: hvordan man reelt fremstår, agerer etc.) i lyset af den bipolare lidelse. </a:t>
            </a:r>
            <a:endParaRPr lang="en-US" dirty="0">
              <a:solidFill>
                <a:srgbClr val="444444"/>
              </a:solidFill>
            </a:endParaRPr>
          </a:p>
          <a:p>
            <a:endParaRPr lang="da-DK">
              <a:solidFill>
                <a:srgbClr val="444444"/>
              </a:solidFill>
            </a:endParaRPr>
          </a:p>
          <a:p>
            <a:r>
              <a:rPr lang="da-DK" dirty="0"/>
              <a:t>Mulige affødte konsekvenser for barnet:</a:t>
            </a:r>
            <a:endParaRPr lang="en-US" dirty="0">
              <a:solidFill>
                <a:srgbClr val="444444"/>
              </a:solidFill>
            </a:endParaRPr>
          </a:p>
          <a:p>
            <a:r>
              <a:rPr lang="da-DK" dirty="0"/>
              <a:t>Nærvær: oplevet tab af nærhed:</a:t>
            </a:r>
            <a:endParaRPr lang="en-US" dirty="0">
              <a:solidFill>
                <a:srgbClr val="444444"/>
              </a:solidFill>
            </a:endParaRPr>
          </a:p>
          <a:p>
            <a:r>
              <a:rPr lang="da-DK" dirty="0"/>
              <a:t>En mulig konsekvens i forælder-barn-relationen kan være, at barnet oplevet et fravær – at den voksne i perioder ikke er i stand til at ”se” barnet (fokus på barnets behov) eller være til stede/nærværende når banet søger kontakt m.m. </a:t>
            </a:r>
            <a:r>
              <a:rPr lang="da-DK" dirty="0" err="1"/>
              <a:t>pga</a:t>
            </a:r>
            <a:r>
              <a:rPr lang="da-DK" dirty="0"/>
              <a:t> egen tilstand. Måske den voksne kan fremstå mere kontrollerende og fraværende, hvilket kan betyde, at barnet kan opleve sig ignoreret, afvist, ikke vigtig og/eller opleve sig ensom (alene med sig selv) m.m..</a:t>
            </a:r>
            <a:endParaRPr lang="en-US" dirty="0">
              <a:solidFill>
                <a:srgbClr val="444444"/>
              </a:solidFill>
            </a:endParaRPr>
          </a:p>
          <a:p>
            <a:endParaRPr lang="da-DK">
              <a:solidFill>
                <a:srgbClr val="444444"/>
              </a:solidFill>
            </a:endParaRPr>
          </a:p>
          <a:p>
            <a:r>
              <a:rPr lang="da-DK" dirty="0"/>
              <a:t>Den trygge base:</a:t>
            </a:r>
            <a:endParaRPr lang="en-US" dirty="0">
              <a:solidFill>
                <a:srgbClr val="444444"/>
              </a:solidFill>
            </a:endParaRPr>
          </a:p>
          <a:p>
            <a:r>
              <a:rPr lang="da-DK" dirty="0"/>
              <a:t>Barnet har brug for trygge rammer og trygge relationer, kendetegnet ved stabilitet og forudsigelighed.. Når lidelsen fylder kan den voksne fremstå uforudsigelig (fx veksle mellem at være imødekommende </a:t>
            </a:r>
            <a:r>
              <a:rPr lang="da-DK" dirty="0" err="1"/>
              <a:t>vs</a:t>
            </a:r>
            <a:r>
              <a:rPr lang="da-DK" dirty="0"/>
              <a:t> at skælde ud), hvilket kan  at den trygge base opleves utryg</a:t>
            </a:r>
            <a:endParaRPr lang="en-US" dirty="0">
              <a:solidFill>
                <a:srgbClr val="444444"/>
              </a:solidFill>
            </a:endParaRPr>
          </a:p>
          <a:p>
            <a:endParaRPr lang="da-DK">
              <a:solidFill>
                <a:srgbClr val="444444"/>
              </a:solidFill>
            </a:endParaRPr>
          </a:p>
          <a:p>
            <a:r>
              <a:rPr lang="da-DK" dirty="0"/>
              <a:t>Den voksne (forælderen) kan opleve sig udfordret mht.:</a:t>
            </a:r>
            <a:endParaRPr lang="en-US" dirty="0">
              <a:solidFill>
                <a:srgbClr val="444444"/>
              </a:solidFill>
            </a:endParaRPr>
          </a:p>
          <a:p>
            <a:endParaRPr lang="da-DK">
              <a:solidFill>
                <a:srgbClr val="444444"/>
              </a:solidFill>
            </a:endParaRPr>
          </a:p>
          <a:p>
            <a:pPr marL="228600" indent="-228600">
              <a:buAutoNum type="arabicPeriod"/>
            </a:pPr>
            <a:r>
              <a:rPr lang="da-DK" dirty="0"/>
              <a:t>Evnen til at prioritere barnets behov kan udfordres (ikke i stand til at sætte sig ud over egen tilstand og konsekvenser heraf)</a:t>
            </a:r>
            <a:endParaRPr lang="en-US" dirty="0">
              <a:solidFill>
                <a:srgbClr val="444444"/>
              </a:solidFill>
            </a:endParaRPr>
          </a:p>
          <a:p>
            <a:pPr marL="228600" indent="-228600">
              <a:buAutoNum type="arabicPeriod"/>
            </a:pPr>
            <a:r>
              <a:rPr lang="da-DK" dirty="0"/>
              <a:t>Evnen til at stille realistiske krav til barnet</a:t>
            </a:r>
            <a:endParaRPr lang="en-US" dirty="0">
              <a:solidFill>
                <a:srgbClr val="444444"/>
              </a:solidFill>
            </a:endParaRPr>
          </a:p>
          <a:p>
            <a:pPr marL="228600" indent="-228600">
              <a:buAutoNum type="arabicPeriod"/>
            </a:pPr>
            <a:r>
              <a:rPr lang="da-DK" dirty="0"/>
              <a:t>Evnen til at vise empati og rumme barnets reaktioner kan udfordres – måske har forælderen vanskeligt ved at have overskud til at forholde sig til barnet og møde barnet på barnets præmisser. Det kan medføre at barnet oplever sig ikke set eller udsat for ligegyldighed, vrede eller irritabilitet.</a:t>
            </a:r>
            <a:endParaRPr lang="en-US" dirty="0">
              <a:solidFill>
                <a:srgbClr val="444444"/>
              </a:solidFill>
            </a:endParaRPr>
          </a:p>
          <a:p>
            <a:endParaRPr lang="da-DK">
              <a:solidFill>
                <a:srgbClr val="444444"/>
              </a:solidFill>
            </a:endParaRPr>
          </a:p>
          <a:p>
            <a:endParaRPr lang="da-DK">
              <a:solidFill>
                <a:srgbClr val="444444"/>
              </a:solidFill>
            </a:endParaRPr>
          </a:p>
          <a:p>
            <a:endParaRPr lang="da-DK">
              <a:solidFill>
                <a:srgbClr val="444444"/>
              </a:solidFill>
            </a:endParaRPr>
          </a:p>
          <a:p>
            <a:endParaRPr lang="da-DK">
              <a:solidFill>
                <a:srgbClr val="444444"/>
              </a:solidFill>
            </a:endParaRPr>
          </a:p>
          <a:p>
            <a:endParaRPr lang="da-DK">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8</a:t>
            </a:fld>
            <a:endParaRPr lang="en-US"/>
          </a:p>
        </p:txBody>
      </p:sp>
    </p:spTree>
    <p:extLst>
      <p:ext uri="{BB962C8B-B14F-4D97-AF65-F5344CB8AC3E}">
        <p14:creationId xmlns:p14="http://schemas.microsoft.com/office/powerpoint/2010/main" val="419170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Antenne-Børn:</a:t>
            </a:r>
            <a:endParaRPr lang="en-US" dirty="0"/>
          </a:p>
          <a:p>
            <a:r>
              <a:rPr lang="da-DK" dirty="0"/>
              <a:t>Børn fornemmer stemninger og situationer og kan fornemme, når noget ikke er, som det skal være. Mange børn er meget opmærksomme, ansvarlige, loyale og omsorgsfulde over for forælderen både under og efter en sygdomsperiode. Det kan betyde at barnet har brug for at være tæt på forælderen og tilsidesætter egne behov (overudviklet evne til at fornemme den anden og tilsvarende begrænset fokus på selv/egen udvikling, behov etc.)</a:t>
            </a:r>
            <a:endParaRPr lang="da-DK" dirty="0">
              <a:ea typeface="Calibri"/>
              <a:cs typeface="Calibri"/>
            </a:endParaRPr>
          </a:p>
          <a:p>
            <a:endParaRPr lang="da-DK"/>
          </a:p>
          <a:p>
            <a:r>
              <a:rPr lang="da-DK" dirty="0"/>
              <a:t>Rollekonvertering:</a:t>
            </a:r>
            <a:endParaRPr lang="da-DK" dirty="0">
              <a:ea typeface="Calibri"/>
              <a:cs typeface="Calibri"/>
            </a:endParaRPr>
          </a:p>
          <a:p>
            <a:r>
              <a:rPr lang="da-DK" dirty="0"/>
              <a:t>I perioder, hvor lidelsen fylder kan der optræde egentlig rollekonvertering, hvor rollerne forælder-barn byttes om, og barnet påtager sig ”</a:t>
            </a:r>
            <a:r>
              <a:rPr lang="da-DK" dirty="0" err="1"/>
              <a:t>forælderrollen</a:t>
            </a:r>
            <a:r>
              <a:rPr lang="da-DK" dirty="0"/>
              <a:t>”.  Det er vigtigt at tale med barnet om lidelsen og at hjælpe barnet til at italesætte sin bekymring og at barnet fx får viden om, at forælderen får hjælp af andre voksne og at det ikke er barnets skyld/ansvar. </a:t>
            </a:r>
            <a:endParaRPr lang="da-DK" dirty="0">
              <a:ea typeface="Calibri" panose="020F0502020204030204"/>
              <a:cs typeface="Calibri" panose="020F0502020204030204"/>
            </a:endParaRPr>
          </a:p>
          <a:p>
            <a:pPr marL="228600" indent="-228600">
              <a:buAutoNum type="arabicPeriod"/>
            </a:pPr>
            <a:endParaRPr lang="da-DK"/>
          </a:p>
          <a:p>
            <a:r>
              <a:rPr lang="da-DK" dirty="0"/>
              <a:t>Typiske reaktioner hos barnet: </a:t>
            </a:r>
            <a:endParaRPr lang="da-DK" dirty="0">
              <a:ea typeface="Calibri"/>
              <a:cs typeface="Calibri"/>
            </a:endParaRPr>
          </a:p>
          <a:p>
            <a:r>
              <a:rPr lang="da-DK" dirty="0"/>
              <a:t>Typiske reaktioner kan være tristhed, lav energi, isolation eller det modsatte: høj energi, kropslig uro, nedsat koncentrationsevne og/eller grænsesøgende adfærd. Endvidere kan nogle børn reagere med at udvikle somatiske symptomer – fx ondt i maven etc..</a:t>
            </a:r>
            <a:endParaRPr lang="da-DK" dirty="0">
              <a:ea typeface="Calibri" panose="020F0502020204030204"/>
              <a:cs typeface="Calibri" panose="020F0502020204030204"/>
            </a:endParaRPr>
          </a:p>
          <a:p>
            <a:pPr marL="228600" indent="-228600">
              <a:buAutoNum type="arabicPeriod"/>
            </a:pPr>
            <a:endParaRPr lang="da-DK"/>
          </a:p>
          <a:p>
            <a:r>
              <a:rPr lang="da-DK" dirty="0"/>
              <a:t>Børn har brug for viden: </a:t>
            </a:r>
            <a:endParaRPr lang="da-DK" dirty="0">
              <a:ea typeface="Calibri" panose="020F0502020204030204"/>
              <a:cs typeface="Calibri" panose="020F0502020204030204"/>
            </a:endParaRPr>
          </a:p>
          <a:p>
            <a:r>
              <a:rPr lang="da-DK" dirty="0"/>
              <a:t>Det er vigtigt at tale med barnet om lidelsen og at hjælpe barnet til at italesætte sin bekymring og at barnet fx får viden om, at forælderen får hjælp af andre voksne. Tal med barnet om lidelsen og behandlingen i et sprog som barnet forstår og forklar, at det ikke er barnets skyld. </a:t>
            </a:r>
            <a:endParaRPr lang="da-DK" dirty="0">
              <a:ea typeface="Calibri" panose="020F0502020204030204"/>
              <a:cs typeface="Calibri" panose="020F0502020204030204"/>
            </a:endParaRPr>
          </a:p>
          <a:p>
            <a:pPr marL="228600" indent="-228600">
              <a:buAutoNum type="arabicPeriod"/>
            </a:pPr>
            <a:endParaRPr lang="da-DK"/>
          </a:p>
          <a:p>
            <a:pPr marL="228600" indent="-228600">
              <a:buAutoNum type="arabicPeriod"/>
            </a:pPr>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9</a:t>
            </a:fld>
            <a:endParaRPr lang="da-DK"/>
          </a:p>
        </p:txBody>
      </p:sp>
    </p:spTree>
    <p:extLst>
      <p:ext uri="{BB962C8B-B14F-4D97-AF65-F5344CB8AC3E}">
        <p14:creationId xmlns:p14="http://schemas.microsoft.com/office/powerpoint/2010/main" val="1688294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398289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12542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Èn tekstspalte">
  <p:cSld name="1_Èn tekstspalte">
    <p:spTree>
      <p:nvGrpSpPr>
        <p:cNvPr id="1" name="Shape 54"/>
        <p:cNvGrpSpPr/>
        <p:nvPr/>
      </p:nvGrpSpPr>
      <p:grpSpPr>
        <a:xfrm>
          <a:off x="0" y="0"/>
          <a:ext cx="0" cy="0"/>
          <a:chOff x="0" y="0"/>
          <a:chExt cx="0" cy="0"/>
        </a:xfrm>
      </p:grpSpPr>
      <p:sp>
        <p:nvSpPr>
          <p:cNvPr id="55" name="Google Shape;55;g362f5f04b72_0_379"/>
          <p:cNvSpPr txBox="1">
            <a:spLocks noGrp="1"/>
          </p:cNvSpPr>
          <p:nvPr>
            <p:ph type="title"/>
          </p:nvPr>
        </p:nvSpPr>
        <p:spPr>
          <a:xfrm>
            <a:off x="1824000" y="872718"/>
            <a:ext cx="9456000" cy="11619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 name="Google Shape;65;g362f5f04b72_0_379"/>
          <p:cNvSpPr txBox="1">
            <a:spLocks noGrp="1"/>
          </p:cNvSpPr>
          <p:nvPr>
            <p:ph type="body" idx="1"/>
          </p:nvPr>
        </p:nvSpPr>
        <p:spPr>
          <a:xfrm>
            <a:off x="1824568" y="2327275"/>
            <a:ext cx="9455200" cy="31608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a:lvl1pPr>
            <a:lvl2pPr marL="914400" lvl="1" indent="-342900" algn="l">
              <a:spcBef>
                <a:spcPts val="900"/>
              </a:spcBef>
              <a:spcAft>
                <a:spcPts val="0"/>
              </a:spcAft>
              <a:buSzPts val="1800"/>
              <a:buChar char="○"/>
              <a:defRPr/>
            </a:lvl2pPr>
            <a:lvl3pPr marL="1371600" lvl="2" indent="-342900" algn="l">
              <a:spcBef>
                <a:spcPts val="900"/>
              </a:spcBef>
              <a:spcAft>
                <a:spcPts val="0"/>
              </a:spcAft>
              <a:buSzPts val="1800"/>
              <a:buChar char="■"/>
              <a:defRPr/>
            </a:lvl3pPr>
            <a:lvl4pPr marL="1828800" lvl="3" indent="-342900" algn="l">
              <a:spcBef>
                <a:spcPts val="900"/>
              </a:spcBef>
              <a:spcAft>
                <a:spcPts val="0"/>
              </a:spcAft>
              <a:buSzPts val="1800"/>
              <a:buChar char="●"/>
              <a:defRPr/>
            </a:lvl4pPr>
            <a:lvl5pPr marL="2286000" lvl="4" indent="-342900" algn="l">
              <a:spcBef>
                <a:spcPts val="900"/>
              </a:spcBef>
              <a:spcAft>
                <a:spcPts val="0"/>
              </a:spcAft>
              <a:buSzPts val="1800"/>
              <a:buChar char="○"/>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900"/>
              </a:spcAft>
              <a:buSzPts val="1800"/>
              <a:buChar char="■"/>
              <a:defRPr/>
            </a:lvl9pPr>
          </a:lstStyle>
          <a:p>
            <a:endParaRPr/>
          </a:p>
        </p:txBody>
      </p:sp>
      <p:sp>
        <p:nvSpPr>
          <p:cNvPr id="66" name="Google Shape;66;g362f5f04b72_0_379"/>
          <p:cNvSpPr txBox="1">
            <a:spLocks noGrp="1"/>
          </p:cNvSpPr>
          <p:nvPr>
            <p:ph type="body" idx="2"/>
          </p:nvPr>
        </p:nvSpPr>
        <p:spPr>
          <a:xfrm>
            <a:off x="1828800" y="399194"/>
            <a:ext cx="9456000" cy="358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900"/>
              <a:buNone/>
              <a:defRPr sz="900" b="1">
                <a:solidFill>
                  <a:srgbClr val="B3B3B3"/>
                </a:solidFill>
                <a:latin typeface="Arial"/>
                <a:ea typeface="Arial"/>
                <a:cs typeface="Arial"/>
                <a:sym typeface="Arial"/>
              </a:defRPr>
            </a:lvl1pPr>
            <a:lvl2pPr marL="914400" lvl="1" indent="-342900" algn="l">
              <a:spcBef>
                <a:spcPts val="900"/>
              </a:spcBef>
              <a:spcAft>
                <a:spcPts val="0"/>
              </a:spcAft>
              <a:buSzPts val="1800"/>
              <a:buChar char="○"/>
              <a:defRPr/>
            </a:lvl2pPr>
            <a:lvl3pPr marL="1371600" lvl="2" indent="-342900" algn="l">
              <a:spcBef>
                <a:spcPts val="900"/>
              </a:spcBef>
              <a:spcAft>
                <a:spcPts val="0"/>
              </a:spcAft>
              <a:buSzPts val="1800"/>
              <a:buChar char="■"/>
              <a:defRPr/>
            </a:lvl3pPr>
            <a:lvl4pPr marL="1828800" lvl="3" indent="-342900" algn="l">
              <a:spcBef>
                <a:spcPts val="900"/>
              </a:spcBef>
              <a:spcAft>
                <a:spcPts val="0"/>
              </a:spcAft>
              <a:buSzPts val="1800"/>
              <a:buChar char="●"/>
              <a:defRPr/>
            </a:lvl4pPr>
            <a:lvl5pPr marL="2286000" lvl="4" indent="-342900" algn="l">
              <a:spcBef>
                <a:spcPts val="900"/>
              </a:spcBef>
              <a:spcAft>
                <a:spcPts val="0"/>
              </a:spcAft>
              <a:buSzPts val="1800"/>
              <a:buChar char="○"/>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900"/>
              </a:spcAft>
              <a:buSzPts val="1800"/>
              <a:buChar char="■"/>
              <a:defRPr/>
            </a:lvl9pPr>
          </a:lstStyle>
          <a:p>
            <a:endParaRPr/>
          </a:p>
        </p:txBody>
      </p:sp>
    </p:spTree>
    <p:extLst>
      <p:ext uri="{BB962C8B-B14F-4D97-AF65-F5344CB8AC3E}">
        <p14:creationId xmlns:p14="http://schemas.microsoft.com/office/powerpoint/2010/main" val="211856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27989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74208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209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2790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950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p>
        </p:txBody>
      </p:sp>
    </p:spTree>
    <p:extLst>
      <p:ext uri="{BB962C8B-B14F-4D97-AF65-F5344CB8AC3E}">
        <p14:creationId xmlns:p14="http://schemas.microsoft.com/office/powerpoint/2010/main" val="79402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63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58665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9C44-9DAE-47EA-BF7B-527501938C3F}" type="datetimeFigureOut">
              <a:rPr lang="en-US" smtClean="0"/>
              <a:t>11/20/2025</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a:t>
            </a:fld>
            <a:endParaRPr lang="en-US"/>
          </a:p>
        </p:txBody>
      </p:sp>
      <p:pic>
        <p:nvPicPr>
          <p:cNvPr id="7" name="Billed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868041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bedrepsykiatri.dk"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bipolargruppen.dk/info-om-moederne" TargetMode="External"/><Relationship Id="rId5" Type="http://schemas.openxmlformats.org/officeDocument/2006/relationships/hyperlink" Target="http://depressionsforeningen.dk" TargetMode="External"/><Relationship Id="rId4" Type="http://schemas.openxmlformats.org/officeDocument/2006/relationships/hyperlink" Target="http://sind.d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bedrepsykiatri.dk/viden/paaroerende-som-ressourc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DC_26FBF5DD.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008733" cy="3411712"/>
          </a:xfrm>
        </p:spPr>
        <p:txBody>
          <a:bodyPr anchor="b">
            <a:normAutofit fontScale="90000"/>
          </a:bodyPr>
          <a:lstStyle/>
          <a:p>
            <a:pPr algn="ctr"/>
            <a:br>
              <a:rPr lang="da-DK" sz="3200" b="1" cap="all" dirty="0">
                <a:ea typeface="Calibri"/>
                <a:cs typeface="Calibri"/>
              </a:rPr>
            </a:br>
            <a:br>
              <a:rPr lang="da-DK" sz="3200" b="1" cap="all" dirty="0">
                <a:ea typeface="Calibri"/>
                <a:cs typeface="Calibri"/>
              </a:rPr>
            </a:br>
            <a:br>
              <a:rPr lang="da-DK" sz="3200" b="1" cap="all" dirty="0">
                <a:ea typeface="Calibri"/>
                <a:cs typeface="Calibri"/>
              </a:rPr>
            </a:br>
            <a:br>
              <a:rPr lang="da-DK" sz="3200" b="1" cap="all" dirty="0">
                <a:ea typeface="Calibri"/>
                <a:cs typeface="Calibri"/>
              </a:rPr>
            </a:br>
            <a:br>
              <a:rPr lang="da-DK" sz="3200" b="1" cap="all" dirty="0">
                <a:ea typeface="Calibri"/>
                <a:cs typeface="Calibri"/>
              </a:rPr>
            </a:br>
            <a:br>
              <a:rPr lang="da-DK" sz="3200" b="1" cap="all" dirty="0">
                <a:ea typeface="Calibri"/>
                <a:cs typeface="Calibri"/>
              </a:rPr>
            </a:br>
            <a:r>
              <a:rPr lang="da-DK" sz="3200" b="1" cap="all" dirty="0">
                <a:ea typeface="Calibri"/>
                <a:cs typeface="Calibri"/>
              </a:rPr>
              <a:t>Samspil &amp; Kommunikation</a:t>
            </a:r>
            <a:br>
              <a:rPr lang="da-DK" sz="3200" b="1" cap="all" dirty="0">
                <a:solidFill>
                  <a:schemeClr val="accent1">
                    <a:lumMod val="50000"/>
                  </a:schemeClr>
                </a:solidFill>
                <a:ea typeface="Calibri"/>
                <a:cs typeface="Calibri"/>
              </a:rPr>
            </a:br>
            <a:br>
              <a:rPr lang="da-DK" sz="3200" b="1" cap="all" dirty="0">
                <a:ea typeface="Calibri"/>
                <a:cs typeface="Calibri"/>
              </a:rPr>
            </a:br>
            <a:br>
              <a:rPr lang="da-DK" sz="3200" b="1" cap="all" dirty="0">
                <a:ea typeface="Calibri"/>
                <a:cs typeface="Calibri"/>
              </a:rPr>
            </a:br>
            <a:endParaRPr lang="da-DK" sz="3200" b="1" cap="all" dirty="0">
              <a:ea typeface="Calibri"/>
              <a:cs typeface="Calibri"/>
            </a:endParaRP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vert="horz" lIns="91440" tIns="45720" rIns="91440" bIns="45720" rtlCol="0" anchor="t">
            <a:normAutofit/>
          </a:bodyPr>
          <a:lstStyle/>
          <a:p>
            <a:pPr algn="ctr"/>
            <a:r>
              <a:rPr lang="da-DK" dirty="0" err="1"/>
              <a:t>Psykoedukation</a:t>
            </a:r>
            <a:r>
              <a:rPr lang="da-DK" dirty="0"/>
              <a:t> ved bipolar lidelse</a:t>
            </a:r>
          </a:p>
          <a:p>
            <a:pPr algn="ctr"/>
            <a:endParaRPr lang="da-DK" dirty="0">
              <a:ea typeface="Calibri"/>
              <a:cs typeface="Calibri"/>
            </a:endParaRPr>
          </a:p>
          <a:p>
            <a:pPr algn="ctr"/>
            <a:endParaRPr lang="da-DK" dirty="0"/>
          </a:p>
        </p:txBody>
      </p:sp>
      <p:pic>
        <p:nvPicPr>
          <p:cNvPr id="3" name="Billede 2" descr="Et billede, der indeholder tegning, Børnekunst, skitse, illustration/afbildning&#10;&#10;Indhold genereret af kunstig intelligens kan være forkert.">
            <a:extLst>
              <a:ext uri="{FF2B5EF4-FFF2-40B4-BE49-F238E27FC236}">
                <a16:creationId xmlns:a16="http://schemas.microsoft.com/office/drawing/2014/main" id="{870B2378-A78C-4120-F1F9-30B2E97F1426}"/>
              </a:ext>
            </a:extLst>
          </p:cNvPr>
          <p:cNvPicPr>
            <a:picLocks noChangeAspect="1"/>
          </p:cNvPicPr>
          <p:nvPr/>
        </p:nvPicPr>
        <p:blipFill>
          <a:blip r:embed="rId3">
            <a:extLst>
              <a:ext uri="{28A0092B-C50C-407E-A947-70E740481C1C}">
                <a14:useLocalDpi xmlns:a14="http://schemas.microsoft.com/office/drawing/2010/main" val="0"/>
              </a:ext>
            </a:extLst>
          </a:blip>
          <a:srcRect r="-2" b="930"/>
          <a:stretch>
            <a:fillRect/>
          </a:stretch>
        </p:blipFill>
        <p:spPr>
          <a:xfrm>
            <a:off x="1524001" y="1522316"/>
            <a:ext cx="4762499" cy="4104750"/>
          </a:xfrm>
          <a:prstGeom prst="rect">
            <a:avLst/>
          </a:prstGeom>
          <a:noFill/>
        </p:spPr>
      </p:pic>
    </p:spTree>
    <p:extLst>
      <p:ext uri="{BB962C8B-B14F-4D97-AF65-F5344CB8AC3E}">
        <p14:creationId xmlns:p14="http://schemas.microsoft.com/office/powerpoint/2010/main" val="241905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5E324-BE91-E121-8896-E7BCFDC6AA79}"/>
              </a:ext>
            </a:extLst>
          </p:cNvPr>
          <p:cNvSpPr>
            <a:spLocks noGrp="1"/>
          </p:cNvSpPr>
          <p:nvPr>
            <p:ph type="title"/>
          </p:nvPr>
        </p:nvSpPr>
        <p:spPr>
          <a:xfrm>
            <a:off x="518160" y="678885"/>
            <a:ext cx="11155680" cy="798877"/>
          </a:xfrm>
        </p:spPr>
        <p:txBody>
          <a:bodyPr>
            <a:noAutofit/>
          </a:bodyPr>
          <a:lstStyle/>
          <a:p>
            <a:r>
              <a:rPr lang="da-DK" sz="3200" b="1" dirty="0"/>
              <a:t>DEN DEPRESSIVE TILSTAND OPLEVET INDEFRA:</a:t>
            </a:r>
          </a:p>
        </p:txBody>
      </p:sp>
      <p:graphicFrame>
        <p:nvGraphicFramePr>
          <p:cNvPr id="4" name="Pladsholder til indhold 3">
            <a:extLst>
              <a:ext uri="{FF2B5EF4-FFF2-40B4-BE49-F238E27FC236}">
                <a16:creationId xmlns:a16="http://schemas.microsoft.com/office/drawing/2014/main" id="{0F3EF27B-F8C1-00D5-999D-346CE1D45CFE}"/>
              </a:ext>
            </a:extLst>
          </p:cNvPr>
          <p:cNvGraphicFramePr>
            <a:graphicFrameLocks noGrp="1"/>
          </p:cNvGraphicFramePr>
          <p:nvPr>
            <p:ph idx="1"/>
            <p:extLst>
              <p:ext uri="{D42A27DB-BD31-4B8C-83A1-F6EECF244321}">
                <p14:modId xmlns:p14="http://schemas.microsoft.com/office/powerpoint/2010/main" val="3084269127"/>
              </p:ext>
            </p:extLst>
          </p:nvPr>
        </p:nvGraphicFramePr>
        <p:xfrm>
          <a:off x="4888040" y="1607126"/>
          <a:ext cx="7828974" cy="465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a:extLst>
              <a:ext uri="{FF2B5EF4-FFF2-40B4-BE49-F238E27FC236}">
                <a16:creationId xmlns:a16="http://schemas.microsoft.com/office/drawing/2014/main" id="{A07ECC1D-F7F2-45E1-C6D4-D5A1037B092B}"/>
              </a:ext>
            </a:extLst>
          </p:cNvPr>
          <p:cNvSpPr txBox="1"/>
          <p:nvPr/>
        </p:nvSpPr>
        <p:spPr>
          <a:xfrm>
            <a:off x="541771" y="1688742"/>
            <a:ext cx="5295611" cy="44935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da-DK" sz="2200">
                <a:cs typeface="Arial" panose="020B0604020202020204" pitchFamily="34" charset="0"/>
              </a:rPr>
              <a:t>Øget sensitiv over for afvisning/kritik</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Øget afhængighed af de nærmeste</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Trang til at isolere sig</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Nedsat social aktivitet</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Manglende eller fravær af respons på sympati, anerkendelse og omsorg</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Pessimistisk syn på selv, andre og fremtiden</a:t>
            </a:r>
          </a:p>
        </p:txBody>
      </p:sp>
    </p:spTree>
    <p:extLst>
      <p:ext uri="{BB962C8B-B14F-4D97-AF65-F5344CB8AC3E}">
        <p14:creationId xmlns:p14="http://schemas.microsoft.com/office/powerpoint/2010/main" val="284444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C4CB3-1694-C2F5-F449-00049284EDFF}"/>
              </a:ext>
            </a:extLst>
          </p:cNvPr>
          <p:cNvSpPr>
            <a:spLocks noGrp="1"/>
          </p:cNvSpPr>
          <p:nvPr>
            <p:ph type="title"/>
          </p:nvPr>
        </p:nvSpPr>
        <p:spPr>
          <a:xfrm>
            <a:off x="505691" y="648208"/>
            <a:ext cx="10515600" cy="772351"/>
          </a:xfrm>
        </p:spPr>
        <p:txBody>
          <a:bodyPr>
            <a:noAutofit/>
          </a:bodyPr>
          <a:lstStyle/>
          <a:p>
            <a:r>
              <a:rPr lang="da-DK" sz="3200" b="1" dirty="0"/>
              <a:t>DEN MANIFORME TILSTAND OPLEVET INDEFRA:</a:t>
            </a:r>
            <a:endParaRPr lang="da-DK" sz="3200" dirty="0"/>
          </a:p>
        </p:txBody>
      </p:sp>
      <p:graphicFrame>
        <p:nvGraphicFramePr>
          <p:cNvPr id="4" name="Pladsholder til indhold 3">
            <a:extLst>
              <a:ext uri="{FF2B5EF4-FFF2-40B4-BE49-F238E27FC236}">
                <a16:creationId xmlns:a16="http://schemas.microsoft.com/office/drawing/2014/main" id="{E7C5AAC6-BDCD-95BB-B60D-9037C058C5B9}"/>
              </a:ext>
            </a:extLst>
          </p:cNvPr>
          <p:cNvGraphicFramePr>
            <a:graphicFrameLocks/>
          </p:cNvGraphicFramePr>
          <p:nvPr>
            <p:extLst>
              <p:ext uri="{D42A27DB-BD31-4B8C-83A1-F6EECF244321}">
                <p14:modId xmlns:p14="http://schemas.microsoft.com/office/powerpoint/2010/main" val="2487567248"/>
              </p:ext>
            </p:extLst>
          </p:nvPr>
        </p:nvGraphicFramePr>
        <p:xfrm>
          <a:off x="4581236" y="1283853"/>
          <a:ext cx="7610764" cy="531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a:extLst>
              <a:ext uri="{FF2B5EF4-FFF2-40B4-BE49-F238E27FC236}">
                <a16:creationId xmlns:a16="http://schemas.microsoft.com/office/drawing/2014/main" id="{20B7F196-CCCB-93E3-4AEB-5A7385E318D8}"/>
              </a:ext>
            </a:extLst>
          </p:cNvPr>
          <p:cNvSpPr txBox="1"/>
          <p:nvPr/>
        </p:nvSpPr>
        <p:spPr>
          <a:xfrm>
            <a:off x="377819" y="1521200"/>
            <a:ext cx="4710545" cy="48320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342900" indent="-342900">
              <a:buFont typeface="Arial" panose="020B0604020202020204" pitchFamily="34" charset="0"/>
              <a:buChar char="•"/>
            </a:pPr>
            <a:r>
              <a:rPr lang="da-DK" sz="2200"/>
              <a:t>Vanskeligere ved at acceptere begrænsninger og indblanding</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Øget selvtilstrækkelighed</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Overoptimistisk syn på selv og fremtiden</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Tendens til at handle impulsivt og uforudsigeligt (evt. risikofyldt adfærd)</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Irritabilitet, </a:t>
            </a:r>
            <a:r>
              <a:rPr lang="da-DK" sz="2200" err="1"/>
              <a:t>vrede,og</a:t>
            </a:r>
            <a:r>
              <a:rPr lang="da-DK" sz="2200"/>
              <a:t> mistænksomhed</a:t>
            </a:r>
          </a:p>
        </p:txBody>
      </p:sp>
    </p:spTree>
    <p:extLst>
      <p:ext uri="{BB962C8B-B14F-4D97-AF65-F5344CB8AC3E}">
        <p14:creationId xmlns:p14="http://schemas.microsoft.com/office/powerpoint/2010/main" val="367846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98D9C3C7-5353-D2AD-4074-2CEDA64D6427}"/>
              </a:ext>
            </a:extLst>
          </p:cNvPr>
          <p:cNvSpPr txBox="1"/>
          <p:nvPr/>
        </p:nvSpPr>
        <p:spPr>
          <a:xfrm>
            <a:off x="368099" y="1603485"/>
            <a:ext cx="4579829" cy="4493538"/>
          </a:xfrm>
          <a:prstGeom prst="rect">
            <a:avLst/>
          </a:prstGeom>
          <a:solidFill>
            <a:srgbClr val="84B1F5">
              <a:alpha val="61000"/>
            </a:srgbClr>
          </a:solidFill>
        </p:spPr>
        <p:style>
          <a:lnRef idx="3">
            <a:schemeClr val="lt1"/>
          </a:lnRef>
          <a:fillRef idx="1">
            <a:schemeClr val="accent2"/>
          </a:fillRef>
          <a:effectRef idx="1">
            <a:schemeClr val="accent2"/>
          </a:effectRef>
          <a:fontRef idx="minor">
            <a:schemeClr val="lt1"/>
          </a:fontRef>
        </p:style>
        <p:txBody>
          <a:bodyPr wrap="square" lIns="91440" tIns="45720" rIns="91440" bIns="45720" rtlCol="0" anchor="t">
            <a:spAutoFit/>
          </a:bodyPr>
          <a:lstStyle/>
          <a:p>
            <a:pPr algn="ctr"/>
            <a:r>
              <a:rPr lang="da-DK" sz="2600" b="1">
                <a:solidFill>
                  <a:schemeClr val="tx1"/>
                </a:solidFill>
                <a:cs typeface="Arial"/>
              </a:rPr>
              <a:t>DEPRESSIVT</a:t>
            </a:r>
            <a:endParaRPr lang="da-DK" sz="2600" b="1">
              <a:solidFill>
                <a:schemeClr val="tx1"/>
              </a:solidFill>
              <a:ea typeface="Calibri"/>
              <a:cs typeface="Arial"/>
            </a:endParaRPr>
          </a:p>
          <a:p>
            <a:pPr marL="342900" indent="-342900">
              <a:buFont typeface="Arial" panose="020B0604020202020204" pitchFamily="34" charset="0"/>
              <a:buChar char="•"/>
            </a:pPr>
            <a:endParaRPr lang="da-DK" sz="2600">
              <a:solidFill>
                <a:schemeClr val="tx1"/>
              </a:solidFill>
              <a:ea typeface="Calibri"/>
              <a:cs typeface="Arial" panose="020B0604020202020204" pitchFamily="34" charset="0"/>
            </a:endParaRPr>
          </a:p>
          <a:p>
            <a:pPr marL="342900" indent="-342900">
              <a:buFont typeface="Arial" panose="020B0604020202020204" pitchFamily="34" charset="0"/>
              <a:buChar char="•"/>
            </a:pPr>
            <a:r>
              <a:rPr lang="da-DK" sz="2600">
                <a:solidFill>
                  <a:schemeClr val="tx1"/>
                </a:solidFill>
                <a:cs typeface="Arial"/>
              </a:rPr>
              <a:t>Oplevet fravær</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Opleve sig koblet af</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Ikke kunne nå ind til den anden</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Vanskeligt at samtale eller kommunikere</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Opleve sig alene i relationen</a:t>
            </a:r>
          </a:p>
          <a:p>
            <a:pPr marL="342900" indent="-342900">
              <a:buFont typeface="Arial" panose="020B0604020202020204" pitchFamily="34" charset="0"/>
              <a:buChar char="•"/>
            </a:pPr>
            <a:endParaRPr lang="da-DK" sz="2600">
              <a:solidFill>
                <a:schemeClr val="tx1"/>
              </a:solidFill>
              <a:ea typeface="Calibri"/>
              <a:cs typeface="Arial"/>
            </a:endParaRPr>
          </a:p>
          <a:p>
            <a:pPr marL="342900" indent="-342900">
              <a:buFont typeface="Arial" panose="020B0604020202020204" pitchFamily="34" charset="0"/>
              <a:buChar char="•"/>
            </a:pPr>
            <a:endParaRPr lang="da-DK" sz="2600">
              <a:solidFill>
                <a:schemeClr val="tx1"/>
              </a:solidFill>
              <a:ea typeface="Calibri"/>
              <a:cs typeface="Arial"/>
            </a:endParaRPr>
          </a:p>
        </p:txBody>
      </p:sp>
      <p:sp>
        <p:nvSpPr>
          <p:cNvPr id="4" name="Tekstfelt 3">
            <a:extLst>
              <a:ext uri="{FF2B5EF4-FFF2-40B4-BE49-F238E27FC236}">
                <a16:creationId xmlns:a16="http://schemas.microsoft.com/office/drawing/2014/main" id="{076A541F-134A-E750-65B0-9AC590379B3A}"/>
              </a:ext>
            </a:extLst>
          </p:cNvPr>
          <p:cNvSpPr txBox="1"/>
          <p:nvPr/>
        </p:nvSpPr>
        <p:spPr>
          <a:xfrm>
            <a:off x="7301581" y="1603485"/>
            <a:ext cx="4579830" cy="4493538"/>
          </a:xfrm>
          <a:prstGeom prst="rect">
            <a:avLst/>
          </a:prstGeom>
          <a:solidFill>
            <a:schemeClr val="accent6">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rtlCol="0" anchor="t">
            <a:spAutoFit/>
          </a:bodyPr>
          <a:lstStyle/>
          <a:p>
            <a:pPr algn="ctr"/>
            <a:r>
              <a:rPr lang="da-DK" sz="2600" b="1">
                <a:solidFill>
                  <a:schemeClr val="tx1"/>
                </a:solidFill>
                <a:cs typeface="Arial"/>
              </a:rPr>
              <a:t>MANIFORMT</a:t>
            </a:r>
            <a:endParaRPr lang="da-DK" sz="2600" b="1">
              <a:solidFill>
                <a:schemeClr val="tx1"/>
              </a:solidFill>
              <a:ea typeface="Calibri"/>
              <a:cs typeface="Arial"/>
            </a:endParaRPr>
          </a:p>
          <a:p>
            <a:endParaRPr lang="da-DK" sz="2600">
              <a:solidFill>
                <a:schemeClr val="bg1"/>
              </a:solidFill>
              <a:ea typeface="Calibri"/>
              <a:cs typeface="Arial" panose="020B0604020202020204" pitchFamily="34" charset="0"/>
            </a:endParaRPr>
          </a:p>
          <a:p>
            <a:pPr marL="457200" indent="-457200">
              <a:buFont typeface="Arial" panose="020B0604020202020204" pitchFamily="34" charset="0"/>
              <a:buChar char="•"/>
            </a:pPr>
            <a:r>
              <a:rPr lang="da-DK" sz="2600">
                <a:solidFill>
                  <a:schemeClr val="tx1"/>
                </a:solidFill>
                <a:cs typeface="Arial"/>
              </a:rPr>
              <a:t>Øget følelsesmæssig intensitet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Overvældet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Svært følge den anden/ forstå</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Opleve sig ikke set/hørt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Opleve sig afvist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Opleve frustration eller bekymring</a:t>
            </a:r>
            <a:endParaRPr lang="da-DK" sz="2600">
              <a:solidFill>
                <a:schemeClr val="tx1"/>
              </a:solidFill>
              <a:ea typeface="Calibri"/>
              <a:cs typeface="Arial"/>
            </a:endParaRPr>
          </a:p>
        </p:txBody>
      </p:sp>
      <p:sp>
        <p:nvSpPr>
          <p:cNvPr id="5" name="Pil: højre 4">
            <a:extLst>
              <a:ext uri="{FF2B5EF4-FFF2-40B4-BE49-F238E27FC236}">
                <a16:creationId xmlns:a16="http://schemas.microsoft.com/office/drawing/2014/main" id="{437AB068-314E-9FB4-45A4-ECC0E2EF985D}"/>
              </a:ext>
            </a:extLst>
          </p:cNvPr>
          <p:cNvSpPr/>
          <p:nvPr/>
        </p:nvSpPr>
        <p:spPr>
          <a:xfrm>
            <a:off x="5113585" y="3361513"/>
            <a:ext cx="886968" cy="649224"/>
          </a:xfrm>
          <a:prstGeom prst="rightArrow">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BFB84231-A292-C2CD-1243-85BF70872E1A}"/>
              </a:ext>
            </a:extLst>
          </p:cNvPr>
          <p:cNvSpPr>
            <a:spLocks noGrp="1"/>
          </p:cNvSpPr>
          <p:nvPr>
            <p:ph type="title"/>
          </p:nvPr>
        </p:nvSpPr>
        <p:spPr>
          <a:xfrm>
            <a:off x="639998" y="749944"/>
            <a:ext cx="10515600" cy="635838"/>
          </a:xfrm>
        </p:spPr>
        <p:txBody>
          <a:bodyPr>
            <a:normAutofit/>
          </a:bodyPr>
          <a:lstStyle/>
          <a:p>
            <a:r>
              <a:rPr lang="da-DK" sz="3200" b="1">
                <a:cs typeface="Arial"/>
              </a:rPr>
              <a:t>OPLEVET UDEFRA</a:t>
            </a:r>
            <a:endParaRPr lang="da-DK" sz="3200" b="1">
              <a:cs typeface="Arial" panose="020B0604020202020204" pitchFamily="34" charset="0"/>
            </a:endParaRPr>
          </a:p>
        </p:txBody>
      </p:sp>
      <p:sp>
        <p:nvSpPr>
          <p:cNvPr id="7" name="Pil: højre 4">
            <a:extLst>
              <a:ext uri="{FF2B5EF4-FFF2-40B4-BE49-F238E27FC236}">
                <a16:creationId xmlns:a16="http://schemas.microsoft.com/office/drawing/2014/main" id="{C8FCD6ED-3194-69BA-FAD1-66141DB064F9}"/>
              </a:ext>
            </a:extLst>
          </p:cNvPr>
          <p:cNvSpPr/>
          <p:nvPr/>
        </p:nvSpPr>
        <p:spPr>
          <a:xfrm flipH="1">
            <a:off x="6163132" y="3375889"/>
            <a:ext cx="886968" cy="649224"/>
          </a:xfrm>
          <a:prstGeom prst="rightArrow">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0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E5B91-41D7-F39A-9EBE-D16F4C14FF2D}"/>
              </a:ext>
            </a:extLst>
          </p:cNvPr>
          <p:cNvSpPr>
            <a:spLocks noGrp="1"/>
          </p:cNvSpPr>
          <p:nvPr>
            <p:ph type="title"/>
          </p:nvPr>
        </p:nvSpPr>
        <p:spPr/>
        <p:txBody>
          <a:bodyPr>
            <a:normAutofit/>
          </a:bodyPr>
          <a:lstStyle/>
          <a:p>
            <a:r>
              <a:rPr lang="da-DK" sz="3200" b="1" dirty="0"/>
              <a:t>ALMENMENNESKELIGE REAKTIONER PÅ FORANDRING:</a:t>
            </a:r>
          </a:p>
        </p:txBody>
      </p:sp>
      <p:sp>
        <p:nvSpPr>
          <p:cNvPr id="10" name="Pladsholder til indhold 9">
            <a:extLst>
              <a:ext uri="{FF2B5EF4-FFF2-40B4-BE49-F238E27FC236}">
                <a16:creationId xmlns:a16="http://schemas.microsoft.com/office/drawing/2014/main" id="{C5EFE3DF-0788-5F76-C86B-973519803771}"/>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da-DK" sz="2800" b="1">
                <a:ln w="0"/>
                <a:solidFill>
                  <a:schemeClr val="tx1"/>
                </a:solidFill>
                <a:cs typeface="Arial" panose="020B0604020202020204" pitchFamily="34" charset="0"/>
              </a:rPr>
              <a:t>FRYGT</a:t>
            </a:r>
            <a:endParaRPr lang="da-DK" sz="2800" b="1">
              <a:ln w="0"/>
              <a:solidFill>
                <a:schemeClr val="tx1"/>
              </a:solidFill>
              <a:ea typeface="Calibri"/>
              <a:cs typeface="Arial" panose="020B0604020202020204" pitchFamily="34" charset="0"/>
            </a:endParaRPr>
          </a:p>
          <a:p>
            <a:pPr marL="0" indent="0">
              <a:buNone/>
            </a:pPr>
            <a:r>
              <a:rPr lang="da-DK" sz="2800">
                <a:solidFill>
                  <a:schemeClr val="tx1"/>
                </a:solidFill>
                <a:cs typeface="Arial"/>
              </a:rPr>
              <a:t>Bekymring (ny episode) </a:t>
            </a:r>
            <a:r>
              <a:rPr lang="da-DK" sz="2800">
                <a:solidFill>
                  <a:schemeClr val="tx1"/>
                </a:solidFill>
                <a:cs typeface="Arial"/>
                <a:sym typeface="Wingdings" panose="05000000000000000000" pitchFamily="2" charset="2"/>
              </a:rPr>
              <a:t> overopmærksom på mulige ændringer i tilstand (symptomer)  den anden oplever sig domineret eller behandlet som et uansvarligt barn</a:t>
            </a:r>
            <a:endParaRPr lang="da-DK" sz="2800">
              <a:solidFill>
                <a:schemeClr val="tx1"/>
              </a:solidFill>
              <a:ea typeface="Calibri"/>
              <a:cs typeface="Arial"/>
            </a:endParaRPr>
          </a:p>
          <a:p>
            <a:pPr marL="0" indent="0">
              <a:buNone/>
            </a:pPr>
            <a:endParaRPr lang="da-DK" sz="2800">
              <a:solidFill>
                <a:schemeClr val="tx1"/>
              </a:solidFill>
              <a:ea typeface="Calibri"/>
              <a:cs typeface="Arial" panose="020B0604020202020204" pitchFamily="34" charset="0"/>
            </a:endParaRPr>
          </a:p>
          <a:p>
            <a:pPr marL="0" indent="0">
              <a:buNone/>
            </a:pPr>
            <a:r>
              <a:rPr lang="da-DK" sz="2800" b="1">
                <a:ln w="0"/>
                <a:solidFill>
                  <a:schemeClr val="tx1"/>
                </a:solidFill>
                <a:cs typeface="Arial" panose="020B0604020202020204" pitchFamily="34" charset="0"/>
              </a:rPr>
              <a:t>VREDE/AFMAGT</a:t>
            </a:r>
            <a:endParaRPr lang="da-DK" sz="2800" b="1">
              <a:ln w="0"/>
              <a:solidFill>
                <a:schemeClr val="tx1"/>
              </a:solidFill>
              <a:ea typeface="Calibri"/>
              <a:cs typeface="Arial" panose="020B0604020202020204" pitchFamily="34" charset="0"/>
            </a:endParaRPr>
          </a:p>
          <a:p>
            <a:pPr marL="0" indent="0">
              <a:buNone/>
            </a:pPr>
            <a:r>
              <a:rPr lang="da-DK" sz="2800">
                <a:solidFill>
                  <a:schemeClr val="tx1"/>
                </a:solidFill>
                <a:cs typeface="Arial"/>
              </a:rPr>
              <a:t>Fremstå kritisk grundet afmagt </a:t>
            </a:r>
            <a:r>
              <a:rPr lang="da-DK" sz="2800">
                <a:solidFill>
                  <a:schemeClr val="tx1"/>
                </a:solidFill>
                <a:cs typeface="Arial"/>
                <a:sym typeface="Wingdings" panose="05000000000000000000" pitchFamily="2" charset="2"/>
              </a:rPr>
              <a:t> den anden oplever sig bebrejdet (skyld)</a:t>
            </a:r>
            <a:endParaRPr lang="da-DK" sz="2800">
              <a:solidFill>
                <a:schemeClr val="tx1"/>
              </a:solidFill>
              <a:ea typeface="Calibri"/>
              <a:cs typeface="Arial"/>
            </a:endParaRPr>
          </a:p>
          <a:p>
            <a:pPr marL="0" indent="0">
              <a:buNone/>
            </a:pPr>
            <a:endParaRPr lang="da-DK" sz="2800">
              <a:solidFill>
                <a:schemeClr val="tx1"/>
              </a:solidFill>
              <a:ea typeface="Calibri"/>
              <a:cs typeface="Arial" panose="020B0604020202020204" pitchFamily="34" charset="0"/>
            </a:endParaRPr>
          </a:p>
          <a:p>
            <a:pPr marL="0" indent="0">
              <a:buNone/>
            </a:pPr>
            <a:r>
              <a:rPr lang="da-DK" sz="2800" b="1">
                <a:ln w="0"/>
                <a:solidFill>
                  <a:schemeClr val="tx1"/>
                </a:solidFill>
                <a:cs typeface="Arial" panose="020B0604020202020204" pitchFamily="34" charset="0"/>
              </a:rPr>
              <a:t>DISTANCE</a:t>
            </a:r>
            <a:endParaRPr lang="da-DK" sz="2800" b="1">
              <a:ln w="0"/>
              <a:solidFill>
                <a:schemeClr val="tx1"/>
              </a:solidFill>
              <a:ea typeface="Calibri"/>
              <a:cs typeface="Arial" panose="020B0604020202020204" pitchFamily="34" charset="0"/>
            </a:endParaRPr>
          </a:p>
          <a:p>
            <a:pPr marL="0" indent="0">
              <a:buNone/>
            </a:pPr>
            <a:r>
              <a:rPr lang="da-DK" sz="2800">
                <a:solidFill>
                  <a:schemeClr val="tx1"/>
                </a:solidFill>
                <a:cs typeface="Arial"/>
              </a:rPr>
              <a:t>Oplevet frygt kan </a:t>
            </a:r>
            <a:r>
              <a:rPr lang="da-DK" sz="2800">
                <a:solidFill>
                  <a:schemeClr val="tx1"/>
                </a:solidFill>
                <a:cs typeface="Arial"/>
                <a:sym typeface="Wingdings" panose="05000000000000000000" pitchFamily="2" charset="2"/>
              </a:rPr>
              <a:t> trække sig  den anden kan opleve som udtryk for ligegyldighed eller afvisning</a:t>
            </a:r>
            <a:endParaRPr lang="da-DK" sz="2800">
              <a:solidFill>
                <a:schemeClr val="tx1"/>
              </a:solidFill>
              <a:cs typeface="Arial"/>
            </a:endParaRPr>
          </a:p>
          <a:p>
            <a:endParaRPr lang="da-DK"/>
          </a:p>
        </p:txBody>
      </p:sp>
    </p:spTree>
    <p:extLst>
      <p:ext uri="{BB962C8B-B14F-4D97-AF65-F5344CB8AC3E}">
        <p14:creationId xmlns:p14="http://schemas.microsoft.com/office/powerpoint/2010/main" val="50284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79153-75C4-F1E8-9287-8F98540CD565}"/>
              </a:ext>
            </a:extLst>
          </p:cNvPr>
          <p:cNvSpPr>
            <a:spLocks noGrp="1"/>
          </p:cNvSpPr>
          <p:nvPr>
            <p:ph type="title" idx="4294967295"/>
          </p:nvPr>
        </p:nvSpPr>
        <p:spPr>
          <a:xfrm>
            <a:off x="518319" y="679335"/>
            <a:ext cx="11155362" cy="608012"/>
          </a:xfrm>
        </p:spPr>
        <p:txBody>
          <a:bodyPr>
            <a:normAutofit/>
          </a:bodyPr>
          <a:lstStyle/>
          <a:p>
            <a:r>
              <a:rPr lang="da-DK" sz="3200" b="1"/>
              <a:t>SAMSPIL OG KOMMUNIKATIONSMØNSTRE VED DEPRESSION</a:t>
            </a:r>
          </a:p>
        </p:txBody>
      </p:sp>
      <p:sp>
        <p:nvSpPr>
          <p:cNvPr id="77" name="Rektangel: afrundede hjørner 76">
            <a:extLst>
              <a:ext uri="{FF2B5EF4-FFF2-40B4-BE49-F238E27FC236}">
                <a16:creationId xmlns:a16="http://schemas.microsoft.com/office/drawing/2014/main" id="{14AC7C7A-2F40-EF44-A189-321B3B7C9F74}"/>
              </a:ext>
            </a:extLst>
          </p:cNvPr>
          <p:cNvSpPr/>
          <p:nvPr/>
        </p:nvSpPr>
        <p:spPr>
          <a:xfrm>
            <a:off x="798492" y="2018762"/>
            <a:ext cx="2709525" cy="1440000"/>
          </a:xfrm>
          <a:prstGeom prst="roundRect">
            <a:avLst/>
          </a:prstGeom>
          <a:solidFill>
            <a:srgbClr val="AFDAF3"/>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200"/>
              <a:t>Personen med depression er nedtrykt og irritabel </a:t>
            </a:r>
          </a:p>
        </p:txBody>
      </p:sp>
      <p:sp>
        <p:nvSpPr>
          <p:cNvPr id="80" name="Rektangel: afrundede hjørner 79">
            <a:extLst>
              <a:ext uri="{FF2B5EF4-FFF2-40B4-BE49-F238E27FC236}">
                <a16:creationId xmlns:a16="http://schemas.microsoft.com/office/drawing/2014/main" id="{F154EAFC-D934-4EA9-8155-DC0D3B5AEF04}"/>
              </a:ext>
            </a:extLst>
          </p:cNvPr>
          <p:cNvSpPr/>
          <p:nvPr/>
        </p:nvSpPr>
        <p:spPr>
          <a:xfrm>
            <a:off x="8310624" y="2035594"/>
            <a:ext cx="2700000" cy="1440000"/>
          </a:xfrm>
          <a:prstGeom prst="roundRect">
            <a:avLst/>
          </a:prstGeom>
          <a:solidFill>
            <a:srgbClr val="AFDAF3"/>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200"/>
              <a:t>Personen med depression reagerer langsomt, føler sig utilstrækkelig</a:t>
            </a:r>
          </a:p>
        </p:txBody>
      </p:sp>
      <p:sp>
        <p:nvSpPr>
          <p:cNvPr id="81" name="Rektangel: afrundede hjørner 80">
            <a:extLst>
              <a:ext uri="{FF2B5EF4-FFF2-40B4-BE49-F238E27FC236}">
                <a16:creationId xmlns:a16="http://schemas.microsoft.com/office/drawing/2014/main" id="{F29D52AF-008E-2560-52E8-708FE7000A6D}"/>
              </a:ext>
            </a:extLst>
          </p:cNvPr>
          <p:cNvSpPr/>
          <p:nvPr/>
        </p:nvSpPr>
        <p:spPr>
          <a:xfrm>
            <a:off x="4514401" y="4440305"/>
            <a:ext cx="2736000" cy="1584000"/>
          </a:xfrm>
          <a:prstGeom prst="roundRect">
            <a:avLst/>
          </a:prstGeom>
          <a:solidFill>
            <a:srgbClr val="AFDAF3"/>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200"/>
              <a:t>Personen med depression føler sig  ikke forstået, hjælpeløs, bliver tavs og bebrejder sig selv</a:t>
            </a:r>
          </a:p>
        </p:txBody>
      </p:sp>
      <p:sp>
        <p:nvSpPr>
          <p:cNvPr id="104" name="Rektangel: afrundede hjørner 103">
            <a:extLst>
              <a:ext uri="{FF2B5EF4-FFF2-40B4-BE49-F238E27FC236}">
                <a16:creationId xmlns:a16="http://schemas.microsoft.com/office/drawing/2014/main" id="{FD357053-D079-FB76-E277-B964489556AB}"/>
              </a:ext>
            </a:extLst>
          </p:cNvPr>
          <p:cNvSpPr/>
          <p:nvPr/>
        </p:nvSpPr>
        <p:spPr>
          <a:xfrm>
            <a:off x="8401320" y="4477871"/>
            <a:ext cx="270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lvl="0" indent="0" algn="ctr" defTabSz="1778000">
              <a:lnSpc>
                <a:spcPct val="90000"/>
              </a:lnSpc>
              <a:spcBef>
                <a:spcPct val="0"/>
              </a:spcBef>
              <a:spcAft>
                <a:spcPct val="35000"/>
              </a:spcAft>
              <a:buNone/>
            </a:pPr>
            <a:r>
              <a:rPr lang="da-DK" sz="2200"/>
              <a:t>Den pårørende begynder at kritisere den depressive</a:t>
            </a:r>
          </a:p>
        </p:txBody>
      </p:sp>
      <p:sp>
        <p:nvSpPr>
          <p:cNvPr id="106" name="Tekstfelt 105">
            <a:extLst>
              <a:ext uri="{FF2B5EF4-FFF2-40B4-BE49-F238E27FC236}">
                <a16:creationId xmlns:a16="http://schemas.microsoft.com/office/drawing/2014/main" id="{C353C418-2BD8-A447-52C4-6ACDD0525082}"/>
              </a:ext>
            </a:extLst>
          </p:cNvPr>
          <p:cNvSpPr txBox="1"/>
          <p:nvPr/>
        </p:nvSpPr>
        <p:spPr>
          <a:xfrm>
            <a:off x="4554558" y="2006617"/>
            <a:ext cx="2700000" cy="16004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da-DK" sz="2200"/>
              <a:t>Den pårørende forsøger at støtte med </a:t>
            </a:r>
          </a:p>
          <a:p>
            <a:pPr algn="ctr"/>
            <a:r>
              <a:rPr lang="da-DK" sz="2200"/>
              <a:t>opmuntring</a:t>
            </a:r>
          </a:p>
        </p:txBody>
      </p:sp>
      <p:cxnSp>
        <p:nvCxnSpPr>
          <p:cNvPr id="4" name="Lige pilforbindelse 3">
            <a:extLst>
              <a:ext uri="{FF2B5EF4-FFF2-40B4-BE49-F238E27FC236}">
                <a16:creationId xmlns:a16="http://schemas.microsoft.com/office/drawing/2014/main" id="{0817C2FC-7E81-0D31-AFC1-AB988CADCEEF}"/>
              </a:ext>
            </a:extLst>
          </p:cNvPr>
          <p:cNvCxnSpPr>
            <a:cxnSpLocks/>
          </p:cNvCxnSpPr>
          <p:nvPr/>
        </p:nvCxnSpPr>
        <p:spPr>
          <a:xfrm>
            <a:off x="3640447" y="2573504"/>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5" name="Lige pilforbindelse 4">
            <a:extLst>
              <a:ext uri="{FF2B5EF4-FFF2-40B4-BE49-F238E27FC236}">
                <a16:creationId xmlns:a16="http://schemas.microsoft.com/office/drawing/2014/main" id="{8B08E7ED-F1A9-E4ED-135B-317CAD1B8FBA}"/>
              </a:ext>
            </a:extLst>
          </p:cNvPr>
          <p:cNvCxnSpPr>
            <a:cxnSpLocks/>
          </p:cNvCxnSpPr>
          <p:nvPr/>
        </p:nvCxnSpPr>
        <p:spPr>
          <a:xfrm>
            <a:off x="7388064" y="2667135"/>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7" name="Lige pilforbindelse 6">
            <a:extLst>
              <a:ext uri="{FF2B5EF4-FFF2-40B4-BE49-F238E27FC236}">
                <a16:creationId xmlns:a16="http://schemas.microsoft.com/office/drawing/2014/main" id="{8ACA09C6-E1B4-0F4D-D9D4-7FDB3D654DEB}"/>
              </a:ext>
            </a:extLst>
          </p:cNvPr>
          <p:cNvCxnSpPr>
            <a:cxnSpLocks/>
          </p:cNvCxnSpPr>
          <p:nvPr/>
        </p:nvCxnSpPr>
        <p:spPr>
          <a:xfrm>
            <a:off x="9660624" y="3648703"/>
            <a:ext cx="0" cy="656059"/>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11" name="Lige pilforbindelse 10">
            <a:extLst>
              <a:ext uri="{FF2B5EF4-FFF2-40B4-BE49-F238E27FC236}">
                <a16:creationId xmlns:a16="http://schemas.microsoft.com/office/drawing/2014/main" id="{B5220448-CB2D-4483-FA1F-044FB8ECA679}"/>
              </a:ext>
            </a:extLst>
          </p:cNvPr>
          <p:cNvCxnSpPr>
            <a:cxnSpLocks/>
          </p:cNvCxnSpPr>
          <p:nvPr/>
        </p:nvCxnSpPr>
        <p:spPr>
          <a:xfrm flipH="1">
            <a:off x="7392269" y="5202923"/>
            <a:ext cx="802918"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342852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79153-75C4-F1E8-9287-8F98540CD565}"/>
              </a:ext>
            </a:extLst>
          </p:cNvPr>
          <p:cNvSpPr>
            <a:spLocks noGrp="1"/>
          </p:cNvSpPr>
          <p:nvPr>
            <p:ph type="title"/>
          </p:nvPr>
        </p:nvSpPr>
        <p:spPr>
          <a:xfrm>
            <a:off x="518160" y="762396"/>
            <a:ext cx="11155680" cy="608333"/>
          </a:xfrm>
        </p:spPr>
        <p:txBody>
          <a:bodyPr>
            <a:normAutofit fontScale="90000"/>
          </a:bodyPr>
          <a:lstStyle/>
          <a:p>
            <a:r>
              <a:rPr lang="da-DK" sz="3200" b="1"/>
              <a:t>SAMSPIL OG KOMMUNIKATIONSMØNSTRE VED HYPOMANI/MANI</a:t>
            </a:r>
          </a:p>
        </p:txBody>
      </p:sp>
      <p:sp>
        <p:nvSpPr>
          <p:cNvPr id="77" name="Rektangel: afrundede hjørner 76">
            <a:extLst>
              <a:ext uri="{FF2B5EF4-FFF2-40B4-BE49-F238E27FC236}">
                <a16:creationId xmlns:a16="http://schemas.microsoft.com/office/drawing/2014/main" id="{14AC7C7A-2F40-EF44-A189-321B3B7C9F74}"/>
              </a:ext>
            </a:extLst>
          </p:cNvPr>
          <p:cNvSpPr/>
          <p:nvPr/>
        </p:nvSpPr>
        <p:spPr>
          <a:xfrm>
            <a:off x="518160" y="1801701"/>
            <a:ext cx="3060000" cy="1440000"/>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000"/>
              <a:t> Personen med </a:t>
            </a:r>
            <a:r>
              <a:rPr lang="da-DK" sz="2000" err="1"/>
              <a:t>hypomani</a:t>
            </a:r>
            <a:r>
              <a:rPr lang="da-DK" sz="2000"/>
              <a:t> taler en del, er opstemt og har mange ideer.</a:t>
            </a:r>
          </a:p>
        </p:txBody>
      </p:sp>
      <p:sp>
        <p:nvSpPr>
          <p:cNvPr id="80" name="Rektangel: afrundede hjørner 79">
            <a:extLst>
              <a:ext uri="{FF2B5EF4-FFF2-40B4-BE49-F238E27FC236}">
                <a16:creationId xmlns:a16="http://schemas.microsoft.com/office/drawing/2014/main" id="{F154EAFC-D934-4EA9-8155-DC0D3B5AEF04}"/>
              </a:ext>
            </a:extLst>
          </p:cNvPr>
          <p:cNvSpPr/>
          <p:nvPr/>
        </p:nvSpPr>
        <p:spPr>
          <a:xfrm>
            <a:off x="8638146" y="1740831"/>
            <a:ext cx="3060000" cy="1440000"/>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000"/>
              <a:t>Personen med </a:t>
            </a:r>
            <a:r>
              <a:rPr lang="da-DK" sz="2000" err="1"/>
              <a:t>hypomani</a:t>
            </a:r>
            <a:r>
              <a:rPr lang="da-DK" sz="2000"/>
              <a:t> bliver irriteret, føler sig begrænset og skælder ud</a:t>
            </a:r>
          </a:p>
        </p:txBody>
      </p:sp>
      <p:sp>
        <p:nvSpPr>
          <p:cNvPr id="81" name="Rektangel: afrundede hjørner 80">
            <a:extLst>
              <a:ext uri="{FF2B5EF4-FFF2-40B4-BE49-F238E27FC236}">
                <a16:creationId xmlns:a16="http://schemas.microsoft.com/office/drawing/2014/main" id="{F29D52AF-008E-2560-52E8-708FE7000A6D}"/>
              </a:ext>
            </a:extLst>
          </p:cNvPr>
          <p:cNvSpPr/>
          <p:nvPr/>
        </p:nvSpPr>
        <p:spPr>
          <a:xfrm>
            <a:off x="4566000" y="4245482"/>
            <a:ext cx="3060000" cy="1440000"/>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000"/>
              <a:t>Personen med mani oplever sig mistænkeliggjort, kører op, bliver vred og truende</a:t>
            </a:r>
          </a:p>
        </p:txBody>
      </p:sp>
      <p:sp>
        <p:nvSpPr>
          <p:cNvPr id="102" name="Rektangel: afrundede hjørner 101">
            <a:extLst>
              <a:ext uri="{FF2B5EF4-FFF2-40B4-BE49-F238E27FC236}">
                <a16:creationId xmlns:a16="http://schemas.microsoft.com/office/drawing/2014/main" id="{A0CF096E-CDDE-AF3D-2A36-F9A95E4CFE5A}"/>
              </a:ext>
            </a:extLst>
          </p:cNvPr>
          <p:cNvSpPr/>
          <p:nvPr/>
        </p:nvSpPr>
        <p:spPr>
          <a:xfrm>
            <a:off x="4566000" y="1775284"/>
            <a:ext cx="306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da-DK" sz="2000"/>
              <a:t>Den pårørende er i starten  opmuntrende men begynder herefter at dæmpe den anden</a:t>
            </a:r>
          </a:p>
        </p:txBody>
      </p:sp>
      <p:sp>
        <p:nvSpPr>
          <p:cNvPr id="103" name="Rektangel: afrundede hjørner 102">
            <a:extLst>
              <a:ext uri="{FF2B5EF4-FFF2-40B4-BE49-F238E27FC236}">
                <a16:creationId xmlns:a16="http://schemas.microsoft.com/office/drawing/2014/main" id="{F0D19931-7D43-E6A7-D00B-F4B4F181D375}"/>
              </a:ext>
            </a:extLst>
          </p:cNvPr>
          <p:cNvSpPr/>
          <p:nvPr/>
        </p:nvSpPr>
        <p:spPr>
          <a:xfrm>
            <a:off x="518160" y="4245482"/>
            <a:ext cx="306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lvl="0" indent="0" algn="ctr" defTabSz="1778000">
              <a:lnSpc>
                <a:spcPct val="90000"/>
              </a:lnSpc>
              <a:spcBef>
                <a:spcPct val="0"/>
              </a:spcBef>
              <a:spcAft>
                <a:spcPct val="35000"/>
              </a:spcAft>
              <a:buNone/>
            </a:pPr>
            <a:r>
              <a:rPr lang="da-DK" sz="2000"/>
              <a:t>Den pårørende bliver bange, kontakter egen læge og den maniske person bliver indlagt</a:t>
            </a:r>
          </a:p>
        </p:txBody>
      </p:sp>
      <p:sp>
        <p:nvSpPr>
          <p:cNvPr id="105" name="Rektangel: afrundede hjørner 104">
            <a:extLst>
              <a:ext uri="{FF2B5EF4-FFF2-40B4-BE49-F238E27FC236}">
                <a16:creationId xmlns:a16="http://schemas.microsoft.com/office/drawing/2014/main" id="{1874354F-3F7D-42DA-3AC9-DEB602381AD5}"/>
              </a:ext>
            </a:extLst>
          </p:cNvPr>
          <p:cNvSpPr/>
          <p:nvPr/>
        </p:nvSpPr>
        <p:spPr>
          <a:xfrm>
            <a:off x="8667549" y="4245482"/>
            <a:ext cx="306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lvl="0" indent="0" defTabSz="1778000">
              <a:lnSpc>
                <a:spcPct val="90000"/>
              </a:lnSpc>
              <a:spcBef>
                <a:spcPct val="0"/>
              </a:spcBef>
              <a:spcAft>
                <a:spcPct val="35000"/>
              </a:spcAft>
              <a:buNone/>
            </a:pPr>
            <a:r>
              <a:rPr lang="da-DK" sz="2000"/>
              <a:t>Den pårørende bliver ængstelig og urolig, går på listefødder men søger i det skjulte at kontrollere den andens adfærd</a:t>
            </a:r>
          </a:p>
        </p:txBody>
      </p:sp>
      <p:cxnSp>
        <p:nvCxnSpPr>
          <p:cNvPr id="3" name="Lige pilforbindelse 2">
            <a:extLst>
              <a:ext uri="{FF2B5EF4-FFF2-40B4-BE49-F238E27FC236}">
                <a16:creationId xmlns:a16="http://schemas.microsoft.com/office/drawing/2014/main" id="{E91C32E0-77CF-0630-AD31-668E5D56C213}"/>
              </a:ext>
            </a:extLst>
          </p:cNvPr>
          <p:cNvCxnSpPr>
            <a:cxnSpLocks/>
          </p:cNvCxnSpPr>
          <p:nvPr/>
        </p:nvCxnSpPr>
        <p:spPr>
          <a:xfrm>
            <a:off x="3707413" y="2442951"/>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4" name="Lige pilforbindelse 3">
            <a:extLst>
              <a:ext uri="{FF2B5EF4-FFF2-40B4-BE49-F238E27FC236}">
                <a16:creationId xmlns:a16="http://schemas.microsoft.com/office/drawing/2014/main" id="{ED4AF8F8-B737-B428-6460-892F23828B69}"/>
              </a:ext>
            </a:extLst>
          </p:cNvPr>
          <p:cNvCxnSpPr>
            <a:cxnSpLocks/>
          </p:cNvCxnSpPr>
          <p:nvPr/>
        </p:nvCxnSpPr>
        <p:spPr>
          <a:xfrm>
            <a:off x="7745995" y="2431667"/>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5" name="Lige pilforbindelse 4">
            <a:extLst>
              <a:ext uri="{FF2B5EF4-FFF2-40B4-BE49-F238E27FC236}">
                <a16:creationId xmlns:a16="http://schemas.microsoft.com/office/drawing/2014/main" id="{FEFB654A-7F7D-F2AE-2CB9-13EF408A9693}"/>
              </a:ext>
            </a:extLst>
          </p:cNvPr>
          <p:cNvCxnSpPr>
            <a:cxnSpLocks/>
          </p:cNvCxnSpPr>
          <p:nvPr/>
        </p:nvCxnSpPr>
        <p:spPr>
          <a:xfrm>
            <a:off x="10197549" y="3423254"/>
            <a:ext cx="0" cy="657634"/>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8" name="Lige pilforbindelse 7">
            <a:extLst>
              <a:ext uri="{FF2B5EF4-FFF2-40B4-BE49-F238E27FC236}">
                <a16:creationId xmlns:a16="http://schemas.microsoft.com/office/drawing/2014/main" id="{CCEB1BE5-93F0-10F8-AB1F-087059EF6A60}"/>
              </a:ext>
            </a:extLst>
          </p:cNvPr>
          <p:cNvCxnSpPr>
            <a:cxnSpLocks/>
          </p:cNvCxnSpPr>
          <p:nvPr/>
        </p:nvCxnSpPr>
        <p:spPr>
          <a:xfrm flipH="1">
            <a:off x="7745995" y="4965482"/>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10" name="Lige pilforbindelse 9">
            <a:extLst>
              <a:ext uri="{FF2B5EF4-FFF2-40B4-BE49-F238E27FC236}">
                <a16:creationId xmlns:a16="http://schemas.microsoft.com/office/drawing/2014/main" id="{57B9CB8F-5BB5-3D03-AA58-53318F19A078}"/>
              </a:ext>
            </a:extLst>
          </p:cNvPr>
          <p:cNvCxnSpPr>
            <a:cxnSpLocks/>
          </p:cNvCxnSpPr>
          <p:nvPr/>
        </p:nvCxnSpPr>
        <p:spPr>
          <a:xfrm flipH="1">
            <a:off x="3697892" y="4913833"/>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63291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163B7-6F67-20DB-BC41-28F457C46235}"/>
              </a:ext>
            </a:extLst>
          </p:cNvPr>
          <p:cNvSpPr>
            <a:spLocks noGrp="1"/>
          </p:cNvSpPr>
          <p:nvPr>
            <p:ph type="title"/>
          </p:nvPr>
        </p:nvSpPr>
        <p:spPr>
          <a:xfrm>
            <a:off x="514121" y="5237307"/>
            <a:ext cx="12191980" cy="960120"/>
          </a:xfrm>
          <a:ln>
            <a:noFill/>
          </a:ln>
        </p:spPr>
        <p:txBody>
          <a:bodyPr vert="horz" lIns="91440" tIns="45720" rIns="91440" bIns="45720" rtlCol="0" anchor="ctr">
            <a:noAutofit/>
          </a:bodyPr>
          <a:lstStyle/>
          <a:p>
            <a:pPr algn="ctr"/>
            <a:r>
              <a:rPr lang="en-US" sz="3200" b="1"/>
              <a:t>HVORDAN GENETABLERES FORBINDELSEN?</a:t>
            </a:r>
          </a:p>
        </p:txBody>
      </p:sp>
      <p:pic>
        <p:nvPicPr>
          <p:cNvPr id="6" name="Picture 5">
            <a:extLst>
              <a:ext uri="{FF2B5EF4-FFF2-40B4-BE49-F238E27FC236}">
                <a16:creationId xmlns:a16="http://schemas.microsoft.com/office/drawing/2014/main" id="{D1341723-186F-FCF9-CD4E-35F77D27CA72}"/>
              </a:ext>
            </a:extLst>
          </p:cNvPr>
          <p:cNvPicPr>
            <a:picLocks noChangeAspect="1"/>
          </p:cNvPicPr>
          <p:nvPr/>
        </p:nvPicPr>
        <p:blipFill>
          <a:blip r:embed="rId3"/>
          <a:stretch>
            <a:fillRect/>
          </a:stretch>
        </p:blipFill>
        <p:spPr>
          <a:xfrm>
            <a:off x="5606465" y="308561"/>
            <a:ext cx="4829175" cy="4676775"/>
          </a:xfrm>
          <a:prstGeom prst="rect">
            <a:avLst/>
          </a:prstGeom>
        </p:spPr>
      </p:pic>
      <p:pic>
        <p:nvPicPr>
          <p:cNvPr id="7" name="Picture 6">
            <a:extLst>
              <a:ext uri="{FF2B5EF4-FFF2-40B4-BE49-F238E27FC236}">
                <a16:creationId xmlns:a16="http://schemas.microsoft.com/office/drawing/2014/main" id="{9DFA5247-C3E8-6889-F29A-D8C9AFA86AD4}"/>
              </a:ext>
            </a:extLst>
          </p:cNvPr>
          <p:cNvPicPr>
            <a:picLocks noChangeAspect="1"/>
          </p:cNvPicPr>
          <p:nvPr/>
        </p:nvPicPr>
        <p:blipFill>
          <a:blip r:embed="rId4"/>
          <a:stretch>
            <a:fillRect/>
          </a:stretch>
        </p:blipFill>
        <p:spPr>
          <a:xfrm>
            <a:off x="1452813" y="1872666"/>
            <a:ext cx="4152900" cy="3914775"/>
          </a:xfrm>
          <a:prstGeom prst="rect">
            <a:avLst/>
          </a:prstGeom>
        </p:spPr>
      </p:pic>
    </p:spTree>
    <p:extLst>
      <p:ext uri="{BB962C8B-B14F-4D97-AF65-F5344CB8AC3E}">
        <p14:creationId xmlns:p14="http://schemas.microsoft.com/office/powerpoint/2010/main" val="425888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35DA6-691C-6E0E-5856-BF13C9F5A202}"/>
              </a:ext>
            </a:extLst>
          </p:cNvPr>
          <p:cNvSpPr>
            <a:spLocks noGrp="1"/>
          </p:cNvSpPr>
          <p:nvPr>
            <p:ph idx="1"/>
          </p:nvPr>
        </p:nvSpPr>
        <p:spPr>
          <a:xfrm>
            <a:off x="1003453" y="2975106"/>
            <a:ext cx="5771920" cy="1869568"/>
          </a:xfrm>
        </p:spPr>
        <p:txBody>
          <a:bodyPr vert="horz" lIns="91440" tIns="45720" rIns="91440" bIns="45720" rtlCol="0" anchor="t">
            <a:normAutofit/>
          </a:bodyPr>
          <a:lstStyle/>
          <a:p>
            <a:pPr marL="0" indent="0">
              <a:buNone/>
            </a:pPr>
            <a:r>
              <a:rPr lang="en-US" err="1">
                <a:solidFill>
                  <a:schemeClr val="tx1"/>
                </a:solidFill>
                <a:ea typeface="Calibri"/>
                <a:cs typeface="Calibri"/>
              </a:rPr>
              <a:t>Måden</a:t>
            </a:r>
            <a:r>
              <a:rPr lang="en-US">
                <a:solidFill>
                  <a:schemeClr val="tx1"/>
                </a:solidFill>
                <a:ea typeface="Calibri"/>
                <a:cs typeface="Calibri"/>
              </a:rPr>
              <a:t> du </a:t>
            </a:r>
            <a:r>
              <a:rPr lang="en-US" err="1">
                <a:solidFill>
                  <a:schemeClr val="tx1"/>
                </a:solidFill>
                <a:ea typeface="Calibri"/>
                <a:cs typeface="Calibri"/>
              </a:rPr>
              <a:t>forstår</a:t>
            </a:r>
            <a:r>
              <a:rPr lang="en-US">
                <a:solidFill>
                  <a:schemeClr val="tx1"/>
                </a:solidFill>
                <a:ea typeface="Calibri"/>
                <a:cs typeface="Calibri"/>
              </a:rPr>
              <a:t> den </a:t>
            </a:r>
            <a:r>
              <a:rPr lang="en-US" err="1">
                <a:solidFill>
                  <a:schemeClr val="tx1"/>
                </a:solidFill>
                <a:ea typeface="Calibri"/>
                <a:cs typeface="Calibri"/>
              </a:rPr>
              <a:t>andens</a:t>
            </a:r>
            <a:r>
              <a:rPr lang="en-US">
                <a:solidFill>
                  <a:schemeClr val="tx1"/>
                </a:solidFill>
                <a:ea typeface="Calibri"/>
                <a:cs typeface="Calibri"/>
              </a:rPr>
              <a:t> </a:t>
            </a:r>
            <a:br>
              <a:rPr lang="en-US">
                <a:solidFill>
                  <a:schemeClr val="tx1"/>
                </a:solidFill>
                <a:ea typeface="Calibri"/>
                <a:cs typeface="Calibri"/>
              </a:rPr>
            </a:br>
            <a:r>
              <a:rPr lang="en-US" err="1">
                <a:solidFill>
                  <a:schemeClr val="tx1"/>
                </a:solidFill>
                <a:ea typeface="Calibri"/>
                <a:cs typeface="Calibri"/>
              </a:rPr>
              <a:t>adfærd</a:t>
            </a:r>
            <a:r>
              <a:rPr lang="en-US">
                <a:solidFill>
                  <a:schemeClr val="tx1"/>
                </a:solidFill>
                <a:ea typeface="Calibri"/>
                <a:cs typeface="Calibri"/>
              </a:rPr>
              <a:t> </a:t>
            </a:r>
            <a:r>
              <a:rPr lang="en-US" err="1">
                <a:solidFill>
                  <a:schemeClr val="tx1"/>
                </a:solidFill>
                <a:ea typeface="Calibri"/>
                <a:cs typeface="Calibri"/>
              </a:rPr>
              <a:t>på</a:t>
            </a:r>
            <a:r>
              <a:rPr lang="en-US">
                <a:solidFill>
                  <a:schemeClr val="tx1"/>
                </a:solidFill>
                <a:ea typeface="Calibri"/>
                <a:cs typeface="Calibri"/>
              </a:rPr>
              <a:t> </a:t>
            </a:r>
            <a:r>
              <a:rPr lang="en-US" err="1">
                <a:solidFill>
                  <a:schemeClr val="tx1"/>
                </a:solidFill>
                <a:ea typeface="Calibri"/>
                <a:cs typeface="Calibri"/>
              </a:rPr>
              <a:t>har</a:t>
            </a:r>
            <a:r>
              <a:rPr lang="en-US">
                <a:solidFill>
                  <a:schemeClr val="tx1"/>
                </a:solidFill>
                <a:ea typeface="Calibri"/>
                <a:cs typeface="Calibri"/>
              </a:rPr>
              <a:t> </a:t>
            </a:r>
            <a:r>
              <a:rPr lang="en-US" err="1">
                <a:solidFill>
                  <a:schemeClr val="tx1"/>
                </a:solidFill>
                <a:ea typeface="Calibri"/>
                <a:cs typeface="Calibri"/>
              </a:rPr>
              <a:t>betydning</a:t>
            </a:r>
            <a:r>
              <a:rPr lang="en-US">
                <a:solidFill>
                  <a:schemeClr val="tx1"/>
                </a:solidFill>
                <a:ea typeface="Calibri"/>
                <a:cs typeface="Calibri"/>
              </a:rPr>
              <a:t> for, </a:t>
            </a:r>
            <a:r>
              <a:rPr lang="en-US" err="1">
                <a:solidFill>
                  <a:schemeClr val="tx1"/>
                </a:solidFill>
                <a:ea typeface="Calibri"/>
                <a:cs typeface="Calibri"/>
              </a:rPr>
              <a:t>hvordan</a:t>
            </a:r>
            <a:r>
              <a:rPr lang="en-US">
                <a:solidFill>
                  <a:schemeClr val="tx1"/>
                </a:solidFill>
                <a:ea typeface="Calibri"/>
                <a:cs typeface="Calibri"/>
              </a:rPr>
              <a:t> du </a:t>
            </a:r>
            <a:r>
              <a:rPr lang="en-US" err="1">
                <a:solidFill>
                  <a:schemeClr val="tx1"/>
                </a:solidFill>
                <a:ea typeface="Calibri"/>
                <a:cs typeface="Calibri"/>
              </a:rPr>
              <a:t>reagerer</a:t>
            </a:r>
            <a:r>
              <a:rPr lang="en-US">
                <a:solidFill>
                  <a:schemeClr val="tx1"/>
                </a:solidFill>
                <a:ea typeface="Calibri"/>
                <a:cs typeface="Calibri"/>
              </a:rPr>
              <a:t>…</a:t>
            </a:r>
            <a:endParaRPr lang="en-US">
              <a:solidFill>
                <a:schemeClr val="tx1"/>
              </a:solidFill>
            </a:endParaRPr>
          </a:p>
        </p:txBody>
      </p:sp>
      <p:pic>
        <p:nvPicPr>
          <p:cNvPr id="5" name="Billede 4" descr="Et billede, der indeholder clipart, design, illustration/afbildning, lys/lygte&#10;&#10;Indhold genereret af kunstig intelligens kan være forkert.">
            <a:extLst>
              <a:ext uri="{FF2B5EF4-FFF2-40B4-BE49-F238E27FC236}">
                <a16:creationId xmlns:a16="http://schemas.microsoft.com/office/drawing/2014/main" id="{AF06C797-83CB-7278-20BD-35D8A76C495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1421" y="1260027"/>
            <a:ext cx="4455886" cy="4455886"/>
          </a:xfrm>
          <a:prstGeom prst="rect">
            <a:avLst/>
          </a:prstGeom>
        </p:spPr>
      </p:pic>
    </p:spTree>
    <p:extLst>
      <p:ext uri="{BB962C8B-B14F-4D97-AF65-F5344CB8AC3E}">
        <p14:creationId xmlns:p14="http://schemas.microsoft.com/office/powerpoint/2010/main" val="277023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5F89C-2F3D-099A-1F77-A4B80727481C}"/>
              </a:ext>
            </a:extLst>
          </p:cNvPr>
          <p:cNvSpPr>
            <a:spLocks noGrp="1"/>
          </p:cNvSpPr>
          <p:nvPr>
            <p:ph type="title"/>
          </p:nvPr>
        </p:nvSpPr>
        <p:spPr/>
        <p:txBody>
          <a:bodyPr>
            <a:normAutofit/>
          </a:bodyPr>
          <a:lstStyle/>
          <a:p>
            <a:r>
              <a:rPr lang="da-DK" altLang="da-DK" sz="3200" b="1"/>
              <a:t>EVNEN TIL GOD KOMMUNIKATION</a:t>
            </a:r>
            <a:endParaRPr lang="da-DK" sz="3200" b="1"/>
          </a:p>
        </p:txBody>
      </p:sp>
      <p:sp>
        <p:nvSpPr>
          <p:cNvPr id="48" name="TextBox 47">
            <a:extLst>
              <a:ext uri="{FF2B5EF4-FFF2-40B4-BE49-F238E27FC236}">
                <a16:creationId xmlns:a16="http://schemas.microsoft.com/office/drawing/2014/main" id="{71085650-D35F-69AB-D179-52BA5E2DC6F5}"/>
              </a:ext>
            </a:extLst>
          </p:cNvPr>
          <p:cNvSpPr txBox="1"/>
          <p:nvPr/>
        </p:nvSpPr>
        <p:spPr>
          <a:xfrm>
            <a:off x="1250829" y="2084716"/>
            <a:ext cx="8698301" cy="4231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600" dirty="0" err="1">
                <a:ea typeface="Calibri"/>
                <a:cs typeface="Calibri"/>
              </a:rPr>
              <a:t>Evnen</a:t>
            </a:r>
            <a:r>
              <a:rPr lang="en-US" sz="2600" dirty="0">
                <a:ea typeface="Calibri"/>
                <a:cs typeface="Calibri"/>
              </a:rPr>
              <a:t> </a:t>
            </a:r>
            <a:r>
              <a:rPr lang="en-US" sz="2600" dirty="0" err="1">
                <a:ea typeface="Calibri"/>
                <a:cs typeface="Calibri"/>
              </a:rPr>
              <a:t>til</a:t>
            </a:r>
            <a:r>
              <a:rPr lang="en-US" sz="2600" dirty="0">
                <a:ea typeface="Calibri"/>
                <a:cs typeface="Calibri"/>
              </a:rPr>
              <a:t> </a:t>
            </a:r>
            <a:r>
              <a:rPr lang="en-US" sz="2600" dirty="0" err="1">
                <a:ea typeface="Calibri"/>
                <a:cs typeface="Calibri"/>
              </a:rPr>
              <a:t>aktiv</a:t>
            </a:r>
            <a:r>
              <a:rPr lang="en-US" sz="2600" dirty="0">
                <a:ea typeface="Calibri"/>
                <a:cs typeface="Calibri"/>
              </a:rPr>
              <a:t> </a:t>
            </a:r>
            <a:r>
              <a:rPr lang="en-US" sz="2600" dirty="0" err="1">
                <a:ea typeface="Calibri"/>
                <a:cs typeface="Calibri"/>
              </a:rPr>
              <a:t>samtale</a:t>
            </a:r>
            <a:endParaRPr lang="en-US" sz="2600" dirty="0">
              <a:ea typeface="Calibri"/>
              <a:cs typeface="Calibri"/>
            </a:endParaRPr>
          </a:p>
          <a:p>
            <a:pPr marL="285750" indent="-285750">
              <a:lnSpc>
                <a:spcPct val="150000"/>
              </a:lnSpc>
              <a:buFont typeface="Arial"/>
              <a:buChar char="•"/>
            </a:pPr>
            <a:r>
              <a:rPr lang="en-US" sz="2600" dirty="0" err="1">
                <a:ea typeface="Calibri"/>
                <a:cs typeface="Calibri"/>
              </a:rPr>
              <a:t>Vær</a:t>
            </a:r>
            <a:r>
              <a:rPr lang="en-US" sz="2600" dirty="0">
                <a:ea typeface="Calibri"/>
                <a:cs typeface="Calibri"/>
              </a:rPr>
              <a:t> </a:t>
            </a:r>
            <a:r>
              <a:rPr lang="en-US" sz="2600" dirty="0" err="1">
                <a:ea typeface="Calibri"/>
                <a:cs typeface="Calibri"/>
              </a:rPr>
              <a:t>en</a:t>
            </a:r>
            <a:r>
              <a:rPr lang="en-US" sz="2600" dirty="0">
                <a:ea typeface="Calibri"/>
                <a:cs typeface="Calibri"/>
              </a:rPr>
              <a:t> god </a:t>
            </a:r>
            <a:r>
              <a:rPr lang="en-US" sz="2600" dirty="0" err="1">
                <a:ea typeface="Calibri"/>
                <a:cs typeface="Calibri"/>
              </a:rPr>
              <a:t>lytter</a:t>
            </a:r>
            <a:endParaRPr lang="en-US" sz="2600" dirty="0">
              <a:ea typeface="Calibri"/>
              <a:cs typeface="Calibri"/>
            </a:endParaRPr>
          </a:p>
          <a:p>
            <a:pPr marL="285750" indent="-285750">
              <a:lnSpc>
                <a:spcPct val="150000"/>
              </a:lnSpc>
              <a:buFont typeface="Arial"/>
              <a:buChar char="•"/>
            </a:pPr>
            <a:r>
              <a:rPr lang="en-US" sz="2600" dirty="0" err="1">
                <a:ea typeface="Calibri"/>
                <a:cs typeface="Calibri"/>
              </a:rPr>
              <a:t>Tjek</a:t>
            </a:r>
            <a:r>
              <a:rPr lang="en-US" sz="2600" dirty="0">
                <a:ea typeface="Calibri"/>
                <a:cs typeface="Calibri"/>
              </a:rPr>
              <a:t> </a:t>
            </a:r>
            <a:r>
              <a:rPr lang="en-US" sz="2600" dirty="0" err="1">
                <a:ea typeface="Calibri"/>
                <a:cs typeface="Calibri"/>
              </a:rPr>
              <a:t>og</a:t>
            </a:r>
            <a:r>
              <a:rPr lang="en-US" sz="2600" dirty="0">
                <a:ea typeface="Calibri"/>
                <a:cs typeface="Calibri"/>
              </a:rPr>
              <a:t> </a:t>
            </a:r>
            <a:r>
              <a:rPr lang="en-US" sz="2600" dirty="0" err="1">
                <a:ea typeface="Calibri"/>
                <a:cs typeface="Calibri"/>
              </a:rPr>
              <a:t>vær</a:t>
            </a:r>
            <a:r>
              <a:rPr lang="en-US" sz="2600" dirty="0">
                <a:ea typeface="Calibri"/>
                <a:cs typeface="Calibri"/>
              </a:rPr>
              <a:t> </a:t>
            </a:r>
            <a:r>
              <a:rPr lang="en-US" sz="2600" dirty="0" err="1">
                <a:ea typeface="Calibri"/>
                <a:cs typeface="Calibri"/>
              </a:rPr>
              <a:t>sikker</a:t>
            </a:r>
            <a:r>
              <a:rPr lang="en-US" sz="2600" dirty="0">
                <a:ea typeface="Calibri"/>
                <a:cs typeface="Calibri"/>
              </a:rPr>
              <a:t> </a:t>
            </a:r>
            <a:r>
              <a:rPr lang="en-US" sz="2600" dirty="0" err="1">
                <a:ea typeface="Calibri"/>
                <a:cs typeface="Calibri"/>
              </a:rPr>
              <a:t>på</a:t>
            </a:r>
            <a:r>
              <a:rPr lang="en-US" sz="2600" dirty="0">
                <a:ea typeface="Calibri"/>
                <a:cs typeface="Calibri"/>
              </a:rPr>
              <a:t> at du </a:t>
            </a:r>
            <a:r>
              <a:rPr lang="en-US" sz="2600" dirty="0" err="1">
                <a:ea typeface="Calibri"/>
                <a:cs typeface="Calibri"/>
              </a:rPr>
              <a:t>har</a:t>
            </a:r>
            <a:r>
              <a:rPr lang="en-US" sz="2600" dirty="0">
                <a:ea typeface="Calibri"/>
                <a:cs typeface="Calibri"/>
              </a:rPr>
              <a:t> </a:t>
            </a:r>
            <a:r>
              <a:rPr lang="en-US" sz="2600" dirty="0" err="1">
                <a:ea typeface="Calibri"/>
                <a:cs typeface="Calibri"/>
              </a:rPr>
              <a:t>forstået</a:t>
            </a:r>
            <a:endParaRPr lang="en-US" sz="2600" dirty="0">
              <a:ea typeface="Calibri"/>
              <a:cs typeface="Calibri"/>
            </a:endParaRPr>
          </a:p>
          <a:p>
            <a:pPr marL="285750" indent="-285750">
              <a:lnSpc>
                <a:spcPct val="150000"/>
              </a:lnSpc>
              <a:buFont typeface="Arial"/>
              <a:buChar char="•"/>
            </a:pPr>
            <a:r>
              <a:rPr lang="en-US" sz="2600" dirty="0" err="1">
                <a:ea typeface="Calibri"/>
                <a:cs typeface="Calibri"/>
              </a:rPr>
              <a:t>Forsøg</a:t>
            </a:r>
            <a:r>
              <a:rPr lang="en-US" sz="2600" dirty="0">
                <a:ea typeface="Calibri"/>
                <a:cs typeface="Calibri"/>
              </a:rPr>
              <a:t> at </a:t>
            </a:r>
            <a:r>
              <a:rPr lang="en-US" sz="2600" dirty="0" err="1">
                <a:ea typeface="Calibri"/>
                <a:cs typeface="Calibri"/>
              </a:rPr>
              <a:t>sætte</a:t>
            </a:r>
            <a:r>
              <a:rPr lang="en-US" sz="2600" dirty="0">
                <a:ea typeface="Calibri"/>
                <a:cs typeface="Calibri"/>
              </a:rPr>
              <a:t> dig </a:t>
            </a:r>
            <a:r>
              <a:rPr lang="en-US" sz="2600" dirty="0" err="1">
                <a:ea typeface="Calibri"/>
                <a:cs typeface="Calibri"/>
              </a:rPr>
              <a:t>i</a:t>
            </a:r>
            <a:r>
              <a:rPr lang="en-US" sz="2600" dirty="0">
                <a:ea typeface="Calibri"/>
                <a:cs typeface="Calibri"/>
              </a:rPr>
              <a:t> den </a:t>
            </a:r>
            <a:r>
              <a:rPr lang="en-US" sz="2600" dirty="0" err="1">
                <a:ea typeface="Calibri"/>
                <a:cs typeface="Calibri"/>
              </a:rPr>
              <a:t>andens</a:t>
            </a:r>
            <a:r>
              <a:rPr lang="en-US" sz="2600" dirty="0">
                <a:ea typeface="Calibri"/>
                <a:cs typeface="Calibri"/>
              </a:rPr>
              <a:t> </a:t>
            </a:r>
            <a:r>
              <a:rPr lang="en-US" sz="2600" dirty="0" err="1">
                <a:ea typeface="Calibri"/>
                <a:cs typeface="Calibri"/>
              </a:rPr>
              <a:t>sted</a:t>
            </a:r>
            <a:endParaRPr lang="en-US" sz="2600" dirty="0">
              <a:ea typeface="Calibri"/>
              <a:cs typeface="Calibri"/>
            </a:endParaRPr>
          </a:p>
          <a:p>
            <a:pPr marL="285750" indent="-285750">
              <a:lnSpc>
                <a:spcPct val="150000"/>
              </a:lnSpc>
              <a:buFont typeface="Arial"/>
              <a:buChar char="•"/>
            </a:pPr>
            <a:r>
              <a:rPr lang="en-US" sz="2600" dirty="0">
                <a:ea typeface="Calibri"/>
                <a:cs typeface="Calibri"/>
              </a:rPr>
              <a:t>Tal </a:t>
            </a:r>
            <a:r>
              <a:rPr lang="en-US" sz="2600" dirty="0" err="1">
                <a:ea typeface="Calibri"/>
                <a:cs typeface="Calibri"/>
              </a:rPr>
              <a:t>minde</a:t>
            </a:r>
            <a:r>
              <a:rPr lang="en-US" sz="2600" dirty="0">
                <a:ea typeface="Calibri"/>
                <a:cs typeface="Calibri"/>
              </a:rPr>
              <a:t>, </a:t>
            </a:r>
            <a:r>
              <a:rPr lang="en-US" sz="2600" dirty="0" err="1">
                <a:ea typeface="Calibri"/>
                <a:cs typeface="Calibri"/>
              </a:rPr>
              <a:t>forstå</a:t>
            </a:r>
            <a:r>
              <a:rPr lang="en-US" sz="2600" dirty="0">
                <a:ea typeface="Calibri"/>
                <a:cs typeface="Calibri"/>
              </a:rPr>
              <a:t> mere</a:t>
            </a:r>
          </a:p>
          <a:p>
            <a:pPr marL="285750" indent="-285750">
              <a:lnSpc>
                <a:spcPct val="150000"/>
              </a:lnSpc>
              <a:buFont typeface="Arial"/>
              <a:buChar char="•"/>
            </a:pPr>
            <a:r>
              <a:rPr lang="en-US" sz="2600" dirty="0" err="1">
                <a:ea typeface="Calibri"/>
                <a:cs typeface="Calibri"/>
              </a:rPr>
              <a:t>Øv</a:t>
            </a:r>
            <a:r>
              <a:rPr lang="en-US" sz="2600" dirty="0">
                <a:ea typeface="Calibri"/>
                <a:cs typeface="Calibri"/>
              </a:rPr>
              <a:t> I </a:t>
            </a:r>
            <a:r>
              <a:rPr lang="en-US" sz="2600" dirty="0" err="1">
                <a:ea typeface="Calibri"/>
                <a:cs typeface="Calibri"/>
              </a:rPr>
              <a:t>stabil</a:t>
            </a:r>
            <a:r>
              <a:rPr lang="en-US" sz="2600" dirty="0">
                <a:ea typeface="Calibri"/>
                <a:cs typeface="Calibri"/>
              </a:rPr>
              <a:t> </a:t>
            </a:r>
            <a:r>
              <a:rPr lang="en-US" sz="2600" dirty="0" err="1">
                <a:ea typeface="Calibri"/>
                <a:cs typeface="Calibri"/>
              </a:rPr>
              <a:t>periode</a:t>
            </a:r>
            <a:r>
              <a:rPr lang="en-US" sz="2600" dirty="0">
                <a:ea typeface="Calibri"/>
                <a:cs typeface="Calibri"/>
              </a:rPr>
              <a:t>!</a:t>
            </a:r>
          </a:p>
          <a:p>
            <a:pPr marL="285750" indent="-285750">
              <a:lnSpc>
                <a:spcPct val="150000"/>
              </a:lnSpc>
              <a:buFont typeface="Arial"/>
              <a:buChar char="•"/>
            </a:pPr>
            <a:endParaRPr lang="en-US" sz="2600" dirty="0">
              <a:ea typeface="Calibri"/>
              <a:cs typeface="Calibri"/>
            </a:endParaRPr>
          </a:p>
        </p:txBody>
      </p:sp>
    </p:spTree>
    <p:extLst>
      <p:ext uri="{BB962C8B-B14F-4D97-AF65-F5344CB8AC3E}">
        <p14:creationId xmlns:p14="http://schemas.microsoft.com/office/powerpoint/2010/main" val="210559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6FB3F-3EB1-C048-6882-F93A14433D9A}"/>
              </a:ext>
            </a:extLst>
          </p:cNvPr>
          <p:cNvSpPr>
            <a:spLocks noGrp="1"/>
          </p:cNvSpPr>
          <p:nvPr>
            <p:ph type="title"/>
          </p:nvPr>
        </p:nvSpPr>
        <p:spPr>
          <a:xfrm>
            <a:off x="720678" y="747676"/>
            <a:ext cx="6973125" cy="772351"/>
          </a:xfrm>
        </p:spPr>
        <p:txBody>
          <a:bodyPr vert="horz" lIns="91440" tIns="45720" rIns="91440" bIns="45720" rtlCol="0" anchor="t">
            <a:noAutofit/>
          </a:bodyPr>
          <a:lstStyle/>
          <a:p>
            <a:r>
              <a:rPr lang="da-DK" sz="3200" b="1">
                <a:solidFill>
                  <a:schemeClr val="tx1"/>
                </a:solidFill>
              </a:rPr>
              <a:t>HVORDAN BRYDES DEN ONDE CIRKEL?</a:t>
            </a:r>
          </a:p>
        </p:txBody>
      </p:sp>
      <p:sp>
        <p:nvSpPr>
          <p:cNvPr id="6" name="Pladsholder til indhold 5">
            <a:extLst>
              <a:ext uri="{FF2B5EF4-FFF2-40B4-BE49-F238E27FC236}">
                <a16:creationId xmlns:a16="http://schemas.microsoft.com/office/drawing/2014/main" id="{77F50E30-421E-CAC5-66FB-9C160101FE8B}"/>
              </a:ext>
            </a:extLst>
          </p:cNvPr>
          <p:cNvSpPr>
            <a:spLocks noGrp="1"/>
          </p:cNvSpPr>
          <p:nvPr>
            <p:ph idx="1"/>
          </p:nvPr>
        </p:nvSpPr>
        <p:spPr>
          <a:xfrm>
            <a:off x="946671" y="1529207"/>
            <a:ext cx="7494482" cy="4473430"/>
          </a:xfrm>
        </p:spPr>
        <p:txBody>
          <a:bodyPr vert="horz" lIns="91440" tIns="45720" rIns="91440" bIns="45720" rtlCol="0" anchor="t">
            <a:normAutofit/>
          </a:bodyPr>
          <a:lstStyle/>
          <a:p>
            <a:r>
              <a:rPr lang="da-DK" sz="2600"/>
              <a:t>Hvad nu hvis man er:</a:t>
            </a:r>
            <a:endParaRPr lang="en-US" sz="2600">
              <a:ea typeface="Calibri" panose="020F0502020204030204"/>
              <a:cs typeface="Calibri" panose="020F0502020204030204"/>
            </a:endParaRPr>
          </a:p>
          <a:p>
            <a:pPr lvl="1"/>
            <a:r>
              <a:rPr lang="da-DK" sz="2600"/>
              <a:t>Glad</a:t>
            </a:r>
            <a:endParaRPr lang="da-DK" sz="2600">
              <a:ea typeface="Calibri" panose="020F0502020204030204"/>
              <a:cs typeface="Calibri" panose="020F0502020204030204"/>
            </a:endParaRPr>
          </a:p>
          <a:p>
            <a:pPr lvl="1"/>
            <a:r>
              <a:rPr lang="da-DK" sz="2600"/>
              <a:t>Ked af det</a:t>
            </a:r>
            <a:endParaRPr lang="da-DK" sz="2600">
              <a:ea typeface="Calibri" panose="020F0502020204030204"/>
              <a:cs typeface="Calibri" panose="020F0502020204030204"/>
            </a:endParaRPr>
          </a:p>
          <a:p>
            <a:pPr lvl="1"/>
            <a:r>
              <a:rPr lang="da-DK" sz="2600"/>
              <a:t>Vred</a:t>
            </a:r>
            <a:endParaRPr lang="da-DK" sz="2600">
              <a:ea typeface="Calibri" panose="020F0502020204030204"/>
              <a:cs typeface="Calibri" panose="020F0502020204030204"/>
            </a:endParaRPr>
          </a:p>
          <a:p>
            <a:pPr lvl="1"/>
            <a:r>
              <a:rPr lang="da-DK" sz="2600"/>
              <a:t>ulykkelig</a:t>
            </a:r>
            <a:endParaRPr lang="da-DK" sz="2600">
              <a:ea typeface="Calibri" panose="020F0502020204030204"/>
              <a:cs typeface="Calibri" panose="020F0502020204030204"/>
            </a:endParaRPr>
          </a:p>
          <a:p>
            <a:pPr lvl="1"/>
            <a:r>
              <a:rPr lang="da-DK" sz="2600"/>
              <a:t>Kreativ m.m.</a:t>
            </a:r>
            <a:endParaRPr lang="da-DK" sz="2600">
              <a:ea typeface="Calibri" panose="020F0502020204030204"/>
              <a:cs typeface="Calibri" panose="020F0502020204030204"/>
            </a:endParaRPr>
          </a:p>
          <a:p>
            <a:pPr marL="285750" indent="-285750">
              <a:buFont typeface="Arial"/>
              <a:buChar char="•"/>
            </a:pPr>
            <a:endParaRPr lang="da-DK" sz="2600">
              <a:ea typeface="Calibri" panose="020F0502020204030204"/>
              <a:cs typeface="Calibri" panose="020F0502020204030204"/>
            </a:endParaRPr>
          </a:p>
          <a:p>
            <a:r>
              <a:rPr lang="da-DK" sz="2600"/>
              <a:t>Og de andre tænker man skal have medicin eller tale med sin behandler?</a:t>
            </a:r>
            <a:endParaRPr lang="da-DK" sz="2600">
              <a:ea typeface="Calibri"/>
              <a:cs typeface="Calibri"/>
            </a:endParaRPr>
          </a:p>
          <a:p>
            <a:endParaRPr lang="da-DK"/>
          </a:p>
        </p:txBody>
      </p:sp>
      <p:pic>
        <p:nvPicPr>
          <p:cNvPr id="7" name="Billede 6" descr="Et billede, der indeholder clipart, design, illustration/afbildning, lys/lygte&#10;&#10;Indhold genereret af kunstig intelligens kan være forkert.">
            <a:extLst>
              <a:ext uri="{FF2B5EF4-FFF2-40B4-BE49-F238E27FC236}">
                <a16:creationId xmlns:a16="http://schemas.microsoft.com/office/drawing/2014/main" id="{4F658202-806A-4349-6641-C2584F1DF2F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8913" y="747676"/>
            <a:ext cx="4455886" cy="4455886"/>
          </a:xfrm>
          <a:prstGeom prst="rect">
            <a:avLst/>
          </a:prstGeom>
        </p:spPr>
      </p:pic>
    </p:spTree>
    <p:extLst>
      <p:ext uri="{BB962C8B-B14F-4D97-AF65-F5344CB8AC3E}">
        <p14:creationId xmlns:p14="http://schemas.microsoft.com/office/powerpoint/2010/main" val="400116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1358900" y="608662"/>
            <a:ext cx="7092000" cy="720079"/>
          </a:xfrm>
          <a:prstGeom prst="rect">
            <a:avLst/>
          </a:prstGeom>
          <a:noFill/>
          <a:ln>
            <a:noFill/>
          </a:ln>
        </p:spPr>
        <p:txBody>
          <a:bodyPr spcFirstLastPara="1" wrap="square" lIns="0" tIns="0" rIns="0" bIns="0" anchor="b" anchorCtr="0">
            <a:noAutofit/>
          </a:bodyPr>
          <a:lstStyle/>
          <a:p>
            <a:pPr marL="0" lvl="0" indent="0" rtl="0">
              <a:lnSpc>
                <a:spcPct val="85000"/>
              </a:lnSpc>
              <a:spcBef>
                <a:spcPts val="0"/>
              </a:spcBef>
              <a:spcAft>
                <a:spcPts val="0"/>
              </a:spcAft>
              <a:buClr>
                <a:schemeClr val="dk1"/>
              </a:buClr>
              <a:buSzPts val="2700"/>
              <a:buFont typeface="Arial"/>
              <a:buNone/>
            </a:pPr>
            <a:r>
              <a:rPr lang="da-DK" sz="3200" b="1"/>
              <a:t>PROGRAM </a:t>
            </a:r>
          </a:p>
        </p:txBody>
      </p:sp>
      <p:sp>
        <p:nvSpPr>
          <p:cNvPr id="120" name="Google Shape;120;p2"/>
          <p:cNvSpPr txBox="1">
            <a:spLocks noGrp="1"/>
          </p:cNvSpPr>
          <p:nvPr>
            <p:ph type="body" idx="1"/>
          </p:nvPr>
        </p:nvSpPr>
        <p:spPr>
          <a:xfrm>
            <a:off x="1028394" y="1473315"/>
            <a:ext cx="8624889" cy="4594005"/>
          </a:xfrm>
          <a:prstGeom prst="rect">
            <a:avLst/>
          </a:prstGeom>
          <a:noFill/>
          <a:ln>
            <a:noFill/>
          </a:ln>
        </p:spPr>
        <p:txBody>
          <a:bodyPr spcFirstLastPara="1" wrap="square" lIns="0" tIns="0" rIns="0" bIns="0" anchor="t" anchorCtr="0">
            <a:noAutofit/>
          </a:bodyPr>
          <a:lstStyle/>
          <a:p>
            <a:pPr marL="0" indent="0" algn="l" rtl="0">
              <a:lnSpc>
                <a:spcPct val="114999"/>
              </a:lnSpc>
              <a:spcAft>
                <a:spcPts val="0"/>
              </a:spcAft>
              <a:buSzPts val="1600"/>
              <a:buNone/>
            </a:pPr>
            <a:endParaRPr lang="en-US" sz="2600">
              <a:ea typeface="Calibri"/>
              <a:cs typeface="Calibri"/>
            </a:endParaRPr>
          </a:p>
          <a:p>
            <a:pPr marL="549275" lvl="1">
              <a:lnSpc>
                <a:spcPct val="114999"/>
              </a:lnSpc>
              <a:buClr>
                <a:srgbClr val="000000"/>
              </a:buClr>
              <a:buSzPts val="2500"/>
              <a:buChar char="•"/>
            </a:pPr>
            <a:r>
              <a:rPr lang="da-DK" sz="2600" dirty="0">
                <a:ea typeface="Calibri"/>
                <a:cs typeface="Calibri"/>
              </a:rPr>
              <a:t>Den bipolare lidelse og de nære relationer</a:t>
            </a:r>
          </a:p>
          <a:p>
            <a:pPr lvl="1">
              <a:lnSpc>
                <a:spcPct val="114999"/>
              </a:lnSpc>
              <a:buClr>
                <a:schemeClr val="dk1"/>
              </a:buClr>
              <a:buSzPts val="2500"/>
              <a:buChar char="•"/>
            </a:pPr>
            <a:r>
              <a:rPr lang="da-DK" sz="2600" dirty="0">
                <a:ea typeface="Calibri"/>
                <a:cs typeface="Calibri"/>
              </a:rPr>
              <a:t>Udfordringer i relationen: en ændret virkelighed</a:t>
            </a:r>
          </a:p>
          <a:p>
            <a:pPr lvl="1">
              <a:lnSpc>
                <a:spcPct val="114999"/>
              </a:lnSpc>
              <a:buClr>
                <a:srgbClr val="000000"/>
              </a:buClr>
              <a:buSzPts val="2500"/>
              <a:buChar char="•"/>
            </a:pPr>
            <a:r>
              <a:rPr lang="da-DK" sz="2600" dirty="0">
                <a:ea typeface="Calibri"/>
                <a:cs typeface="Calibri"/>
              </a:rPr>
              <a:t>Almenmenneskelige reaktioner på forandring </a:t>
            </a:r>
          </a:p>
          <a:p>
            <a:pPr lvl="1">
              <a:lnSpc>
                <a:spcPct val="114999"/>
              </a:lnSpc>
              <a:buClr>
                <a:srgbClr val="000000"/>
              </a:buClr>
              <a:buSzPts val="2500"/>
              <a:buChar char="•"/>
            </a:pPr>
            <a:r>
              <a:rPr lang="da-DK" sz="2600" dirty="0">
                <a:ea typeface="Calibri"/>
                <a:cs typeface="Calibri"/>
              </a:rPr>
              <a:t>Den onde cirkel</a:t>
            </a:r>
          </a:p>
          <a:p>
            <a:pPr lvl="1">
              <a:lnSpc>
                <a:spcPct val="114999"/>
              </a:lnSpc>
              <a:buClr>
                <a:srgbClr val="000000"/>
              </a:buClr>
              <a:buSzPts val="2500"/>
              <a:buChar char="•"/>
            </a:pPr>
            <a:r>
              <a:rPr lang="da-DK" sz="2600" dirty="0">
                <a:ea typeface="Calibri"/>
                <a:cs typeface="Calibri"/>
              </a:rPr>
              <a:t>Hvordan genetableres forbindelsen?</a:t>
            </a:r>
          </a:p>
          <a:p>
            <a:pPr lvl="1">
              <a:lnSpc>
                <a:spcPct val="114999"/>
              </a:lnSpc>
              <a:buClr>
                <a:srgbClr val="000000"/>
              </a:buClr>
              <a:buSzPts val="2500"/>
              <a:buChar char="•"/>
            </a:pPr>
            <a:r>
              <a:rPr lang="da-DK" sz="2600" dirty="0">
                <a:ea typeface="Calibri"/>
                <a:cs typeface="Calibri"/>
              </a:rPr>
              <a:t>Pause</a:t>
            </a:r>
          </a:p>
          <a:p>
            <a:pPr lvl="1">
              <a:lnSpc>
                <a:spcPct val="114999"/>
              </a:lnSpc>
              <a:buClr>
                <a:srgbClr val="000000"/>
              </a:buClr>
              <a:buSzPts val="2500"/>
              <a:buChar char="•"/>
            </a:pPr>
            <a:r>
              <a:rPr lang="da-DK" sz="2600" dirty="0">
                <a:ea typeface="Calibri"/>
                <a:cs typeface="Calibri"/>
              </a:rPr>
              <a:t>Øvelse</a:t>
            </a:r>
          </a:p>
          <a:p>
            <a:pPr lvl="1">
              <a:lnSpc>
                <a:spcPct val="114999"/>
              </a:lnSpc>
              <a:buClr>
                <a:srgbClr val="000000"/>
              </a:buClr>
              <a:buSzPts val="2500"/>
              <a:buChar char="•"/>
            </a:pPr>
            <a:r>
              <a:rPr lang="da-DK" sz="2600" dirty="0">
                <a:ea typeface="Calibri"/>
                <a:cs typeface="Calibri"/>
              </a:rPr>
              <a:t>Afrunding</a:t>
            </a:r>
          </a:p>
          <a:p>
            <a:pPr marL="206375" lvl="1" indent="0">
              <a:lnSpc>
                <a:spcPct val="114999"/>
              </a:lnSpc>
              <a:buClr>
                <a:schemeClr val="dk1"/>
              </a:buClr>
              <a:buSzPts val="2500"/>
              <a:buNone/>
            </a:pPr>
            <a:br>
              <a:rPr lang="en-US" dirty="0"/>
            </a:br>
            <a:endParaRPr lang="en-US"/>
          </a:p>
          <a:p>
            <a:pPr marL="377825" lvl="1" indent="-171450" algn="l" rtl="0">
              <a:spcBef>
                <a:spcPts val="900"/>
              </a:spcBef>
              <a:spcAft>
                <a:spcPts val="0"/>
              </a:spcAft>
              <a:buClr>
                <a:schemeClr val="dk1"/>
              </a:buClr>
              <a:buSzPts val="2500"/>
              <a:buChar char="•"/>
            </a:pPr>
            <a:endParaRPr/>
          </a:p>
          <a:p>
            <a:pPr marL="377825" lvl="1" indent="-171450">
              <a:buClr>
                <a:schemeClr val="dk1"/>
              </a:buClr>
              <a:buSzPts val="2500"/>
              <a:buChar char="•"/>
            </a:pPr>
            <a:endParaRPr lang="en-US"/>
          </a:p>
        </p:txBody>
      </p:sp>
      <p:sp>
        <p:nvSpPr>
          <p:cNvPr id="121" name="Google Shape;121;p2"/>
          <p:cNvSpPr txBox="1">
            <a:spLocks noGrp="1"/>
          </p:cNvSpPr>
          <p:nvPr>
            <p:ph type="sldNum" idx="4294967295"/>
          </p:nvPr>
        </p:nvSpPr>
        <p:spPr>
          <a:xfrm>
            <a:off x="11507788" y="6288088"/>
            <a:ext cx="684212" cy="144462"/>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l" rtl="0">
              <a:spcBef>
                <a:spcPts val="0"/>
              </a:spcBef>
              <a:spcAft>
                <a:spcPts val="0"/>
              </a:spcAft>
              <a:buNone/>
            </a:pPr>
            <a:fld id="{00000000-1234-1234-1234-123412341234}" type="slidenum">
              <a:rPr lang="da-DK">
                <a:sym typeface="Arial"/>
              </a:rPr>
              <a:pPr marL="0" marR="0" lvl="0" indent="0" algn="l" rtl="0">
                <a:spcBef>
                  <a:spcPts val="0"/>
                </a:spcBef>
                <a:spcAft>
                  <a:spcPts val="0"/>
                </a:spcAft>
                <a:buNone/>
              </a:pPr>
              <a:t>2</a:t>
            </a:fld>
            <a:endParaRPr>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6FB3F-3EB1-C048-6882-F93A14433D9A}"/>
              </a:ext>
            </a:extLst>
          </p:cNvPr>
          <p:cNvSpPr>
            <a:spLocks noGrp="1"/>
          </p:cNvSpPr>
          <p:nvPr>
            <p:ph type="title"/>
          </p:nvPr>
        </p:nvSpPr>
        <p:spPr/>
        <p:txBody>
          <a:bodyPr vert="horz" lIns="91440" tIns="45720" rIns="91440" bIns="45720" rtlCol="0" anchor="t">
            <a:normAutofit fontScale="90000"/>
          </a:bodyPr>
          <a:lstStyle/>
          <a:p>
            <a:br>
              <a:rPr lang="en-US"/>
            </a:br>
            <a:br>
              <a:rPr lang="en-US"/>
            </a:br>
            <a:br>
              <a:rPr lang="en-US"/>
            </a:br>
            <a:br>
              <a:rPr lang="en-US"/>
            </a:br>
            <a:endParaRPr lang="en-US"/>
          </a:p>
        </p:txBody>
      </p:sp>
      <p:sp>
        <p:nvSpPr>
          <p:cNvPr id="15" name="Pladsholder til indhold 14">
            <a:extLst>
              <a:ext uri="{FF2B5EF4-FFF2-40B4-BE49-F238E27FC236}">
                <a16:creationId xmlns:a16="http://schemas.microsoft.com/office/drawing/2014/main" id="{9AE427EF-81E8-C0EA-6FC2-22AA669CBA71}"/>
              </a:ext>
            </a:extLst>
          </p:cNvPr>
          <p:cNvSpPr>
            <a:spLocks noGrp="1"/>
          </p:cNvSpPr>
          <p:nvPr>
            <p:ph idx="1"/>
          </p:nvPr>
        </p:nvSpPr>
        <p:spPr>
          <a:xfrm>
            <a:off x="4274388" y="1257435"/>
            <a:ext cx="7079412" cy="4399984"/>
          </a:xfrm>
        </p:spPr>
        <p:txBody>
          <a:bodyPr vert="horz" lIns="91440" tIns="45720" rIns="91440" bIns="45720" rtlCol="0" anchor="t">
            <a:normAutofit fontScale="92500" lnSpcReduction="20000"/>
          </a:bodyPr>
          <a:lstStyle/>
          <a:p>
            <a:pPr marL="0" indent="0">
              <a:buNone/>
            </a:pPr>
            <a:r>
              <a:rPr lang="da-DK" altLang="da-DK" dirty="0"/>
              <a:t>Du er glad eller ked af det, og du kan mærke, at dine pårørende bliver bekymrede</a:t>
            </a:r>
          </a:p>
          <a:p>
            <a:pPr marL="0" indent="0">
              <a:buNone/>
            </a:pPr>
            <a:endParaRPr lang="da-DK" altLang="da-DK"/>
          </a:p>
          <a:p>
            <a:pPr marL="0" indent="0">
              <a:buNone/>
            </a:pPr>
            <a:r>
              <a:rPr lang="da-DK" altLang="da-DK" dirty="0"/>
              <a:t>De begynder at spørge dig, om du har taget din medicin eller opfordrer dig til at tage kontakt til din behandler.</a:t>
            </a:r>
          </a:p>
          <a:p>
            <a:pPr marL="0" indent="0">
              <a:buNone/>
            </a:pPr>
            <a:endParaRPr lang="da-DK" altLang="da-DK"/>
          </a:p>
          <a:p>
            <a:pPr marL="0" indent="0">
              <a:buNone/>
            </a:pPr>
            <a:r>
              <a:rPr lang="da-DK" altLang="da-DK" dirty="0"/>
              <a:t>Hvordan reagerer du?</a:t>
            </a:r>
            <a:endParaRPr lang="da-DK" altLang="da-DK" dirty="0">
              <a:ea typeface="+mn-lt"/>
              <a:cs typeface="+mn-lt"/>
            </a:endParaRPr>
          </a:p>
          <a:p>
            <a:pPr marL="0" indent="0">
              <a:buNone/>
            </a:pPr>
            <a:endParaRPr lang="da-DK" dirty="0">
              <a:ea typeface="+mn-lt"/>
              <a:cs typeface="+mn-lt"/>
            </a:endParaRPr>
          </a:p>
          <a:p>
            <a:pPr marL="0" indent="0">
              <a:buNone/>
            </a:pPr>
            <a:r>
              <a:rPr lang="da-DK" dirty="0">
                <a:ea typeface="+mn-lt"/>
                <a:cs typeface="+mn-lt"/>
              </a:rPr>
              <a:t>Hvordan kan du hjælpe dine pårørende til at forstå, at du bare er glad/ked af det, og at de ikke skal bekymre sig?</a:t>
            </a:r>
            <a:endParaRPr lang="da-DK" altLang="da-DK" dirty="0">
              <a:ea typeface="+mn-lt"/>
              <a:cs typeface="+mn-lt"/>
            </a:endParaRPr>
          </a:p>
          <a:p>
            <a:pPr marL="0" indent="0">
              <a:buNone/>
            </a:pPr>
            <a:endParaRPr lang="da-DK" altLang="da-DK" dirty="0">
              <a:ea typeface="Calibri"/>
              <a:cs typeface="Calibri"/>
            </a:endParaRPr>
          </a:p>
          <a:p>
            <a:pPr marL="0" indent="0">
              <a:buNone/>
            </a:pPr>
            <a:endParaRPr lang="da-DK" altLang="da-DK" dirty="0">
              <a:ea typeface="Calibri"/>
              <a:cs typeface="Calibri"/>
            </a:endParaRPr>
          </a:p>
          <a:p>
            <a:pPr marL="0" indent="0">
              <a:buNone/>
            </a:pPr>
            <a:endParaRPr lang="da-DK" altLang="da-DK">
              <a:ea typeface="Calibri" panose="020F0502020204030204"/>
              <a:cs typeface="Calibri" panose="020F0502020204030204"/>
            </a:endParaRPr>
          </a:p>
          <a:p>
            <a:endParaRPr lang="da-DK">
              <a:ea typeface="Calibri" panose="020F0502020204030204"/>
              <a:cs typeface="Calibri" panose="020F0502020204030204"/>
            </a:endParaRPr>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4960140B-AAD1-A9D9-9686-6D1237B9740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89" t="3261" r="8909" b="11056"/>
          <a:stretch/>
        </p:blipFill>
        <p:spPr>
          <a:xfrm>
            <a:off x="860844" y="2311400"/>
            <a:ext cx="2006600" cy="3786841"/>
          </a:xfrm>
          <a:prstGeom prst="rect">
            <a:avLst/>
          </a:prstGeom>
        </p:spPr>
      </p:pic>
    </p:spTree>
    <p:extLst>
      <p:ext uri="{BB962C8B-B14F-4D97-AF65-F5344CB8AC3E}">
        <p14:creationId xmlns:p14="http://schemas.microsoft.com/office/powerpoint/2010/main" val="280409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B1C98-6172-163A-5A05-5B9D7DAB05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48D5BD-2F4D-63EE-B470-30AF38788419}"/>
              </a:ext>
            </a:extLst>
          </p:cNvPr>
          <p:cNvSpPr>
            <a:spLocks noGrp="1"/>
          </p:cNvSpPr>
          <p:nvPr>
            <p:ph type="title"/>
          </p:nvPr>
        </p:nvSpPr>
        <p:spPr/>
        <p:txBody>
          <a:bodyPr vert="horz" lIns="91440" tIns="45720" rIns="91440" bIns="45720" rtlCol="0" anchor="t">
            <a:normAutofit fontScale="90000"/>
          </a:bodyPr>
          <a:lstStyle/>
          <a:p>
            <a:br>
              <a:rPr lang="en-US"/>
            </a:br>
            <a:br>
              <a:rPr lang="en-US"/>
            </a:br>
            <a:br>
              <a:rPr lang="en-US"/>
            </a:br>
            <a:br>
              <a:rPr lang="en-US"/>
            </a:br>
            <a:endParaRPr lang="en-US"/>
          </a:p>
        </p:txBody>
      </p:sp>
      <p:sp>
        <p:nvSpPr>
          <p:cNvPr id="15" name="Pladsholder til indhold 14">
            <a:extLst>
              <a:ext uri="{FF2B5EF4-FFF2-40B4-BE49-F238E27FC236}">
                <a16:creationId xmlns:a16="http://schemas.microsoft.com/office/drawing/2014/main" id="{B4131C80-C0E6-EBF7-3ADB-CFA970BB74E6}"/>
              </a:ext>
            </a:extLst>
          </p:cNvPr>
          <p:cNvSpPr>
            <a:spLocks noGrp="1"/>
          </p:cNvSpPr>
          <p:nvPr>
            <p:ph idx="1"/>
          </p:nvPr>
        </p:nvSpPr>
        <p:spPr>
          <a:xfrm>
            <a:off x="4274388" y="1257435"/>
            <a:ext cx="7079412" cy="4399984"/>
          </a:xfrm>
        </p:spPr>
        <p:txBody>
          <a:bodyPr vert="horz" lIns="91440" tIns="45720" rIns="91440" bIns="45720" rtlCol="0" anchor="t">
            <a:normAutofit/>
          </a:bodyPr>
          <a:lstStyle/>
          <a:p>
            <a:pPr marL="0" indent="0">
              <a:buNone/>
            </a:pPr>
            <a:r>
              <a:rPr lang="da-DK" altLang="da-DK" dirty="0">
                <a:ea typeface="+mn-lt"/>
                <a:cs typeface="+mn-lt"/>
              </a:rPr>
              <a:t>Du lægger mærke til at din nærmeste virker glad eller ked af det. Du bliver bekymret.</a:t>
            </a:r>
            <a:endParaRPr lang="da-DK" altLang="da-DK" dirty="0">
              <a:ea typeface="Calibri"/>
              <a:cs typeface="Calibri"/>
            </a:endParaRPr>
          </a:p>
          <a:p>
            <a:pPr marL="0" indent="0">
              <a:buNone/>
            </a:pPr>
            <a:endParaRPr lang="da-DK" altLang="da-DK" dirty="0">
              <a:ea typeface="+mn-lt"/>
              <a:cs typeface="+mn-lt"/>
            </a:endParaRPr>
          </a:p>
          <a:p>
            <a:pPr marL="0" indent="0">
              <a:buNone/>
            </a:pPr>
            <a:r>
              <a:rPr lang="da-DK" altLang="da-DK" dirty="0">
                <a:ea typeface="+mn-lt"/>
                <a:cs typeface="+mn-lt"/>
              </a:rPr>
              <a:t>Hvordan reagerer du?</a:t>
            </a:r>
            <a:endParaRPr lang="da-DK" altLang="da-DK">
              <a:ea typeface="+mn-lt"/>
              <a:cs typeface="+mn-lt"/>
            </a:endParaRPr>
          </a:p>
          <a:p>
            <a:pPr marL="0" indent="0">
              <a:buNone/>
            </a:pPr>
            <a:endParaRPr lang="da-DK" dirty="0">
              <a:ea typeface="+mn-lt"/>
              <a:cs typeface="+mn-lt"/>
            </a:endParaRPr>
          </a:p>
          <a:p>
            <a:pPr marL="0" indent="0">
              <a:buNone/>
            </a:pPr>
            <a:r>
              <a:rPr lang="da-DK" dirty="0">
                <a:ea typeface="+mn-lt"/>
                <a:cs typeface="+mn-lt"/>
              </a:rPr>
              <a:t>Hvordan kan du give udtryk for din bekymring uden at den anden føler sig presset, kontrolleret eller sygeliggjort?</a:t>
            </a:r>
          </a:p>
          <a:p>
            <a:pPr marL="0" indent="0">
              <a:buNone/>
            </a:pPr>
            <a:endParaRPr lang="da-DK" altLang="da-DK" dirty="0">
              <a:ea typeface="Calibri"/>
              <a:cs typeface="Calibri"/>
            </a:endParaRPr>
          </a:p>
          <a:p>
            <a:pPr marL="0" indent="0">
              <a:buNone/>
            </a:pPr>
            <a:endParaRPr lang="da-DK" altLang="da-DK" dirty="0">
              <a:ea typeface="Calibri"/>
              <a:cs typeface="Calibri"/>
            </a:endParaRPr>
          </a:p>
          <a:p>
            <a:pPr marL="0" indent="0">
              <a:buNone/>
            </a:pPr>
            <a:endParaRPr lang="da-DK" altLang="da-DK">
              <a:ea typeface="Calibri" panose="020F0502020204030204"/>
              <a:cs typeface="Calibri" panose="020F0502020204030204"/>
            </a:endParaRPr>
          </a:p>
          <a:p>
            <a:endParaRPr lang="da-DK">
              <a:ea typeface="Calibri" panose="020F0502020204030204"/>
              <a:cs typeface="Calibri" panose="020F0502020204030204"/>
            </a:endParaRPr>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37B94FEB-52DE-85A7-D0F3-6CEDDAB4C9A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89" t="3261" r="8909" b="11056"/>
          <a:stretch/>
        </p:blipFill>
        <p:spPr>
          <a:xfrm>
            <a:off x="860844" y="2311400"/>
            <a:ext cx="2006600" cy="3786841"/>
          </a:xfrm>
          <a:prstGeom prst="rect">
            <a:avLst/>
          </a:prstGeom>
        </p:spPr>
      </p:pic>
    </p:spTree>
    <p:extLst>
      <p:ext uri="{BB962C8B-B14F-4D97-AF65-F5344CB8AC3E}">
        <p14:creationId xmlns:p14="http://schemas.microsoft.com/office/powerpoint/2010/main" val="77595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3F1-47A0-1886-2901-35AA889D2F95}"/>
              </a:ext>
            </a:extLst>
          </p:cNvPr>
          <p:cNvSpPr>
            <a:spLocks noGrp="1"/>
          </p:cNvSpPr>
          <p:nvPr>
            <p:ph type="title"/>
          </p:nvPr>
        </p:nvSpPr>
        <p:spPr/>
        <p:txBody>
          <a:bodyPr/>
          <a:lstStyle/>
          <a:p>
            <a:r>
              <a:rPr lang="da-DK" sz="3200" b="1">
                <a:ea typeface="Calibri"/>
                <a:cs typeface="Calibri"/>
              </a:rPr>
              <a:t>GODE RÅD</a:t>
            </a:r>
            <a:endParaRPr lang="en-US"/>
          </a:p>
        </p:txBody>
      </p:sp>
      <p:graphicFrame>
        <p:nvGraphicFramePr>
          <p:cNvPr id="4" name="Table 3">
            <a:extLst>
              <a:ext uri="{FF2B5EF4-FFF2-40B4-BE49-F238E27FC236}">
                <a16:creationId xmlns:a16="http://schemas.microsoft.com/office/drawing/2014/main" id="{5586C25B-2D50-E9A0-A44D-58CBF3E32A5C}"/>
              </a:ext>
            </a:extLst>
          </p:cNvPr>
          <p:cNvGraphicFramePr>
            <a:graphicFrameLocks noGrp="1"/>
          </p:cNvGraphicFramePr>
          <p:nvPr>
            <p:extLst>
              <p:ext uri="{D42A27DB-BD31-4B8C-83A1-F6EECF244321}">
                <p14:modId xmlns:p14="http://schemas.microsoft.com/office/powerpoint/2010/main" val="1236134949"/>
              </p:ext>
            </p:extLst>
          </p:nvPr>
        </p:nvGraphicFramePr>
        <p:xfrm>
          <a:off x="517584" y="1797169"/>
          <a:ext cx="11274166" cy="4469144"/>
        </p:xfrm>
        <a:graphic>
          <a:graphicData uri="http://schemas.openxmlformats.org/drawingml/2006/table">
            <a:tbl>
              <a:tblPr firstRow="1" bandRow="1">
                <a:tableStyleId>{2D5ABB26-0587-4C30-8999-92F81FD0307C}</a:tableStyleId>
              </a:tblPr>
              <a:tblGrid>
                <a:gridCol w="3421811">
                  <a:extLst>
                    <a:ext uri="{9D8B030D-6E8A-4147-A177-3AD203B41FA5}">
                      <a16:colId xmlns:a16="http://schemas.microsoft.com/office/drawing/2014/main" val="811712433"/>
                    </a:ext>
                  </a:extLst>
                </a:gridCol>
                <a:gridCol w="7852355">
                  <a:extLst>
                    <a:ext uri="{9D8B030D-6E8A-4147-A177-3AD203B41FA5}">
                      <a16:colId xmlns:a16="http://schemas.microsoft.com/office/drawing/2014/main" val="3660676227"/>
                    </a:ext>
                  </a:extLst>
                </a:gridCol>
              </a:tblGrid>
              <a:tr h="682786">
                <a:tc>
                  <a:txBody>
                    <a:bodyPr/>
                    <a:lstStyle/>
                    <a:p>
                      <a:r>
                        <a:rPr lang="en-US" sz="2400"/>
                        <a:t>SELVOMSORG</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marL="0" marR="0" lvl="0" indent="0">
                        <a:lnSpc>
                          <a:spcPct val="100000"/>
                        </a:lnSpc>
                        <a:spcBef>
                          <a:spcPts val="0"/>
                        </a:spcBef>
                        <a:spcAft>
                          <a:spcPts val="0"/>
                        </a:spcAft>
                        <a:buClr>
                          <a:srgbClr val="000000"/>
                        </a:buClr>
                        <a:buNone/>
                      </a:pPr>
                      <a:r>
                        <a:rPr lang="da-DK" sz="2400" u="none" strike="noStrike" noProof="0">
                          <a:solidFill>
                            <a:schemeClr val="tx1"/>
                          </a:solidFill>
                        </a:rPr>
                        <a:t>Prioritér tid til dig selv for at passe på dig selv</a:t>
                      </a:r>
                      <a:endParaRPr lang="en-US" sz="2400" u="none" strike="noStrike" noProof="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3886733559"/>
                  </a:ext>
                </a:extLst>
              </a:tr>
              <a:tr h="869000">
                <a:tc>
                  <a:txBody>
                    <a:bodyPr/>
                    <a:lstStyle/>
                    <a:p>
                      <a:r>
                        <a:rPr lang="en-US" sz="2400"/>
                        <a:t>NETVÆRK</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Bevar og styrk relationer – venskaber, støtteforeninger m.m. → giver støtte, forståelse og hjælper med mestring</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2509448766"/>
                  </a:ext>
                </a:extLst>
              </a:tr>
              <a:tr h="869000">
                <a:tc>
                  <a:txBody>
                    <a:bodyPr/>
                    <a:lstStyle/>
                    <a:p>
                      <a:r>
                        <a:rPr lang="en-US" sz="2400"/>
                        <a:t>SØG VIDEN OM LIDELSEN</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Afstem forventninger og forstå lidelsens tilbagevendende karakter</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2327740720"/>
                  </a:ext>
                </a:extLst>
              </a:tr>
              <a:tr h="682786">
                <a:tc>
                  <a:txBody>
                    <a:bodyPr/>
                    <a:lstStyle/>
                    <a:p>
                      <a:r>
                        <a:rPr lang="en-US" sz="2400"/>
                        <a:t>HANDLEPLANER</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Lav fælles planer for støtte ved tegn på nye episoder.</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3004383649"/>
                  </a:ext>
                </a:extLst>
              </a:tr>
              <a:tr h="682786">
                <a:tc>
                  <a:txBody>
                    <a:bodyPr/>
                    <a:lstStyle/>
                    <a:p>
                      <a:r>
                        <a:rPr lang="en-US" sz="2400"/>
                        <a:t>BEHANDLING</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Støt op om behandlingen</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416508401"/>
                  </a:ext>
                </a:extLst>
              </a:tr>
              <a:tr h="682786">
                <a:tc>
                  <a:txBody>
                    <a:bodyPr/>
                    <a:lstStyle/>
                    <a:p>
                      <a:r>
                        <a:rPr lang="en-US" sz="2400"/>
                        <a:t>GRÆNSER</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marL="0" marR="0" lvl="0" indent="0">
                        <a:lnSpc>
                          <a:spcPct val="100000"/>
                        </a:lnSpc>
                        <a:spcBef>
                          <a:spcPts val="0"/>
                        </a:spcBef>
                        <a:spcAft>
                          <a:spcPts val="0"/>
                        </a:spcAft>
                        <a:buClr>
                          <a:srgbClr val="000000"/>
                        </a:buClr>
                        <a:buNone/>
                      </a:pPr>
                      <a:r>
                        <a:rPr lang="da-DK" sz="2400" u="none" strike="noStrike" noProof="0">
                          <a:solidFill>
                            <a:schemeClr val="tx1"/>
                          </a:solidFill>
                        </a:rPr>
                        <a:t>Sig til og fra – grænser beskytter både dig selv og andre.</a:t>
                      </a:r>
                      <a:endParaRPr lang="en-US" sz="2400" u="none" strike="noStrike" noProof="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2994481124"/>
                  </a:ext>
                </a:extLst>
              </a:tr>
            </a:tbl>
          </a:graphicData>
        </a:graphic>
      </p:graphicFrame>
    </p:spTree>
    <p:extLst>
      <p:ext uri="{BB962C8B-B14F-4D97-AF65-F5344CB8AC3E}">
        <p14:creationId xmlns:p14="http://schemas.microsoft.com/office/powerpoint/2010/main" val="193567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FDBC-8AD9-548E-B235-3BDD93A4D092}"/>
              </a:ext>
            </a:extLst>
          </p:cNvPr>
          <p:cNvSpPr>
            <a:spLocks noGrp="1"/>
          </p:cNvSpPr>
          <p:nvPr>
            <p:ph type="title"/>
          </p:nvPr>
        </p:nvSpPr>
        <p:spPr/>
        <p:txBody>
          <a:bodyPr/>
          <a:lstStyle/>
          <a:p>
            <a:r>
              <a:rPr lang="da-DK" sz="3200" b="1">
                <a:ea typeface="Calibri"/>
                <a:cs typeface="Calibri"/>
              </a:rPr>
              <a:t>RÅD TIL (DINE) PÅRØRENDE</a:t>
            </a:r>
            <a:endParaRPr lang="en-US"/>
          </a:p>
        </p:txBody>
      </p:sp>
      <p:sp>
        <p:nvSpPr>
          <p:cNvPr id="3" name="Content Placeholder 2">
            <a:extLst>
              <a:ext uri="{FF2B5EF4-FFF2-40B4-BE49-F238E27FC236}">
                <a16:creationId xmlns:a16="http://schemas.microsoft.com/office/drawing/2014/main" id="{093EA63E-7C48-748B-0CE4-44C4B960CC16}"/>
              </a:ext>
            </a:extLst>
          </p:cNvPr>
          <p:cNvSpPr>
            <a:spLocks noGrp="1"/>
          </p:cNvSpPr>
          <p:nvPr>
            <p:ph idx="1"/>
          </p:nvPr>
        </p:nvSpPr>
        <p:spPr/>
        <p:txBody>
          <a:bodyPr vert="horz" lIns="91440" tIns="45720" rIns="91440" bIns="45720" rtlCol="0" anchor="t">
            <a:normAutofit lnSpcReduction="10000"/>
          </a:bodyPr>
          <a:lstStyle/>
          <a:p>
            <a:pPr marL="514350" indent="-514350">
              <a:buAutoNum type="arabicPeriod"/>
            </a:pPr>
            <a:r>
              <a:rPr lang="da-DK">
                <a:ea typeface="Calibri"/>
                <a:cs typeface="Calibri"/>
              </a:rPr>
              <a:t>Tag ansvar for dig selv</a:t>
            </a:r>
          </a:p>
          <a:p>
            <a:pPr marL="514350" indent="-514350">
              <a:buAutoNum type="arabicPeriod"/>
            </a:pPr>
            <a:r>
              <a:rPr lang="da-DK">
                <a:ea typeface="Calibri"/>
                <a:cs typeface="Calibri"/>
              </a:rPr>
              <a:t>Søg fællesskab med andre pårørende</a:t>
            </a:r>
          </a:p>
          <a:p>
            <a:pPr marL="514350" indent="-514350">
              <a:buAutoNum type="arabicPeriod"/>
            </a:pPr>
            <a:r>
              <a:rPr lang="da-DK">
                <a:ea typeface="Calibri"/>
                <a:cs typeface="Calibri"/>
              </a:rPr>
              <a:t>Vær åben</a:t>
            </a:r>
          </a:p>
          <a:p>
            <a:pPr marL="514350" indent="-514350">
              <a:buAutoNum type="arabicPeriod"/>
            </a:pPr>
            <a:r>
              <a:rPr lang="da-DK">
                <a:ea typeface="Calibri"/>
                <a:cs typeface="Calibri"/>
              </a:rPr>
              <a:t>Indhent viden om tilstanden</a:t>
            </a:r>
          </a:p>
          <a:p>
            <a:pPr marL="514350" indent="-514350">
              <a:buAutoNum type="arabicPeriod"/>
            </a:pPr>
            <a:r>
              <a:rPr lang="da-DK">
                <a:ea typeface="Calibri"/>
                <a:cs typeface="Calibri"/>
              </a:rPr>
              <a:t>Lyt og spørg</a:t>
            </a:r>
          </a:p>
          <a:p>
            <a:pPr marL="514350" indent="-514350">
              <a:buAutoNum type="arabicPeriod"/>
            </a:pPr>
            <a:r>
              <a:rPr lang="da-DK">
                <a:solidFill>
                  <a:srgbClr val="294711"/>
                </a:solidFill>
                <a:ea typeface="Calibri"/>
                <a:cs typeface="Calibri"/>
              </a:rPr>
              <a:t>Tillad dig selv at have ønsker og behov</a:t>
            </a:r>
          </a:p>
          <a:p>
            <a:pPr marL="514350" indent="-514350">
              <a:buAutoNum type="arabicPeriod"/>
            </a:pPr>
            <a:r>
              <a:rPr lang="da-DK">
                <a:solidFill>
                  <a:srgbClr val="294711"/>
                </a:solidFill>
                <a:ea typeface="Calibri"/>
                <a:cs typeface="Calibri"/>
              </a:rPr>
              <a:t>Inddrag og brug dit netværk</a:t>
            </a:r>
          </a:p>
          <a:p>
            <a:pPr marL="514350" indent="-514350">
              <a:buAutoNum type="arabicPeriod"/>
            </a:pPr>
            <a:r>
              <a:rPr lang="da-DK">
                <a:solidFill>
                  <a:srgbClr val="294711"/>
                </a:solidFill>
                <a:ea typeface="Calibri"/>
                <a:cs typeface="Calibri"/>
              </a:rPr>
              <a:t>Snak med de professionelle</a:t>
            </a:r>
          </a:p>
          <a:p>
            <a:pPr marL="514350" indent="-514350">
              <a:buAutoNum type="arabicPeriod"/>
            </a:pPr>
            <a:r>
              <a:rPr lang="da-DK">
                <a:solidFill>
                  <a:srgbClr val="294711"/>
                </a:solidFill>
                <a:ea typeface="Calibri"/>
                <a:cs typeface="Calibri"/>
              </a:rPr>
              <a:t>Sæt og respekter grænser</a:t>
            </a:r>
          </a:p>
          <a:p>
            <a:pPr>
              <a:buAutoNum type="arabicPeriod"/>
            </a:pPr>
            <a:endParaRPr lang="en-US">
              <a:solidFill>
                <a:srgbClr val="294711"/>
              </a:solidFill>
              <a:ea typeface="Calibri"/>
              <a:cs typeface="Calibri"/>
            </a:endParaRPr>
          </a:p>
          <a:p>
            <a:pPr>
              <a:buAutoNum type="arabicPeriod"/>
            </a:pPr>
            <a:endParaRPr lang="en-US">
              <a:solidFill>
                <a:srgbClr val="294711"/>
              </a:solidFill>
              <a:ea typeface="Calibri"/>
              <a:cs typeface="Calibri"/>
            </a:endParaRPr>
          </a:p>
          <a:p>
            <a:pPr>
              <a:buAutoNum type="arabicPeriod"/>
            </a:pPr>
            <a:endParaRPr lang="en-US">
              <a:ea typeface="Calibri"/>
              <a:cs typeface="Calibri"/>
            </a:endParaRPr>
          </a:p>
        </p:txBody>
      </p:sp>
    </p:spTree>
    <p:extLst>
      <p:ext uri="{BB962C8B-B14F-4D97-AF65-F5344CB8AC3E}">
        <p14:creationId xmlns:p14="http://schemas.microsoft.com/office/powerpoint/2010/main" val="190771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62f5f04b72_0_325"/>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a-DK" sz="3200" b="1"/>
              <a:t>ER DU NYSGERRIG PÅ MERE?</a:t>
            </a:r>
          </a:p>
        </p:txBody>
      </p:sp>
      <p:sp>
        <p:nvSpPr>
          <p:cNvPr id="273" name="Google Shape;273;g362f5f04b72_0_325"/>
          <p:cNvSpPr txBox="1">
            <a:spLocks noGrp="1"/>
          </p:cNvSpPr>
          <p:nvPr>
            <p:ph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da-DK" sz="2600"/>
              <a:t>Der findes patientforeninger og pårørendeforeningen hvor der er mere information, tilbud og mulighed for at møde andre med samme udfordringer og vilkår som dig som patient/pårørende:</a:t>
            </a:r>
            <a:endParaRPr lang="da-DK" sz="2600">
              <a:ea typeface="Calibri"/>
              <a:cs typeface="Calibri"/>
            </a:endParaRPr>
          </a:p>
          <a:p>
            <a:pPr marL="0" lvl="0" indent="0" algn="l" rtl="0">
              <a:spcBef>
                <a:spcPts val="0"/>
              </a:spcBef>
              <a:spcAft>
                <a:spcPts val="0"/>
              </a:spcAft>
              <a:buNone/>
            </a:pPr>
            <a:endParaRPr sz="2600">
              <a:ea typeface="Calibri"/>
              <a:cs typeface="Calibri"/>
            </a:endParaRPr>
          </a:p>
          <a:p>
            <a:pPr lvl="0" algn="l" rtl="0">
              <a:spcBef>
                <a:spcPts val="900"/>
              </a:spcBef>
              <a:spcAft>
                <a:spcPts val="0"/>
              </a:spcAft>
            </a:pPr>
            <a:r>
              <a:rPr lang="da-DK" sz="2600">
                <a:hlinkClick r:id="rId3">
                  <a:extLst>
                    <a:ext uri="{A12FA001-AC4F-418D-AE19-62706E023703}">
                      <ahyp:hlinkClr xmlns:ahyp="http://schemas.microsoft.com/office/drawing/2018/hyperlinkcolor" val="tx"/>
                    </a:ext>
                  </a:extLst>
                </a:hlinkClick>
              </a:rPr>
              <a:t>bedrepsykiatri.dk</a:t>
            </a:r>
            <a:endParaRPr sz="2600">
              <a:ea typeface="Calibri"/>
              <a:cs typeface="Calibri"/>
            </a:endParaRPr>
          </a:p>
          <a:p>
            <a:pPr lvl="0" algn="l" rtl="0">
              <a:spcBef>
                <a:spcPts val="900"/>
              </a:spcBef>
              <a:spcAft>
                <a:spcPts val="0"/>
              </a:spcAft>
            </a:pPr>
            <a:r>
              <a:rPr lang="da-DK" sz="2600">
                <a:hlinkClick r:id="rId4">
                  <a:extLst>
                    <a:ext uri="{A12FA001-AC4F-418D-AE19-62706E023703}">
                      <ahyp:hlinkClr xmlns:ahyp="http://schemas.microsoft.com/office/drawing/2018/hyperlinkcolor" val="tx"/>
                    </a:ext>
                  </a:extLst>
                </a:hlinkClick>
              </a:rPr>
              <a:t>Sind.dk</a:t>
            </a:r>
            <a:endParaRPr sz="2600">
              <a:ea typeface="Calibri"/>
              <a:cs typeface="Calibri"/>
            </a:endParaRPr>
          </a:p>
          <a:p>
            <a:pPr lvl="0" algn="l" rtl="0">
              <a:spcBef>
                <a:spcPts val="900"/>
              </a:spcBef>
              <a:spcAft>
                <a:spcPts val="0"/>
              </a:spcAft>
            </a:pPr>
            <a:r>
              <a:rPr lang="da-DK" sz="2600">
                <a:hlinkClick r:id="rId5">
                  <a:extLst>
                    <a:ext uri="{A12FA001-AC4F-418D-AE19-62706E023703}">
                      <ahyp:hlinkClr xmlns:ahyp="http://schemas.microsoft.com/office/drawing/2018/hyperlinkcolor" val="tx"/>
                    </a:ext>
                  </a:extLst>
                </a:hlinkClick>
              </a:rPr>
              <a:t>Depressionsforeningen.dk</a:t>
            </a:r>
            <a:endParaRPr sz="2600">
              <a:ea typeface="Calibri"/>
              <a:cs typeface="Calibri"/>
            </a:endParaRPr>
          </a:p>
          <a:p>
            <a:pPr lvl="0" algn="l" rtl="0">
              <a:spcBef>
                <a:spcPts val="900"/>
              </a:spcBef>
              <a:spcAft>
                <a:spcPts val="0"/>
              </a:spcAft>
            </a:pPr>
            <a:r>
              <a:rPr lang="da-DK" sz="2600">
                <a:hlinkClick r:id="rId6">
                  <a:extLst>
                    <a:ext uri="{A12FA001-AC4F-418D-AE19-62706E023703}">
                      <ahyp:hlinkClr xmlns:ahyp="http://schemas.microsoft.com/office/drawing/2018/hyperlinkcolor" val="tx"/>
                    </a:ext>
                  </a:extLst>
                </a:hlinkClick>
              </a:rPr>
              <a:t>Flere foreninger</a:t>
            </a:r>
            <a:endParaRPr sz="2600">
              <a:ea typeface="Calibri"/>
              <a:cs typeface="Calibri"/>
            </a:endParaRPr>
          </a:p>
          <a:p>
            <a:pPr marL="0" lvl="0" indent="0" algn="l" rtl="0">
              <a:spcBef>
                <a:spcPts val="900"/>
              </a:spcBef>
              <a:spcAft>
                <a:spcPts val="0"/>
              </a:spcAft>
              <a:buNone/>
            </a:pPr>
            <a:endParaRPr/>
          </a:p>
          <a:p>
            <a:pPr marL="0" lvl="0" indent="0" algn="l" rtl="0">
              <a:spcBef>
                <a:spcPts val="900"/>
              </a:spcBef>
              <a:spcAft>
                <a:spcPts val="9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62C385-B559-B4B5-44BD-9DBD43077D76}"/>
              </a:ext>
            </a:extLst>
          </p:cNvPr>
          <p:cNvSpPr txBox="1"/>
          <p:nvPr/>
        </p:nvSpPr>
        <p:spPr>
          <a:xfrm>
            <a:off x="835446" y="693145"/>
            <a:ext cx="6096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200" b="1">
                <a:solidFill>
                  <a:schemeClr val="tx2"/>
                </a:solidFill>
                <a:ea typeface="+mj-ea"/>
                <a:cs typeface="+mj-cs"/>
              </a:rPr>
              <a:t>TAK FOR I DAG</a:t>
            </a:r>
            <a:endParaRPr lang="en-US"/>
          </a:p>
        </p:txBody>
      </p:sp>
      <p:sp>
        <p:nvSpPr>
          <p:cNvPr id="8" name="TextBox 7">
            <a:extLst>
              <a:ext uri="{FF2B5EF4-FFF2-40B4-BE49-F238E27FC236}">
                <a16:creationId xmlns:a16="http://schemas.microsoft.com/office/drawing/2014/main" id="{75F64F0F-21EC-6026-D740-4036DA88A2E5}"/>
              </a:ext>
            </a:extLst>
          </p:cNvPr>
          <p:cNvSpPr txBox="1"/>
          <p:nvPr/>
        </p:nvSpPr>
        <p:spPr>
          <a:xfrm>
            <a:off x="1083325" y="2731265"/>
            <a:ext cx="6096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800">
                <a:solidFill>
                  <a:schemeClr val="tx2"/>
                </a:solidFill>
              </a:rPr>
              <a:t>Hvad tager I med jer fra i dag?</a:t>
            </a:r>
            <a:endParaRPr lang="en-US"/>
          </a:p>
        </p:txBody>
      </p:sp>
      <p:pic>
        <p:nvPicPr>
          <p:cNvPr id="3" name="Billede 2" descr="Et billede, der indeholder tegning, skitse, Børnekunst, Stregtegning&#10;&#10;Indhold genereret af kunstig intelligens kan være forkert.">
            <a:extLst>
              <a:ext uri="{FF2B5EF4-FFF2-40B4-BE49-F238E27FC236}">
                <a16:creationId xmlns:a16="http://schemas.microsoft.com/office/drawing/2014/main" id="{388E7E32-0C11-53C3-7C40-ADEED5AFC0E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3025" y="1915290"/>
            <a:ext cx="4041010" cy="4041010"/>
          </a:xfrm>
          <a:prstGeom prst="rect">
            <a:avLst/>
          </a:prstGeom>
        </p:spPr>
      </p:pic>
    </p:spTree>
    <p:extLst>
      <p:ext uri="{BB962C8B-B14F-4D97-AF65-F5344CB8AC3E}">
        <p14:creationId xmlns:p14="http://schemas.microsoft.com/office/powerpoint/2010/main" val="156245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D652-E6F7-7BE4-B5EF-BCC3E162AA61}"/>
              </a:ext>
            </a:extLst>
          </p:cNvPr>
          <p:cNvSpPr>
            <a:spLocks noGrp="1"/>
          </p:cNvSpPr>
          <p:nvPr>
            <p:ph type="title"/>
          </p:nvPr>
        </p:nvSpPr>
        <p:spPr/>
        <p:txBody>
          <a:bodyPr>
            <a:normAutofit/>
          </a:bodyPr>
          <a:lstStyle/>
          <a:p>
            <a:r>
              <a:rPr lang="en-US" sz="3200" b="1"/>
              <a:t>HENVISNINGER OG LITTERATUR</a:t>
            </a:r>
          </a:p>
        </p:txBody>
      </p:sp>
      <p:sp>
        <p:nvSpPr>
          <p:cNvPr id="3" name="Text Placeholder 2">
            <a:extLst>
              <a:ext uri="{FF2B5EF4-FFF2-40B4-BE49-F238E27FC236}">
                <a16:creationId xmlns:a16="http://schemas.microsoft.com/office/drawing/2014/main" id="{EAFFADB5-E256-5667-EC8B-F1AA7D14FB2C}"/>
              </a:ext>
            </a:extLst>
          </p:cNvPr>
          <p:cNvSpPr>
            <a:spLocks noGrp="1"/>
          </p:cNvSpPr>
          <p:nvPr>
            <p:ph idx="1"/>
          </p:nvPr>
        </p:nvSpPr>
        <p:spPr>
          <a:xfrm>
            <a:off x="838200" y="1825625"/>
            <a:ext cx="10515600" cy="4667250"/>
          </a:xfrm>
        </p:spPr>
        <p:txBody>
          <a:bodyPr vert="horz" lIns="91440" tIns="45720" rIns="91440" bIns="45720" rtlCol="0" anchor="t">
            <a:noAutofit/>
          </a:bodyPr>
          <a:lstStyle/>
          <a:p>
            <a:pPr>
              <a:lnSpc>
                <a:spcPct val="150000"/>
              </a:lnSpc>
            </a:pPr>
            <a:r>
              <a:rPr lang="da-DK" sz="1600">
                <a:solidFill>
                  <a:schemeClr val="tx1"/>
                </a:solidFill>
              </a:rPr>
              <a:t>Kaaber, A. et </a:t>
            </a:r>
            <a:r>
              <a:rPr lang="da-DK" sz="1600" err="1">
                <a:solidFill>
                  <a:schemeClr val="tx1"/>
                </a:solidFill>
              </a:rPr>
              <a:t>al.Styr</a:t>
            </a:r>
            <a:r>
              <a:rPr lang="da-DK" sz="1600">
                <a:solidFill>
                  <a:schemeClr val="tx1"/>
                </a:solidFill>
              </a:rPr>
              <a:t> livet - med personcentreret planlægning. s.93 (2019)</a:t>
            </a:r>
            <a:endParaRPr lang="da-DK" sz="1600">
              <a:solidFill>
                <a:schemeClr val="tx1"/>
              </a:solidFill>
              <a:ea typeface="Calibri"/>
              <a:cs typeface="Calibri"/>
            </a:endParaRPr>
          </a:p>
          <a:p>
            <a:pPr marL="0" indent="0">
              <a:lnSpc>
                <a:spcPct val="150000"/>
              </a:lnSpc>
              <a:buNone/>
            </a:pPr>
            <a:r>
              <a:rPr lang="da-DK" sz="1600" u="sng">
                <a:solidFill>
                  <a:schemeClr val="tx1"/>
                </a:solidFill>
              </a:rPr>
              <a:t>Fra </a:t>
            </a:r>
            <a:r>
              <a:rPr lang="da-DK" sz="1600" i="1" u="sng">
                <a:solidFill>
                  <a:schemeClr val="tx1"/>
                </a:solidFill>
              </a:rPr>
              <a:t>Guide til et godt hverdagsliv</a:t>
            </a:r>
            <a:r>
              <a:rPr lang="da-DK" sz="1600" u="sng">
                <a:solidFill>
                  <a:schemeClr val="tx1"/>
                </a:solidFill>
              </a:rPr>
              <a:t>:</a:t>
            </a:r>
            <a:endParaRPr lang="en-US" sz="1600" u="sng">
              <a:solidFill>
                <a:schemeClr val="tx1"/>
              </a:solidFill>
              <a:ea typeface="Calibri"/>
              <a:cs typeface="Calibri"/>
            </a:endParaRPr>
          </a:p>
          <a:p>
            <a:pPr>
              <a:lnSpc>
                <a:spcPct val="150000"/>
              </a:lnSpc>
            </a:pPr>
            <a:r>
              <a:rPr lang="da-DK" sz="1600">
                <a:solidFill>
                  <a:schemeClr val="tx1"/>
                </a:solidFill>
                <a:ea typeface="+mn-lt"/>
                <a:cs typeface="+mn-lt"/>
              </a:rPr>
              <a:t>https://www.psykiatri-regionh.dk/centre-og-social-tilbud/kompetencecentre/kompetencecenter-for-recovery/guide-til-et-godt-hverdagsliv/sider/default.aspx</a:t>
            </a:r>
            <a:endParaRPr lang="da-DK" sz="1600">
              <a:solidFill>
                <a:schemeClr val="tx1"/>
              </a:solidFill>
              <a:ea typeface="Calibri"/>
              <a:cs typeface="Calibri"/>
            </a:endParaRPr>
          </a:p>
          <a:p>
            <a:pPr>
              <a:lnSpc>
                <a:spcPct val="150000"/>
              </a:lnSpc>
            </a:pPr>
            <a:r>
              <a:rPr lang="da-DK" sz="1600">
                <a:solidFill>
                  <a:schemeClr val="tx1"/>
                </a:solidFill>
                <a:hlinkClick r:id="rId3">
                  <a:extLst>
                    <a:ext uri="{A12FA001-AC4F-418D-AE19-62706E023703}">
                      <ahyp:hlinkClr xmlns:ahyp="http://schemas.microsoft.com/office/drawing/2018/hyperlinkcolor" val="tx"/>
                    </a:ext>
                  </a:extLst>
                </a:hlinkClick>
              </a:rPr>
              <a:t>https://bedrepsykiatri.dk/viden/paaroerende-som-ressource/</a:t>
            </a:r>
            <a:endParaRPr lang="da-DK" sz="1600">
              <a:solidFill>
                <a:schemeClr val="tx1"/>
              </a:solidFill>
              <a:ea typeface="Calibri"/>
              <a:cs typeface="Calibri"/>
              <a:hlinkClick r:id="" action="ppaction://noaction">
                <a:extLst>
                  <a:ext uri="{A12FA001-AC4F-418D-AE19-62706E023703}">
                    <ahyp:hlinkClr xmlns:ahyp="http://schemas.microsoft.com/office/drawing/2018/hyperlinkcolor" val="tx"/>
                  </a:ext>
                </a:extLst>
              </a:hlinkClick>
            </a:endParaRPr>
          </a:p>
          <a:p>
            <a:r>
              <a:rPr lang="da-DK" sz="1600" err="1">
                <a:solidFill>
                  <a:schemeClr val="tx1"/>
                </a:solidFill>
              </a:rPr>
              <a:t>Eidelman</a:t>
            </a:r>
            <a:r>
              <a:rPr lang="da-DK" sz="1600">
                <a:solidFill>
                  <a:schemeClr val="tx1"/>
                </a:solidFill>
              </a:rPr>
              <a:t> P, et al: Social support and social </a:t>
            </a:r>
            <a:r>
              <a:rPr lang="da-DK" sz="1600" err="1">
                <a:solidFill>
                  <a:schemeClr val="tx1"/>
                </a:solidFill>
              </a:rPr>
              <a:t>strain</a:t>
            </a:r>
            <a:r>
              <a:rPr lang="da-DK" sz="1600">
                <a:solidFill>
                  <a:schemeClr val="tx1"/>
                </a:solidFill>
              </a:rPr>
              <a:t> in inter-episode bipolar </a:t>
            </a:r>
            <a:r>
              <a:rPr lang="da-DK" sz="1600" err="1">
                <a:solidFill>
                  <a:schemeClr val="tx1"/>
                </a:solidFill>
              </a:rPr>
              <a:t>disorder</a:t>
            </a:r>
            <a:r>
              <a:rPr lang="da-DK" sz="1600">
                <a:solidFill>
                  <a:schemeClr val="tx1"/>
                </a:solidFill>
              </a:rPr>
              <a:t>. Bipolar </a:t>
            </a:r>
            <a:r>
              <a:rPr lang="da-DK" sz="1600" err="1">
                <a:solidFill>
                  <a:schemeClr val="tx1"/>
                </a:solidFill>
              </a:rPr>
              <a:t>Disorders</a:t>
            </a:r>
            <a:r>
              <a:rPr lang="da-DK" sz="1600">
                <a:solidFill>
                  <a:schemeClr val="tx1"/>
                </a:solidFill>
              </a:rPr>
              <a:t> 2012:14:628-640</a:t>
            </a:r>
            <a:endParaRPr lang="da-DK" sz="1600">
              <a:solidFill>
                <a:schemeClr val="tx1"/>
              </a:solidFill>
              <a:ea typeface="Calibri"/>
              <a:cs typeface="Calibri"/>
            </a:endParaRPr>
          </a:p>
          <a:p>
            <a:r>
              <a:rPr lang="da-DK" sz="1600">
                <a:solidFill>
                  <a:schemeClr val="tx1"/>
                </a:solidFill>
              </a:rPr>
              <a:t>Johnson L., et al: Social Support in Bipolar </a:t>
            </a:r>
            <a:r>
              <a:rPr lang="da-DK" sz="1600" err="1">
                <a:solidFill>
                  <a:schemeClr val="tx1"/>
                </a:solidFill>
              </a:rPr>
              <a:t>Disorder</a:t>
            </a:r>
            <a:r>
              <a:rPr lang="da-DK" sz="1600">
                <a:solidFill>
                  <a:schemeClr val="tx1"/>
                </a:solidFill>
              </a:rPr>
              <a:t>: </a:t>
            </a:r>
            <a:r>
              <a:rPr lang="da-DK" sz="1600" err="1">
                <a:solidFill>
                  <a:schemeClr val="tx1"/>
                </a:solidFill>
              </a:rPr>
              <a:t>its</a:t>
            </a:r>
            <a:r>
              <a:rPr lang="da-DK" sz="1600">
                <a:solidFill>
                  <a:schemeClr val="tx1"/>
                </a:solidFill>
              </a:rPr>
              <a:t> </a:t>
            </a:r>
            <a:r>
              <a:rPr lang="da-DK" sz="1600" err="1">
                <a:solidFill>
                  <a:schemeClr val="tx1"/>
                </a:solidFill>
              </a:rPr>
              <a:t>relevance</a:t>
            </a:r>
            <a:r>
              <a:rPr lang="da-DK" sz="1600">
                <a:solidFill>
                  <a:schemeClr val="tx1"/>
                </a:solidFill>
              </a:rPr>
              <a:t> to remission and </a:t>
            </a:r>
            <a:r>
              <a:rPr lang="da-DK" sz="1600" err="1">
                <a:solidFill>
                  <a:schemeClr val="tx1"/>
                </a:solidFill>
              </a:rPr>
              <a:t>relapse</a:t>
            </a:r>
            <a:r>
              <a:rPr lang="da-DK" sz="1600">
                <a:solidFill>
                  <a:schemeClr val="tx1"/>
                </a:solidFill>
              </a:rPr>
              <a:t>. Bipolar </a:t>
            </a:r>
            <a:r>
              <a:rPr lang="da-DK" sz="1600" err="1">
                <a:solidFill>
                  <a:schemeClr val="tx1"/>
                </a:solidFill>
              </a:rPr>
              <a:t>Disorders</a:t>
            </a:r>
            <a:r>
              <a:rPr lang="da-DK" sz="1600">
                <a:solidFill>
                  <a:schemeClr val="tx1"/>
                </a:solidFill>
              </a:rPr>
              <a:t>, 2003:5: 129-137</a:t>
            </a:r>
            <a:endParaRPr lang="da-DK" sz="1600">
              <a:solidFill>
                <a:schemeClr val="tx1"/>
              </a:solidFill>
              <a:ea typeface="Calibri"/>
              <a:cs typeface="Calibri"/>
            </a:endParaRPr>
          </a:p>
          <a:p>
            <a:r>
              <a:rPr lang="da-DK" sz="1600" err="1">
                <a:solidFill>
                  <a:schemeClr val="tx1"/>
                </a:solidFill>
              </a:rPr>
              <a:t>Miklowitz</a:t>
            </a:r>
            <a:r>
              <a:rPr lang="da-DK" sz="1600">
                <a:solidFill>
                  <a:schemeClr val="tx1"/>
                </a:solidFill>
              </a:rPr>
              <a:t>, D. J: The </a:t>
            </a:r>
            <a:r>
              <a:rPr lang="da-DK" sz="1600" err="1">
                <a:solidFill>
                  <a:schemeClr val="tx1"/>
                </a:solidFill>
              </a:rPr>
              <a:t>role</a:t>
            </a:r>
            <a:r>
              <a:rPr lang="da-DK" sz="1600">
                <a:solidFill>
                  <a:schemeClr val="tx1"/>
                </a:solidFill>
              </a:rPr>
              <a:t> of the Family in the Course and </a:t>
            </a:r>
            <a:r>
              <a:rPr lang="da-DK" sz="1600" err="1">
                <a:solidFill>
                  <a:schemeClr val="tx1"/>
                </a:solidFill>
              </a:rPr>
              <a:t>Treatment</a:t>
            </a:r>
            <a:r>
              <a:rPr lang="da-DK" sz="1600">
                <a:solidFill>
                  <a:schemeClr val="tx1"/>
                </a:solidFill>
              </a:rPr>
              <a:t> of Bipolar </a:t>
            </a:r>
            <a:r>
              <a:rPr lang="da-DK" sz="1600" err="1">
                <a:solidFill>
                  <a:schemeClr val="tx1"/>
                </a:solidFill>
              </a:rPr>
              <a:t>Disorder</a:t>
            </a:r>
            <a:r>
              <a:rPr lang="da-DK" sz="1600">
                <a:solidFill>
                  <a:schemeClr val="tx1"/>
                </a:solidFill>
              </a:rPr>
              <a:t>. Cur Dir </a:t>
            </a:r>
            <a:r>
              <a:rPr lang="da-DK" sz="1600" err="1">
                <a:solidFill>
                  <a:schemeClr val="tx1"/>
                </a:solidFill>
              </a:rPr>
              <a:t>Psychol</a:t>
            </a:r>
            <a:r>
              <a:rPr lang="da-DK" sz="1600">
                <a:solidFill>
                  <a:schemeClr val="tx1"/>
                </a:solidFill>
              </a:rPr>
              <a:t> Sci.2007 August; 16(4): 192-196</a:t>
            </a:r>
            <a:endParaRPr lang="da-DK" sz="1600">
              <a:solidFill>
                <a:schemeClr val="tx1"/>
              </a:solidFill>
              <a:ea typeface="Calibri"/>
              <a:cs typeface="Calibri"/>
            </a:endParaRPr>
          </a:p>
          <a:p>
            <a:r>
              <a:rPr lang="da-DK" sz="1600">
                <a:solidFill>
                  <a:schemeClr val="tx1"/>
                </a:solidFill>
              </a:rPr>
              <a:t>Owen R et al: The </a:t>
            </a:r>
            <a:r>
              <a:rPr lang="da-DK" sz="1600" err="1">
                <a:solidFill>
                  <a:schemeClr val="tx1"/>
                </a:solidFill>
              </a:rPr>
              <a:t>Reciprocal</a:t>
            </a:r>
            <a:r>
              <a:rPr lang="da-DK" sz="1600">
                <a:solidFill>
                  <a:schemeClr val="tx1"/>
                </a:solidFill>
              </a:rPr>
              <a:t> </a:t>
            </a:r>
            <a:r>
              <a:rPr lang="da-DK" sz="1600" err="1">
                <a:solidFill>
                  <a:schemeClr val="tx1"/>
                </a:solidFill>
              </a:rPr>
              <a:t>Relationship</a:t>
            </a:r>
            <a:r>
              <a:rPr lang="da-DK" sz="1600">
                <a:solidFill>
                  <a:schemeClr val="tx1"/>
                </a:solidFill>
              </a:rPr>
              <a:t> </a:t>
            </a:r>
            <a:r>
              <a:rPr lang="da-DK" sz="1600" err="1">
                <a:solidFill>
                  <a:schemeClr val="tx1"/>
                </a:solidFill>
              </a:rPr>
              <a:t>between</a:t>
            </a:r>
            <a:r>
              <a:rPr lang="da-DK" sz="1600">
                <a:solidFill>
                  <a:schemeClr val="tx1"/>
                </a:solidFill>
              </a:rPr>
              <a:t> Bipolar </a:t>
            </a:r>
            <a:r>
              <a:rPr lang="da-DK" sz="1600" err="1">
                <a:solidFill>
                  <a:schemeClr val="tx1"/>
                </a:solidFill>
              </a:rPr>
              <a:t>disorder</a:t>
            </a:r>
            <a:r>
              <a:rPr lang="da-DK" sz="1600">
                <a:solidFill>
                  <a:schemeClr val="tx1"/>
                </a:solidFill>
              </a:rPr>
              <a:t> and Social </a:t>
            </a:r>
            <a:r>
              <a:rPr lang="da-DK" sz="1600" err="1">
                <a:solidFill>
                  <a:schemeClr val="tx1"/>
                </a:solidFill>
              </a:rPr>
              <a:t>Interaction</a:t>
            </a:r>
            <a:r>
              <a:rPr lang="da-DK" sz="1600">
                <a:solidFill>
                  <a:schemeClr val="tx1"/>
                </a:solidFill>
              </a:rPr>
              <a:t>: A </a:t>
            </a:r>
            <a:r>
              <a:rPr lang="da-DK" sz="1600" err="1">
                <a:solidFill>
                  <a:schemeClr val="tx1"/>
                </a:solidFill>
              </a:rPr>
              <a:t>qualitative</a:t>
            </a:r>
            <a:r>
              <a:rPr lang="da-DK" sz="1600">
                <a:solidFill>
                  <a:schemeClr val="tx1"/>
                </a:solidFill>
              </a:rPr>
              <a:t> </a:t>
            </a:r>
            <a:r>
              <a:rPr lang="da-DK" sz="1600" err="1">
                <a:solidFill>
                  <a:schemeClr val="tx1"/>
                </a:solidFill>
              </a:rPr>
              <a:t>investigation</a:t>
            </a:r>
            <a:r>
              <a:rPr lang="da-DK" sz="1600">
                <a:solidFill>
                  <a:schemeClr val="tx1"/>
                </a:solidFill>
              </a:rPr>
              <a:t>. </a:t>
            </a:r>
            <a:r>
              <a:rPr lang="da-DK" sz="1600" err="1">
                <a:solidFill>
                  <a:schemeClr val="tx1"/>
                </a:solidFill>
              </a:rPr>
              <a:t>Clin</a:t>
            </a:r>
            <a:r>
              <a:rPr lang="da-DK" sz="1600">
                <a:solidFill>
                  <a:schemeClr val="tx1"/>
                </a:solidFill>
              </a:rPr>
              <a:t>. </a:t>
            </a:r>
            <a:r>
              <a:rPr lang="da-DK" sz="1600" err="1">
                <a:solidFill>
                  <a:schemeClr val="tx1"/>
                </a:solidFill>
              </a:rPr>
              <a:t>Psychol</a:t>
            </a:r>
            <a:r>
              <a:rPr lang="da-DK" sz="1600">
                <a:solidFill>
                  <a:schemeClr val="tx1"/>
                </a:solidFill>
              </a:rPr>
              <a:t>. </a:t>
            </a:r>
            <a:r>
              <a:rPr lang="da-DK" sz="1600" err="1">
                <a:solidFill>
                  <a:schemeClr val="tx1"/>
                </a:solidFill>
              </a:rPr>
              <a:t>Psychother</a:t>
            </a:r>
            <a:r>
              <a:rPr lang="da-DK" sz="1600">
                <a:solidFill>
                  <a:schemeClr val="tx1"/>
                </a:solidFill>
              </a:rPr>
              <a:t>. 24, 911 – 918 (2017)</a:t>
            </a:r>
            <a:endParaRPr lang="da-DK" sz="1600">
              <a:solidFill>
                <a:schemeClr val="tx1"/>
              </a:solidFill>
              <a:ea typeface="Calibri"/>
              <a:cs typeface="Calibri"/>
            </a:endParaRPr>
          </a:p>
          <a:p>
            <a:r>
              <a:rPr lang="da-DK" sz="1600" err="1">
                <a:solidFill>
                  <a:schemeClr val="tx1"/>
                </a:solidFill>
              </a:rPr>
              <a:t>Reinares</a:t>
            </a:r>
            <a:r>
              <a:rPr lang="da-DK" sz="1600">
                <a:solidFill>
                  <a:schemeClr val="tx1"/>
                </a:solidFill>
              </a:rPr>
              <a:t> M. et al: The </a:t>
            </a:r>
            <a:r>
              <a:rPr lang="da-DK" sz="1600" err="1">
                <a:solidFill>
                  <a:schemeClr val="tx1"/>
                </a:solidFill>
              </a:rPr>
              <a:t>role</a:t>
            </a:r>
            <a:r>
              <a:rPr lang="da-DK" sz="1600">
                <a:solidFill>
                  <a:schemeClr val="tx1"/>
                </a:solidFill>
              </a:rPr>
              <a:t> of </a:t>
            </a:r>
            <a:r>
              <a:rPr lang="da-DK" sz="1600" err="1">
                <a:solidFill>
                  <a:schemeClr val="tx1"/>
                </a:solidFill>
              </a:rPr>
              <a:t>family</a:t>
            </a:r>
            <a:r>
              <a:rPr lang="da-DK" sz="1600">
                <a:solidFill>
                  <a:schemeClr val="tx1"/>
                </a:solidFill>
              </a:rPr>
              <a:t> interventions in bipolar </a:t>
            </a:r>
            <a:r>
              <a:rPr lang="da-DK" sz="1600" err="1">
                <a:solidFill>
                  <a:schemeClr val="tx1"/>
                </a:solidFill>
              </a:rPr>
              <a:t>disorder</a:t>
            </a:r>
            <a:r>
              <a:rPr lang="da-DK" sz="1600">
                <a:solidFill>
                  <a:schemeClr val="tx1"/>
                </a:solidFill>
              </a:rPr>
              <a:t>: A </a:t>
            </a:r>
            <a:r>
              <a:rPr lang="da-DK" sz="1600" err="1">
                <a:solidFill>
                  <a:schemeClr val="tx1"/>
                </a:solidFill>
              </a:rPr>
              <a:t>systematic</a:t>
            </a:r>
            <a:r>
              <a:rPr lang="da-DK" sz="1600">
                <a:solidFill>
                  <a:schemeClr val="tx1"/>
                </a:solidFill>
              </a:rPr>
              <a:t> </a:t>
            </a:r>
            <a:r>
              <a:rPr lang="da-DK" sz="1600" err="1">
                <a:solidFill>
                  <a:schemeClr val="tx1"/>
                </a:solidFill>
              </a:rPr>
              <a:t>review</a:t>
            </a:r>
            <a:r>
              <a:rPr lang="da-DK" sz="1600">
                <a:solidFill>
                  <a:schemeClr val="tx1"/>
                </a:solidFill>
              </a:rPr>
              <a:t>. </a:t>
            </a:r>
            <a:r>
              <a:rPr lang="da-DK" sz="1600" err="1">
                <a:solidFill>
                  <a:schemeClr val="tx1"/>
                </a:solidFill>
              </a:rPr>
              <a:t>Clinical</a:t>
            </a:r>
            <a:r>
              <a:rPr lang="da-DK" sz="1600">
                <a:solidFill>
                  <a:schemeClr val="tx1"/>
                </a:solidFill>
              </a:rPr>
              <a:t> </a:t>
            </a:r>
            <a:r>
              <a:rPr lang="da-DK" sz="1600" err="1">
                <a:solidFill>
                  <a:schemeClr val="tx1"/>
                </a:solidFill>
              </a:rPr>
              <a:t>Psychology</a:t>
            </a:r>
            <a:r>
              <a:rPr lang="da-DK" sz="1600">
                <a:solidFill>
                  <a:schemeClr val="tx1"/>
                </a:solidFill>
              </a:rPr>
              <a:t> Review 43 (2016) 47-57</a:t>
            </a:r>
            <a:endParaRPr lang="da-DK" sz="1600">
              <a:solidFill>
                <a:schemeClr val="tx1"/>
              </a:solidFill>
              <a:ea typeface="Calibri"/>
              <a:cs typeface="Calibri"/>
            </a:endParaRPr>
          </a:p>
          <a:p>
            <a:pPr>
              <a:lnSpc>
                <a:spcPct val="150000"/>
              </a:lnSpc>
            </a:pPr>
            <a:endParaRPr lang="da-DK"/>
          </a:p>
          <a:p>
            <a:endParaRPr lang="da-DK"/>
          </a:p>
          <a:p>
            <a:endParaRPr lang="da-DK"/>
          </a:p>
        </p:txBody>
      </p:sp>
    </p:spTree>
    <p:extLst>
      <p:ext uri="{BB962C8B-B14F-4D97-AF65-F5344CB8AC3E}">
        <p14:creationId xmlns:p14="http://schemas.microsoft.com/office/powerpoint/2010/main" val="159334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244BE-3117-24B5-F21A-821F69BCAE7D}"/>
              </a:ext>
            </a:extLst>
          </p:cNvPr>
          <p:cNvSpPr>
            <a:spLocks noGrp="1"/>
          </p:cNvSpPr>
          <p:nvPr>
            <p:ph type="title"/>
          </p:nvPr>
        </p:nvSpPr>
        <p:spPr/>
        <p:txBody>
          <a:bodyPr>
            <a:normAutofit/>
          </a:bodyPr>
          <a:lstStyle/>
          <a:p>
            <a:r>
              <a:rPr lang="da-DK" sz="3200" b="1"/>
              <a:t>PÅRØRENDEINDDRAGELSE</a:t>
            </a:r>
            <a:endParaRPr lang="da-DK" sz="3200"/>
          </a:p>
        </p:txBody>
      </p:sp>
      <p:sp>
        <p:nvSpPr>
          <p:cNvPr id="3" name="Pladsholder til indhold 2">
            <a:extLst>
              <a:ext uri="{FF2B5EF4-FFF2-40B4-BE49-F238E27FC236}">
                <a16:creationId xmlns:a16="http://schemas.microsoft.com/office/drawing/2014/main" id="{7B7EC6BA-B4B6-F8FE-08E2-30A1C8BBB041}"/>
              </a:ext>
            </a:extLst>
          </p:cNvPr>
          <p:cNvSpPr>
            <a:spLocks noGrp="1"/>
          </p:cNvSpPr>
          <p:nvPr>
            <p:ph idx="1"/>
          </p:nvPr>
        </p:nvSpPr>
        <p:spPr/>
        <p:txBody>
          <a:bodyPr vert="horz" lIns="91440" tIns="45720" rIns="91440" bIns="45720" rtlCol="0" anchor="t">
            <a:normAutofit/>
          </a:bodyPr>
          <a:lstStyle/>
          <a:p>
            <a:pPr indent="-381000">
              <a:lnSpc>
                <a:spcPct val="100000"/>
              </a:lnSpc>
              <a:buClr>
                <a:schemeClr val="dk1"/>
              </a:buClr>
              <a:buSzPts val="2400"/>
              <a:buFont typeface="Wingdings" panose="05000000000000000000" pitchFamily="2" charset="2"/>
              <a:buChar char="§"/>
              <a:tabLst>
                <a:tab pos="355600" algn="l"/>
              </a:tabLst>
            </a:pPr>
            <a:r>
              <a:rPr lang="da-DK" dirty="0"/>
              <a:t>Når pårørende inddrages øger det sandsynligheden for at få det bedre. </a:t>
            </a:r>
          </a:p>
          <a:p>
            <a:pPr marL="0" indent="0">
              <a:lnSpc>
                <a:spcPct val="100000"/>
              </a:lnSpc>
              <a:buClr>
                <a:schemeClr val="dk1"/>
              </a:buClr>
              <a:buSzPts val="2400"/>
              <a:buNone/>
              <a:tabLst>
                <a:tab pos="355600" algn="l"/>
              </a:tabLst>
            </a:pPr>
            <a:endParaRPr lang="da-DK"/>
          </a:p>
          <a:p>
            <a:pPr lvl="0" indent="-381000">
              <a:lnSpc>
                <a:spcPct val="100000"/>
              </a:lnSpc>
              <a:spcBef>
                <a:spcPts val="0"/>
              </a:spcBef>
              <a:buClr>
                <a:schemeClr val="dk1"/>
              </a:buClr>
              <a:buSzPts val="2400"/>
              <a:buFont typeface="Wingdings" panose="05000000000000000000" pitchFamily="2" charset="2"/>
              <a:buChar char="§"/>
              <a:tabLst>
                <a:tab pos="355600" algn="l"/>
              </a:tabLst>
            </a:pPr>
            <a:r>
              <a:rPr lang="da-DK" dirty="0"/>
              <a:t>Der er markant færre nye sygdomsepisoder (tilbagefald). </a:t>
            </a:r>
            <a:endParaRPr lang="da-DK" dirty="0">
              <a:ea typeface="Calibri"/>
              <a:cs typeface="Calibri"/>
            </a:endParaRPr>
          </a:p>
          <a:p>
            <a:pPr lvl="0" indent="-381000">
              <a:lnSpc>
                <a:spcPct val="100000"/>
              </a:lnSpc>
              <a:spcBef>
                <a:spcPts val="0"/>
              </a:spcBef>
              <a:buClr>
                <a:schemeClr val="dk1"/>
              </a:buClr>
              <a:buSzPts val="2400"/>
              <a:buFont typeface="Wingdings" panose="05000000000000000000" pitchFamily="2" charset="2"/>
              <a:buChar char="§"/>
              <a:tabLst>
                <a:tab pos="355600" algn="l"/>
              </a:tabLst>
            </a:pPr>
            <a:endParaRPr lang="da-DK"/>
          </a:p>
          <a:p>
            <a:pPr lvl="0" indent="-381000">
              <a:lnSpc>
                <a:spcPct val="100000"/>
              </a:lnSpc>
              <a:spcBef>
                <a:spcPts val="0"/>
              </a:spcBef>
              <a:buClr>
                <a:schemeClr val="dk1"/>
              </a:buClr>
              <a:buSzPts val="2400"/>
              <a:buFont typeface="Wingdings" panose="05000000000000000000" pitchFamily="2" charset="2"/>
              <a:buChar char="§"/>
              <a:tabLst>
                <a:tab pos="355600" algn="l"/>
              </a:tabLst>
            </a:pPr>
            <a:r>
              <a:rPr lang="da-DK" dirty="0"/>
              <a:t>Der er markant færre indlæggelser</a:t>
            </a:r>
            <a:endParaRPr lang="da-DK" dirty="0">
              <a:ea typeface="Calibri"/>
              <a:cs typeface="Calibri"/>
            </a:endParaRPr>
          </a:p>
          <a:p>
            <a:pPr lvl="0" indent="-381000">
              <a:lnSpc>
                <a:spcPct val="100000"/>
              </a:lnSpc>
              <a:spcBef>
                <a:spcPts val="0"/>
              </a:spcBef>
              <a:buClr>
                <a:schemeClr val="dk1"/>
              </a:buClr>
              <a:buSzPts val="2400"/>
              <a:buFont typeface="Wingdings" panose="05000000000000000000" pitchFamily="2" charset="2"/>
              <a:buChar char="§"/>
              <a:tabLst>
                <a:tab pos="355600" algn="l"/>
              </a:tabLst>
            </a:pPr>
            <a:endParaRPr lang="da-DK"/>
          </a:p>
          <a:p>
            <a:pPr lvl="0" indent="-381000">
              <a:lnSpc>
                <a:spcPct val="100000"/>
              </a:lnSpc>
              <a:spcBef>
                <a:spcPts val="0"/>
              </a:spcBef>
              <a:buClr>
                <a:schemeClr val="dk1"/>
              </a:buClr>
              <a:buSzPts val="2400"/>
              <a:buFont typeface="Wingdings" panose="05000000000000000000" pitchFamily="2" charset="2"/>
              <a:buChar char="§"/>
              <a:tabLst>
                <a:tab pos="355600" algn="l"/>
              </a:tabLst>
            </a:pPr>
            <a:r>
              <a:rPr lang="da-DK" dirty="0"/>
              <a:t>Der er bedre samarbejde om medicin og andre behandlingstiltag</a:t>
            </a:r>
            <a:endParaRPr lang="da-DK" dirty="0">
              <a:ea typeface="Calibri"/>
              <a:cs typeface="Calibri"/>
            </a:endParaRPr>
          </a:p>
          <a:p>
            <a:pPr marL="457200" lvl="0" indent="0">
              <a:lnSpc>
                <a:spcPct val="100000"/>
              </a:lnSpc>
              <a:spcBef>
                <a:spcPts val="0"/>
              </a:spcBef>
              <a:buNone/>
            </a:pPr>
            <a:endParaRPr lang="da-DK"/>
          </a:p>
          <a:p>
            <a:pPr marL="107950" lvl="0" indent="0">
              <a:lnSpc>
                <a:spcPct val="100000"/>
              </a:lnSpc>
              <a:spcBef>
                <a:spcPts val="900"/>
              </a:spcBef>
              <a:buNone/>
            </a:pPr>
            <a:endParaRPr lang="da-DK"/>
          </a:p>
          <a:p>
            <a:pPr marL="107950" lvl="0" indent="0">
              <a:lnSpc>
                <a:spcPct val="100000"/>
              </a:lnSpc>
              <a:spcBef>
                <a:spcPts val="900"/>
              </a:spcBef>
              <a:buNone/>
            </a:pPr>
            <a:endParaRPr lang="da-DK"/>
          </a:p>
          <a:p>
            <a:pPr marL="107950" lvl="0" indent="0">
              <a:lnSpc>
                <a:spcPct val="100000"/>
              </a:lnSpc>
              <a:spcBef>
                <a:spcPts val="900"/>
              </a:spcBef>
              <a:buNone/>
            </a:pPr>
            <a:endParaRPr lang="da-DK"/>
          </a:p>
          <a:p>
            <a:endParaRPr lang="da-DK"/>
          </a:p>
        </p:txBody>
      </p:sp>
    </p:spTree>
    <p:extLst>
      <p:ext uri="{BB962C8B-B14F-4D97-AF65-F5344CB8AC3E}">
        <p14:creationId xmlns:p14="http://schemas.microsoft.com/office/powerpoint/2010/main" val="65404668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D05FA-AE53-1DC4-1FDD-A966E1C3039E}"/>
              </a:ext>
            </a:extLst>
          </p:cNvPr>
          <p:cNvSpPr>
            <a:spLocks noGrp="1"/>
          </p:cNvSpPr>
          <p:nvPr>
            <p:ph type="title"/>
          </p:nvPr>
        </p:nvSpPr>
        <p:spPr>
          <a:xfrm>
            <a:off x="838200" y="873887"/>
            <a:ext cx="10515600" cy="772351"/>
          </a:xfrm>
        </p:spPr>
        <p:txBody>
          <a:bodyPr anchor="ctr">
            <a:normAutofit fontScale="90000"/>
          </a:bodyPr>
          <a:lstStyle/>
          <a:p>
            <a:br>
              <a:rPr lang="da-DK" b="1"/>
            </a:br>
            <a:br>
              <a:rPr lang="da-DK" b="1"/>
            </a:br>
            <a:r>
              <a:rPr lang="da-DK" b="1"/>
              <a:t>INTRO</a:t>
            </a:r>
            <a:br>
              <a:rPr lang="da-DK" b="1"/>
            </a:br>
            <a:br>
              <a:rPr lang="da-DK" b="1"/>
            </a:br>
            <a:endParaRPr lang="da-DK" b="1"/>
          </a:p>
        </p:txBody>
      </p:sp>
      <p:graphicFrame>
        <p:nvGraphicFramePr>
          <p:cNvPr id="4" name="Pladsholder til indhold 3">
            <a:extLst>
              <a:ext uri="{FF2B5EF4-FFF2-40B4-BE49-F238E27FC236}">
                <a16:creationId xmlns:a16="http://schemas.microsoft.com/office/drawing/2014/main" id="{9447E95D-B539-09D0-3A60-A3D8AF130256}"/>
              </a:ext>
            </a:extLst>
          </p:cNvPr>
          <p:cNvGraphicFramePr>
            <a:graphicFrameLocks noGrp="1"/>
          </p:cNvGraphicFramePr>
          <p:nvPr>
            <p:ph sz="half" idx="2"/>
            <p:extLst>
              <p:ext uri="{D42A27DB-BD31-4B8C-83A1-F6EECF244321}">
                <p14:modId xmlns:p14="http://schemas.microsoft.com/office/powerpoint/2010/main" val="526264850"/>
              </p:ext>
            </p:extLst>
          </p:nvPr>
        </p:nvGraphicFramePr>
        <p:xfrm>
          <a:off x="3505200" y="164623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928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48538-E53D-F981-BF8D-260F32DD35FD}"/>
              </a:ext>
            </a:extLst>
          </p:cNvPr>
          <p:cNvSpPr>
            <a:spLocks noGrp="1"/>
          </p:cNvSpPr>
          <p:nvPr>
            <p:ph type="title"/>
          </p:nvPr>
        </p:nvSpPr>
        <p:spPr>
          <a:xfrm>
            <a:off x="1023820" y="4797663"/>
            <a:ext cx="12191979" cy="960120"/>
          </a:xfrm>
          <a:ln>
            <a:noFill/>
          </a:ln>
        </p:spPr>
        <p:txBody>
          <a:bodyPr vert="horz" lIns="91440" tIns="45720" rIns="91440" bIns="45720" rtlCol="0" anchor="ctr">
            <a:noAutofit/>
          </a:bodyPr>
          <a:lstStyle/>
          <a:p>
            <a:pPr algn="ctr"/>
            <a:r>
              <a:rPr lang="en-US" sz="3200" b="1">
                <a:solidFill>
                  <a:schemeClr val="tx1"/>
                </a:solidFill>
                <a:cs typeface="Arial"/>
              </a:rPr>
              <a:t>UDFORDRINGER I RELATIONEN </a:t>
            </a:r>
            <a:br>
              <a:rPr lang="en-US" sz="3200" b="1">
                <a:solidFill>
                  <a:schemeClr val="tx1"/>
                </a:solidFill>
                <a:cs typeface="Arial"/>
              </a:rPr>
            </a:br>
            <a:r>
              <a:rPr lang="en-US" sz="3200" b="1">
                <a:solidFill>
                  <a:schemeClr val="tx1"/>
                </a:solidFill>
                <a:cs typeface="Arial"/>
              </a:rPr>
              <a:t>- EN ÆNDRET VIRKELIGHED</a:t>
            </a:r>
          </a:p>
        </p:txBody>
      </p:sp>
      <p:pic>
        <p:nvPicPr>
          <p:cNvPr id="5" name="Billede 7" descr="Et billede, der indeholder tegneserie&#10;&#10;Indhold genereret af kunstig intelligens kan være forkert.">
            <a:extLst>
              <a:ext uri="{FF2B5EF4-FFF2-40B4-BE49-F238E27FC236}">
                <a16:creationId xmlns:a16="http://schemas.microsoft.com/office/drawing/2014/main" id="{421CBC61-BF4C-097C-46A4-193B752D401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 t="-40" r="-122" b="-101"/>
          <a:stretch>
            <a:fillRect/>
          </a:stretch>
        </p:blipFill>
        <p:spPr>
          <a:xfrm rot="1386002">
            <a:off x="1501931" y="-1786645"/>
            <a:ext cx="9040133" cy="9039329"/>
          </a:xfrm>
          <a:prstGeom prst="rect">
            <a:avLst/>
          </a:prstGeom>
        </p:spPr>
      </p:pic>
    </p:spTree>
    <p:extLst>
      <p:ext uri="{BB962C8B-B14F-4D97-AF65-F5344CB8AC3E}">
        <p14:creationId xmlns:p14="http://schemas.microsoft.com/office/powerpoint/2010/main" val="80874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56090-3FF5-D27E-7617-246874AA2BEC}"/>
              </a:ext>
            </a:extLst>
          </p:cNvPr>
          <p:cNvSpPr>
            <a:spLocks noGrp="1"/>
          </p:cNvSpPr>
          <p:nvPr>
            <p:ph type="title"/>
          </p:nvPr>
        </p:nvSpPr>
        <p:spPr>
          <a:xfrm>
            <a:off x="838200" y="874059"/>
            <a:ext cx="10515600" cy="772351"/>
          </a:xfrm>
        </p:spPr>
        <p:txBody>
          <a:bodyPr anchor="ctr">
            <a:normAutofit/>
          </a:bodyPr>
          <a:lstStyle/>
          <a:p>
            <a:r>
              <a:rPr lang="da-DK" sz="3200" b="1"/>
              <a:t>OMSKIFTELIGHED</a:t>
            </a:r>
          </a:p>
        </p:txBody>
      </p:sp>
      <p:sp>
        <p:nvSpPr>
          <p:cNvPr id="31" name="Content Placeholder 30">
            <a:extLst>
              <a:ext uri="{FF2B5EF4-FFF2-40B4-BE49-F238E27FC236}">
                <a16:creationId xmlns:a16="http://schemas.microsoft.com/office/drawing/2014/main" id="{EDDFA709-03E9-12D8-6803-A9E7027FEF89}"/>
              </a:ext>
            </a:extLst>
          </p:cNvPr>
          <p:cNvSpPr>
            <a:spLocks noGrp="1"/>
          </p:cNvSpPr>
          <p:nvPr>
            <p:ph idx="1"/>
          </p:nvPr>
        </p:nvSpPr>
        <p:spPr/>
        <p:txBody>
          <a:bodyPr vert="horz" lIns="91440" tIns="45720" rIns="91440" bIns="45720" rtlCol="0" anchor="t">
            <a:normAutofit/>
          </a:bodyPr>
          <a:lstStyle/>
          <a:p>
            <a:pPr>
              <a:spcBef>
                <a:spcPct val="0"/>
              </a:spcBef>
              <a:spcAft>
                <a:spcPct val="35000"/>
              </a:spcAft>
            </a:pPr>
            <a:endParaRPr lang="da-DK"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Grad af forudsigelighed/stabilitet</a:t>
            </a:r>
            <a:endParaRPr lang="en-US"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Tilliden til den anden/forholdet</a:t>
            </a:r>
            <a:endParaRPr lang="en-US"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Ændrede roller</a:t>
            </a:r>
            <a:endParaRPr lang="en-US"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Evne til arbejde</a:t>
            </a:r>
            <a:endParaRPr lang="en-US" sz="2600">
              <a:solidFill>
                <a:srgbClr val="444444"/>
              </a:solidFill>
              <a:ea typeface="Calibri"/>
              <a:cs typeface="Calibri"/>
            </a:endParaRPr>
          </a:p>
          <a:p>
            <a:pPr>
              <a:spcBef>
                <a:spcPct val="0"/>
              </a:spcBef>
              <a:spcAft>
                <a:spcPct val="35000"/>
              </a:spcAft>
            </a:pPr>
            <a:r>
              <a:rPr lang="en-US" sz="2600">
                <a:solidFill>
                  <a:srgbClr val="444444"/>
                </a:solidFill>
                <a:ea typeface="Calibri"/>
                <a:cs typeface="Calibri"/>
              </a:rPr>
              <a:t>Sociale </a:t>
            </a:r>
            <a:r>
              <a:rPr lang="en-US" sz="2600" err="1">
                <a:solidFill>
                  <a:srgbClr val="444444"/>
                </a:solidFill>
                <a:ea typeface="Calibri"/>
                <a:cs typeface="Calibri"/>
              </a:rPr>
              <a:t>kontakter</a:t>
            </a:r>
            <a:endParaRPr lang="en-US" sz="2600">
              <a:solidFill>
                <a:srgbClr val="444444"/>
              </a:solidFill>
              <a:ea typeface="Calibri"/>
              <a:cs typeface="Calibri"/>
            </a:endParaRPr>
          </a:p>
          <a:p>
            <a:pPr>
              <a:spcBef>
                <a:spcPct val="0"/>
              </a:spcBef>
              <a:spcAft>
                <a:spcPct val="35000"/>
              </a:spcAft>
            </a:pPr>
            <a:r>
              <a:rPr lang="en-US" sz="2600" err="1">
                <a:solidFill>
                  <a:srgbClr val="444444"/>
                </a:solidFill>
                <a:ea typeface="Calibri"/>
                <a:cs typeface="Calibri"/>
              </a:rPr>
              <a:t>Økonomi</a:t>
            </a:r>
            <a:endParaRPr lang="en-US" sz="2600">
              <a:solidFill>
                <a:srgbClr val="444444"/>
              </a:solidFill>
              <a:ea typeface="Calibri"/>
              <a:cs typeface="Calibri"/>
            </a:endParaRPr>
          </a:p>
          <a:p>
            <a:endParaRPr lang="en-US">
              <a:ea typeface="Calibri"/>
              <a:cs typeface="Calibri"/>
            </a:endParaRPr>
          </a:p>
        </p:txBody>
      </p:sp>
    </p:spTree>
    <p:extLst>
      <p:ext uri="{BB962C8B-B14F-4D97-AF65-F5344CB8AC3E}">
        <p14:creationId xmlns:p14="http://schemas.microsoft.com/office/powerpoint/2010/main" val="43921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2D2FD-8568-4932-68BF-E4B856A83565}"/>
              </a:ext>
            </a:extLst>
          </p:cNvPr>
          <p:cNvSpPr>
            <a:spLocks noGrp="1"/>
          </p:cNvSpPr>
          <p:nvPr>
            <p:ph type="title"/>
          </p:nvPr>
        </p:nvSpPr>
        <p:spPr/>
        <p:txBody>
          <a:bodyPr/>
          <a:lstStyle/>
          <a:p>
            <a:r>
              <a:rPr lang="da-DK" sz="3200" b="1">
                <a:solidFill>
                  <a:srgbClr val="294711"/>
                </a:solidFill>
                <a:ea typeface="Calibri"/>
                <a:cs typeface="Calibri"/>
              </a:rPr>
              <a:t>ÆNDRING I DE NÆRE RELATIONER</a:t>
            </a:r>
            <a:endParaRPr lang="en-US">
              <a:solidFill>
                <a:srgbClr val="294711"/>
              </a:solidFill>
              <a:ea typeface="Calibri"/>
              <a:cs typeface="Calibri"/>
            </a:endParaRPr>
          </a:p>
        </p:txBody>
      </p:sp>
      <p:sp>
        <p:nvSpPr>
          <p:cNvPr id="3" name="Pladsholder til indhold 2">
            <a:extLst>
              <a:ext uri="{FF2B5EF4-FFF2-40B4-BE49-F238E27FC236}">
                <a16:creationId xmlns:a16="http://schemas.microsoft.com/office/drawing/2014/main" id="{1E2E66D2-48E4-3559-53B6-F7A51E40CD27}"/>
              </a:ext>
            </a:extLst>
          </p:cNvPr>
          <p:cNvSpPr>
            <a:spLocks noGrp="1"/>
          </p:cNvSpPr>
          <p:nvPr>
            <p:ph idx="1"/>
          </p:nvPr>
        </p:nvSpPr>
        <p:spPr>
          <a:xfrm>
            <a:off x="599941" y="2369713"/>
            <a:ext cx="3804634" cy="3953814"/>
          </a:xfrm>
        </p:spPr>
        <p:txBody>
          <a:bodyPr>
            <a:normAutofit/>
          </a:bodyPr>
          <a:lstStyle/>
          <a:p>
            <a:pPr marL="0" indent="0" algn="l" rtl="0" fontAlgn="base">
              <a:buNone/>
            </a:pPr>
            <a:r>
              <a:rPr lang="da-DK" sz="2000" b="1" i="0" u="none" strike="noStrike">
                <a:solidFill>
                  <a:srgbClr val="444444"/>
                </a:solidFill>
                <a:effectLst/>
                <a:latin typeface="Calibri" panose="020F0502020204030204" pitchFamily="34" charset="0"/>
              </a:rPr>
              <a:t>PERSONEN MED BIPOLAR LIDELSE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fontAlgn="base"/>
            <a:r>
              <a:rPr lang="da-DK" sz="2000" b="0" i="0" u="none" strike="noStrike">
                <a:solidFill>
                  <a:srgbClr val="444444"/>
                </a:solidFill>
                <a:effectLst/>
                <a:latin typeface="Calibri" panose="020F0502020204030204" pitchFamily="34" charset="0"/>
              </a:rPr>
              <a:t>Skyld</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fontAlgn="base"/>
            <a:r>
              <a:rPr lang="da-DK" sz="2000" b="0" i="0" u="none" strike="noStrike">
                <a:solidFill>
                  <a:srgbClr val="444444"/>
                </a:solidFill>
                <a:effectLst/>
                <a:latin typeface="Calibri" panose="020F0502020204030204" pitchFamily="34" charset="0"/>
              </a:rPr>
              <a:t>Skam</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fontAlgn="base"/>
            <a:r>
              <a:rPr lang="en-US" sz="2000" b="0" i="0" u="none" strike="noStrike" err="1">
                <a:solidFill>
                  <a:srgbClr val="444444"/>
                </a:solidFill>
                <a:effectLst/>
                <a:latin typeface="Calibri" panose="020F0502020204030204" pitchFamily="34" charset="0"/>
              </a:rPr>
              <a:t>Sorg</a:t>
            </a:r>
            <a:r>
              <a:rPr lang="en-US" sz="2000" b="0" i="0" u="none" strike="noStrike">
                <a:solidFill>
                  <a:srgbClr val="444444"/>
                </a:solidFill>
                <a:effectLst/>
                <a:latin typeface="Calibri" panose="020F0502020204030204" pitchFamily="34" charset="0"/>
              </a:rPr>
              <a:t> (</a:t>
            </a:r>
            <a:r>
              <a:rPr lang="en-US" sz="2000" b="0" i="0" u="none" strike="noStrike" err="1">
                <a:solidFill>
                  <a:srgbClr val="444444"/>
                </a:solidFill>
                <a:effectLst/>
                <a:latin typeface="Calibri" panose="020F0502020204030204" pitchFamily="34" charset="0"/>
              </a:rPr>
              <a:t>oplevede</a:t>
            </a:r>
            <a:r>
              <a:rPr lang="en-US" sz="2000" b="0" i="0" u="none" strike="noStrike">
                <a:solidFill>
                  <a:srgbClr val="444444"/>
                </a:solidFill>
                <a:effectLst/>
                <a:latin typeface="Calibri" panose="020F0502020204030204" pitchFamily="34" charset="0"/>
              </a:rPr>
              <a:t> tab)​</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0" indent="0">
              <a:buNone/>
            </a:pPr>
            <a:endParaRPr lang="da-DK"/>
          </a:p>
        </p:txBody>
      </p:sp>
      <p:sp>
        <p:nvSpPr>
          <p:cNvPr id="4" name="Tekstfelt 3">
            <a:extLst>
              <a:ext uri="{FF2B5EF4-FFF2-40B4-BE49-F238E27FC236}">
                <a16:creationId xmlns:a16="http://schemas.microsoft.com/office/drawing/2014/main" id="{7EB46859-482E-03BC-49DC-66937724691E}"/>
              </a:ext>
            </a:extLst>
          </p:cNvPr>
          <p:cNvSpPr txBox="1"/>
          <p:nvPr/>
        </p:nvSpPr>
        <p:spPr>
          <a:xfrm>
            <a:off x="4653566" y="2353006"/>
            <a:ext cx="2884868" cy="3582071"/>
          </a:xfrm>
          <a:prstGeom prst="rect">
            <a:avLst/>
          </a:prstGeom>
          <a:noFill/>
        </p:spPr>
        <p:txBody>
          <a:bodyPr wrap="square" rtlCol="0">
            <a:spAutoFit/>
          </a:bodyPr>
          <a:lstStyle/>
          <a:p>
            <a:pPr fontAlgn="base"/>
            <a:r>
              <a:rPr lang="da-DK" sz="2000" b="1">
                <a:solidFill>
                  <a:srgbClr val="444444"/>
                </a:solidFill>
                <a:latin typeface="Calibri" panose="020F0502020204030204" pitchFamily="34" charset="0"/>
              </a:rPr>
              <a:t>DEN PÅRØRENDE</a:t>
            </a:r>
            <a:endParaRPr lang="en-US" sz="2000" b="1">
              <a:solidFill>
                <a:srgbClr val="000000"/>
              </a:solidFill>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Ny rollefordeling</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Opleve større ansvar</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Føle sig alene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På vagt!</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Ikke plads til selv/tendens ofre selv</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Sorg/krise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p:txBody>
      </p:sp>
      <p:sp>
        <p:nvSpPr>
          <p:cNvPr id="5" name="Tekstfelt 4">
            <a:extLst>
              <a:ext uri="{FF2B5EF4-FFF2-40B4-BE49-F238E27FC236}">
                <a16:creationId xmlns:a16="http://schemas.microsoft.com/office/drawing/2014/main" id="{82D436A5-2DF3-01CA-3691-1CEC965AE567}"/>
              </a:ext>
            </a:extLst>
          </p:cNvPr>
          <p:cNvSpPr txBox="1"/>
          <p:nvPr/>
        </p:nvSpPr>
        <p:spPr>
          <a:xfrm>
            <a:off x="8056808" y="2316282"/>
            <a:ext cx="3650088" cy="2658741"/>
          </a:xfrm>
          <a:prstGeom prst="rect">
            <a:avLst/>
          </a:prstGeom>
          <a:noFill/>
        </p:spPr>
        <p:txBody>
          <a:bodyPr wrap="square" rtlCol="0">
            <a:spAutoFit/>
          </a:bodyPr>
          <a:lstStyle/>
          <a:p>
            <a:pPr algn="l" rtl="0" fontAlgn="base"/>
            <a:r>
              <a:rPr lang="da-DK" sz="2000" b="1" i="0" u="none" strike="noStrike">
                <a:solidFill>
                  <a:srgbClr val="444444"/>
                </a:solidFill>
                <a:effectLst/>
                <a:latin typeface="Calibri" panose="020F0502020204030204" pitchFamily="34" charset="0"/>
              </a:rPr>
              <a:t>SELVE RELATIONEN</a:t>
            </a:r>
            <a:endParaRPr lang="en-US" sz="2000" b="1" i="0">
              <a:solidFill>
                <a:srgbClr val="000000"/>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Svækkelse af relationen (utryghed/tillid) eller styrkelse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Stigmatisering: tab af sociale relationer (omverden)</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Udfordret intimitet</a:t>
            </a:r>
            <a:r>
              <a:rPr lang="da-DK" sz="2000" b="0" i="0">
                <a:solidFill>
                  <a:srgbClr val="000000"/>
                </a:solidFill>
                <a:effectLst/>
                <a:latin typeface="Calibri" panose="020F0502020204030204" pitchFamily="34" charset="0"/>
              </a:rPr>
              <a:t>​</a:t>
            </a:r>
            <a:endParaRPr lang="da-DK" sz="20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36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25D8-3090-A6A6-CA6C-EA8E1768D6CA}"/>
              </a:ext>
            </a:extLst>
          </p:cNvPr>
          <p:cNvSpPr>
            <a:spLocks noGrp="1"/>
          </p:cNvSpPr>
          <p:nvPr>
            <p:ph type="title"/>
          </p:nvPr>
        </p:nvSpPr>
        <p:spPr/>
        <p:txBody>
          <a:bodyPr>
            <a:normAutofit/>
          </a:bodyPr>
          <a:lstStyle/>
          <a:p>
            <a:r>
              <a:rPr lang="da-DK" sz="3200" b="1">
                <a:ea typeface="Calibri"/>
                <a:cs typeface="Calibri"/>
              </a:rPr>
              <a:t>SÆRLIG UDFORDRING: Forælder-rollen</a:t>
            </a:r>
            <a:endParaRPr lang="en-US" sz="3200" b="1"/>
          </a:p>
        </p:txBody>
      </p:sp>
      <p:sp>
        <p:nvSpPr>
          <p:cNvPr id="3" name="Content Placeholder 2">
            <a:extLst>
              <a:ext uri="{FF2B5EF4-FFF2-40B4-BE49-F238E27FC236}">
                <a16:creationId xmlns:a16="http://schemas.microsoft.com/office/drawing/2014/main" id="{76125E83-178C-7FFB-6FBC-6BF747F967C0}"/>
              </a:ext>
            </a:extLst>
          </p:cNvPr>
          <p:cNvSpPr>
            <a:spLocks noGrp="1"/>
          </p:cNvSpPr>
          <p:nvPr>
            <p:ph idx="1"/>
          </p:nvPr>
        </p:nvSpPr>
        <p:spPr>
          <a:xfrm>
            <a:off x="6135475" y="2884328"/>
            <a:ext cx="3345457" cy="2113986"/>
          </a:xfrm>
          <a:solidFill>
            <a:schemeClr val="accent6">
              <a:lumMod val="40000"/>
              <a:lumOff val="60000"/>
            </a:schemeClr>
          </a:solidFill>
        </p:spPr>
        <p:txBody>
          <a:bodyPr vert="horz" lIns="91440" tIns="45720" rIns="91440" bIns="45720" rtlCol="0" anchor="t">
            <a:normAutofit/>
          </a:bodyPr>
          <a:lstStyle/>
          <a:p>
            <a:pPr marL="0" indent="0">
              <a:lnSpc>
                <a:spcPct val="100000"/>
              </a:lnSpc>
              <a:spcBef>
                <a:spcPts val="0"/>
              </a:spcBef>
              <a:buNone/>
            </a:pPr>
            <a:r>
              <a:rPr lang="da-DK" sz="2600">
                <a:solidFill>
                  <a:schemeClr val="tx1"/>
                </a:solidFill>
                <a:ea typeface="Calibri"/>
                <a:cs typeface="Calibri"/>
              </a:rPr>
              <a:t>LIDELSENS NATUR</a:t>
            </a:r>
            <a:endParaRPr lang="en-US" sz="2600">
              <a:solidFill>
                <a:schemeClr val="tx1"/>
              </a:solidFill>
              <a:ea typeface="Calibri"/>
              <a:cs typeface="Calibri"/>
            </a:endParaRPr>
          </a:p>
          <a:p>
            <a:pPr marL="457200" indent="-457200">
              <a:lnSpc>
                <a:spcPct val="100000"/>
              </a:lnSpc>
              <a:spcBef>
                <a:spcPts val="0"/>
              </a:spcBef>
            </a:pPr>
            <a:r>
              <a:rPr lang="da-DK" sz="2600">
                <a:solidFill>
                  <a:schemeClr val="tx1"/>
                </a:solidFill>
                <a:ea typeface="Calibri"/>
                <a:cs typeface="Calibri"/>
              </a:rPr>
              <a:t>Omskiftelighed</a:t>
            </a:r>
            <a:endParaRPr lang="en-US" sz="2600">
              <a:solidFill>
                <a:schemeClr val="tx1"/>
              </a:solidFill>
              <a:ea typeface="Calibri"/>
              <a:cs typeface="Calibri"/>
            </a:endParaRPr>
          </a:p>
          <a:p>
            <a:pPr marL="457200" indent="-457200">
              <a:lnSpc>
                <a:spcPct val="100000"/>
              </a:lnSpc>
              <a:spcBef>
                <a:spcPts val="0"/>
              </a:spcBef>
            </a:pPr>
            <a:r>
              <a:rPr lang="da-DK" sz="2600">
                <a:solidFill>
                  <a:schemeClr val="tx1"/>
                </a:solidFill>
                <a:ea typeface="Calibri"/>
                <a:cs typeface="Calibri"/>
              </a:rPr>
              <a:t>Ustabilitet</a:t>
            </a:r>
          </a:p>
          <a:p>
            <a:pPr marL="457200" indent="-457200">
              <a:lnSpc>
                <a:spcPct val="100000"/>
              </a:lnSpc>
              <a:spcBef>
                <a:spcPts val="0"/>
              </a:spcBef>
            </a:pPr>
            <a:r>
              <a:rPr lang="da-DK" sz="2600">
                <a:solidFill>
                  <a:schemeClr val="tx1"/>
                </a:solidFill>
                <a:ea typeface="Calibri"/>
                <a:cs typeface="Calibri"/>
              </a:rPr>
              <a:t>Manglende forudsigelighed</a:t>
            </a:r>
          </a:p>
        </p:txBody>
      </p:sp>
      <p:sp>
        <p:nvSpPr>
          <p:cNvPr id="7" name="Content Placeholder 2">
            <a:extLst>
              <a:ext uri="{FF2B5EF4-FFF2-40B4-BE49-F238E27FC236}">
                <a16:creationId xmlns:a16="http://schemas.microsoft.com/office/drawing/2014/main" id="{17738B92-896B-099D-1086-56518035D17F}"/>
              </a:ext>
            </a:extLst>
          </p:cNvPr>
          <p:cNvSpPr txBox="1">
            <a:spLocks/>
          </p:cNvSpPr>
          <p:nvPr/>
        </p:nvSpPr>
        <p:spPr>
          <a:xfrm>
            <a:off x="2487057" y="2889837"/>
            <a:ext cx="3657601" cy="2104804"/>
          </a:xfrm>
          <a:prstGeom prst="rect">
            <a:avLst/>
          </a:prstGeom>
          <a:solidFill>
            <a:schemeClr val="accent6">
              <a:lumMod val="40000"/>
              <a:lumOff val="6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2600">
                <a:solidFill>
                  <a:schemeClr val="tx1"/>
                </a:solidFill>
                <a:ea typeface="Calibri"/>
                <a:cs typeface="Calibri"/>
              </a:rPr>
              <a:t>DEN TRYGGE BASE</a:t>
            </a:r>
            <a:endParaRPr lang="en-US" sz="2600">
              <a:solidFill>
                <a:schemeClr val="tx1"/>
              </a:solidFill>
              <a:ea typeface="Calibri"/>
              <a:cs typeface="Calibri"/>
            </a:endParaRPr>
          </a:p>
          <a:p>
            <a:pPr marL="342900" indent="-342900">
              <a:lnSpc>
                <a:spcPct val="100000"/>
              </a:lnSpc>
              <a:spcBef>
                <a:spcPts val="0"/>
              </a:spcBef>
              <a:buFont typeface="Arial" panose="020B0604020202020204" pitchFamily="34" charset="0"/>
              <a:buChar char="•"/>
            </a:pPr>
            <a:r>
              <a:rPr lang="da-DK" sz="2600">
                <a:solidFill>
                  <a:schemeClr val="tx1"/>
                </a:solidFill>
                <a:ea typeface="Calibri"/>
                <a:cs typeface="Calibri"/>
              </a:rPr>
              <a:t>Konsistens</a:t>
            </a:r>
            <a:endParaRPr lang="en-US" sz="2600">
              <a:solidFill>
                <a:schemeClr val="tx1"/>
              </a:solidFill>
              <a:ea typeface="Calibri"/>
              <a:cs typeface="Calibri"/>
            </a:endParaRPr>
          </a:p>
          <a:p>
            <a:pPr marL="342900" indent="-342900">
              <a:lnSpc>
                <a:spcPct val="100000"/>
              </a:lnSpc>
              <a:spcBef>
                <a:spcPts val="0"/>
              </a:spcBef>
              <a:buFont typeface="Arial" panose="020B0604020202020204" pitchFamily="34" charset="0"/>
              <a:buChar char="•"/>
            </a:pPr>
            <a:r>
              <a:rPr lang="da-DK" sz="2600">
                <a:solidFill>
                  <a:schemeClr val="tx1"/>
                </a:solidFill>
                <a:ea typeface="Calibri"/>
                <a:cs typeface="Calibri"/>
              </a:rPr>
              <a:t>Stabilitet</a:t>
            </a:r>
            <a:endParaRPr lang="en-US" sz="2600">
              <a:solidFill>
                <a:schemeClr val="tx1"/>
              </a:solidFill>
              <a:ea typeface="Calibri"/>
              <a:cs typeface="Calibri"/>
            </a:endParaRPr>
          </a:p>
          <a:p>
            <a:pPr marL="342900" indent="-342900">
              <a:lnSpc>
                <a:spcPct val="100000"/>
              </a:lnSpc>
              <a:spcBef>
                <a:spcPts val="0"/>
              </a:spcBef>
              <a:buFont typeface="Arial" panose="020B0604020202020204" pitchFamily="34" charset="0"/>
              <a:buChar char="•"/>
            </a:pPr>
            <a:r>
              <a:rPr lang="da-DK" sz="2600">
                <a:solidFill>
                  <a:schemeClr val="tx1"/>
                </a:solidFill>
                <a:ea typeface="Calibri"/>
                <a:cs typeface="Calibri"/>
              </a:rPr>
              <a:t>Forudsigelighed</a:t>
            </a:r>
            <a:endParaRPr lang="en-US" sz="2600">
              <a:solidFill>
                <a:schemeClr val="tx1"/>
              </a:solidFill>
              <a:ea typeface="Calibri" panose="020F0502020204030204"/>
              <a:cs typeface="Calibri" panose="020F0502020204030204"/>
            </a:endParaRPr>
          </a:p>
        </p:txBody>
      </p:sp>
      <p:pic>
        <p:nvPicPr>
          <p:cNvPr id="10" name="Picture 9">
            <a:extLst>
              <a:ext uri="{FF2B5EF4-FFF2-40B4-BE49-F238E27FC236}">
                <a16:creationId xmlns:a16="http://schemas.microsoft.com/office/drawing/2014/main" id="{4F8172AD-417C-AABA-9C91-F1D2AF98E375}"/>
              </a:ext>
            </a:extLst>
          </p:cNvPr>
          <p:cNvPicPr>
            <a:picLocks noChangeAspect="1"/>
          </p:cNvPicPr>
          <p:nvPr/>
        </p:nvPicPr>
        <p:blipFill>
          <a:blip r:embed="rId3"/>
          <a:stretch>
            <a:fillRect/>
          </a:stretch>
        </p:blipFill>
        <p:spPr>
          <a:xfrm>
            <a:off x="1650808" y="1843431"/>
            <a:ext cx="1095950" cy="3134414"/>
          </a:xfrm>
          <a:prstGeom prst="rect">
            <a:avLst/>
          </a:prstGeom>
        </p:spPr>
      </p:pic>
      <p:pic>
        <p:nvPicPr>
          <p:cNvPr id="11" name="Picture 10">
            <a:extLst>
              <a:ext uri="{FF2B5EF4-FFF2-40B4-BE49-F238E27FC236}">
                <a16:creationId xmlns:a16="http://schemas.microsoft.com/office/drawing/2014/main" id="{5634BD4C-7172-7907-C4FC-32494B6997AC}"/>
              </a:ext>
            </a:extLst>
          </p:cNvPr>
          <p:cNvPicPr>
            <a:picLocks noChangeAspect="1"/>
          </p:cNvPicPr>
          <p:nvPr/>
        </p:nvPicPr>
        <p:blipFill>
          <a:blip r:embed="rId4"/>
          <a:stretch>
            <a:fillRect/>
          </a:stretch>
        </p:blipFill>
        <p:spPr>
          <a:xfrm>
            <a:off x="9188181" y="2776766"/>
            <a:ext cx="1215297" cy="3204878"/>
          </a:xfrm>
          <a:prstGeom prst="rect">
            <a:avLst/>
          </a:prstGeom>
        </p:spPr>
      </p:pic>
    </p:spTree>
    <p:extLst>
      <p:ext uri="{BB962C8B-B14F-4D97-AF65-F5344CB8AC3E}">
        <p14:creationId xmlns:p14="http://schemas.microsoft.com/office/powerpoint/2010/main" val="116808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291F1-5427-EB0C-BDA8-21AF0EED1E0D}"/>
              </a:ext>
            </a:extLst>
          </p:cNvPr>
          <p:cNvSpPr>
            <a:spLocks noGrp="1"/>
          </p:cNvSpPr>
          <p:nvPr>
            <p:ph type="title"/>
          </p:nvPr>
        </p:nvSpPr>
        <p:spPr/>
        <p:txBody>
          <a:bodyPr>
            <a:normAutofit/>
          </a:bodyPr>
          <a:lstStyle/>
          <a:p>
            <a:r>
              <a:rPr lang="da-DK" sz="3200" b="1"/>
              <a:t>Vær opmærksom på:</a:t>
            </a:r>
          </a:p>
        </p:txBody>
      </p:sp>
      <p:sp>
        <p:nvSpPr>
          <p:cNvPr id="3" name="Pladsholder til indhold 2">
            <a:extLst>
              <a:ext uri="{FF2B5EF4-FFF2-40B4-BE49-F238E27FC236}">
                <a16:creationId xmlns:a16="http://schemas.microsoft.com/office/drawing/2014/main" id="{C774A2F1-6D10-6349-75EA-46915132F60C}"/>
              </a:ext>
            </a:extLst>
          </p:cNvPr>
          <p:cNvSpPr>
            <a:spLocks noGrp="1"/>
          </p:cNvSpPr>
          <p:nvPr>
            <p:ph idx="1"/>
          </p:nvPr>
        </p:nvSpPr>
        <p:spPr/>
        <p:txBody>
          <a:bodyPr vert="horz" lIns="91440" tIns="45720" rIns="91440" bIns="45720" rtlCol="0" anchor="t">
            <a:normAutofit/>
          </a:bodyPr>
          <a:lstStyle/>
          <a:p>
            <a:r>
              <a:rPr lang="da-DK"/>
              <a:t> ”Antenne-børn”</a:t>
            </a:r>
          </a:p>
          <a:p>
            <a:pPr marL="0" indent="0">
              <a:buNone/>
            </a:pPr>
            <a:endParaRPr lang="da-DK"/>
          </a:p>
          <a:p>
            <a:r>
              <a:rPr lang="da-DK"/>
              <a:t>Rollekonvertering</a:t>
            </a:r>
            <a:endParaRPr lang="da-DK">
              <a:ea typeface="Calibri"/>
              <a:cs typeface="Calibri"/>
            </a:endParaRPr>
          </a:p>
          <a:p>
            <a:pPr marL="0" indent="0">
              <a:buNone/>
            </a:pPr>
            <a:endParaRPr lang="da-DK"/>
          </a:p>
          <a:p>
            <a:r>
              <a:rPr lang="da-DK"/>
              <a:t>Typiske reaktionsmønstre</a:t>
            </a:r>
          </a:p>
          <a:p>
            <a:endParaRPr lang="da-DK"/>
          </a:p>
          <a:p>
            <a:r>
              <a:rPr lang="da-DK"/>
              <a:t>Børn har brug for viden</a:t>
            </a:r>
          </a:p>
        </p:txBody>
      </p:sp>
    </p:spTree>
    <p:extLst>
      <p:ext uri="{BB962C8B-B14F-4D97-AF65-F5344CB8AC3E}">
        <p14:creationId xmlns:p14="http://schemas.microsoft.com/office/powerpoint/2010/main" val="2544964642"/>
      </p:ext>
    </p:extLst>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4.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262763154359189505","enableDocumentContentUpdater":false,"version":"2.0"}]]></TemplafySlideTemplateConfiguration>
</file>

<file path=customXml/item5.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262763154359189505","enableDocumentContentUpdater":false,"version":"2.0"}]]></TemplafySlideTemplateConfiguration>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Props1.xml><?xml version="1.0" encoding="utf-8"?>
<ds:datastoreItem xmlns:ds="http://schemas.openxmlformats.org/officeDocument/2006/customXml" ds:itemID="{0029E732-7A60-4946-ADDC-A915D65B5678}">
  <ds:schemaRefs/>
</ds:datastoreItem>
</file>

<file path=customXml/itemProps2.xml><?xml version="1.0" encoding="utf-8"?>
<ds:datastoreItem xmlns:ds="http://schemas.openxmlformats.org/officeDocument/2006/customXml" ds:itemID="{2EBD697C-AA86-4DDB-9DAD-9F0530664E32}"/>
</file>

<file path=customXml/itemProps3.xml><?xml version="1.0" encoding="utf-8"?>
<ds:datastoreItem xmlns:ds="http://schemas.openxmlformats.org/officeDocument/2006/customXml" ds:itemID="{344B3C34-EC69-44F2-971B-9DDADCBF8413}">
  <ds:schemaRefs>
    <ds:schemaRef ds:uri="45271e33-d65b-4fdb-83df-e33c3ee32854"/>
    <ds:schemaRef ds:uri="46bc01ff-faee-43f1-949a-29a91abcae44"/>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2E53F6B9-30A3-425D-9525-E7444B548CCB}">
  <ds:schemaRefs/>
</ds:datastoreItem>
</file>

<file path=customXml/itemProps5.xml><?xml version="1.0" encoding="utf-8"?>
<ds:datastoreItem xmlns:ds="http://schemas.openxmlformats.org/officeDocument/2006/customXml" ds:itemID="{2D472A0A-17B6-4D97-9108-2EA129CAF31E}">
  <ds:schemaRefs/>
</ds:datastoreItem>
</file>

<file path=customXml/itemProps6.xml><?xml version="1.0" encoding="utf-8"?>
<ds:datastoreItem xmlns:ds="http://schemas.openxmlformats.org/officeDocument/2006/customXml" ds:itemID="{D84FDB34-21AA-4AA9-9072-404EDE7D9DB5}">
  <ds:schemaRefs>
    <ds:schemaRef ds:uri="http://schemas.microsoft.com/sharepoint/v3/contenttype/forms"/>
  </ds:schemaRefs>
</ds:datastoreItem>
</file>

<file path=customXml/itemProps7.xml><?xml version="1.0" encoding="utf-8"?>
<ds:datastoreItem xmlns:ds="http://schemas.openxmlformats.org/officeDocument/2006/customXml" ds:itemID="{6C338F6E-C4C4-403E-ADD5-C5D60B379DD3}">
  <ds:schemaRefs/>
</ds:datastoreItem>
</file>

<file path=docProps/app.xml><?xml version="1.0" encoding="utf-8"?>
<Properties xmlns="http://schemas.openxmlformats.org/officeDocument/2006/extended-properties" xmlns:vt="http://schemas.openxmlformats.org/officeDocument/2006/docPropsVTypes">
  <Template>2024-dmpg-skabelon-v.2</Template>
  <TotalTime>0</TotalTime>
  <Words>7784</Words>
  <Application>Microsoft Office PowerPoint</Application>
  <PresentationFormat>Widescreen</PresentationFormat>
  <Paragraphs>589</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2024-dmpg-skabelon-v.2</vt:lpstr>
      <vt:lpstr>      Samspil &amp; Kommunikation   </vt:lpstr>
      <vt:lpstr>PROGRAM </vt:lpstr>
      <vt:lpstr>PÅRØRENDEINDDRAGELSE</vt:lpstr>
      <vt:lpstr>  INTRO  </vt:lpstr>
      <vt:lpstr>UDFORDRINGER I RELATIONEN  - EN ÆNDRET VIRKELIGHED</vt:lpstr>
      <vt:lpstr>OMSKIFTELIGHED</vt:lpstr>
      <vt:lpstr>ÆNDRING I DE NÆRE RELATIONER</vt:lpstr>
      <vt:lpstr>SÆRLIG UDFORDRING: Forælder-rollen</vt:lpstr>
      <vt:lpstr>Vær opmærksom på:</vt:lpstr>
      <vt:lpstr>DEN DEPRESSIVE TILSTAND OPLEVET INDEFRA:</vt:lpstr>
      <vt:lpstr>DEN MANIFORME TILSTAND OPLEVET INDEFRA:</vt:lpstr>
      <vt:lpstr>OPLEVET UDEFRA</vt:lpstr>
      <vt:lpstr>ALMENMENNESKELIGE REAKTIONER PÅ FORANDRING:</vt:lpstr>
      <vt:lpstr>SAMSPIL OG KOMMUNIKATIONSMØNSTRE VED DEPRESSION</vt:lpstr>
      <vt:lpstr>SAMSPIL OG KOMMUNIKATIONSMØNSTRE VED HYPOMANI/MANI</vt:lpstr>
      <vt:lpstr>HVORDAN GENETABLERES FORBINDELSEN?</vt:lpstr>
      <vt:lpstr>PowerPoint Presentation</vt:lpstr>
      <vt:lpstr>EVNEN TIL GOD KOMMUNIKATION</vt:lpstr>
      <vt:lpstr>HVORDAN BRYDES DEN ONDE CIRKEL?</vt:lpstr>
      <vt:lpstr>    </vt:lpstr>
      <vt:lpstr>    </vt:lpstr>
      <vt:lpstr>GODE RÅD</vt:lpstr>
      <vt:lpstr>RÅD TIL (DINE) PÅRØRENDE</vt:lpstr>
      <vt:lpstr>ER DU NYSGERRIG PÅ MERE?</vt:lpstr>
      <vt:lpstr>PowerPoint Presentation</vt:lpstr>
      <vt:lpstr>HENVISNINGER OG LITTERATUR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Gudmunda Sirry Arnardottir</dc:creator>
  <cp:lastModifiedBy>Gudmunda Sirry Arnardottir</cp:lastModifiedBy>
  <cp:revision>876</cp:revision>
  <dcterms:created xsi:type="dcterms:W3CDTF">2025-08-19T10:01:38Z</dcterms:created>
  <dcterms:modified xsi:type="dcterms:W3CDTF">2025-11-20T11:37:41Z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