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20_16B5745F.xml" ContentType="application/vnd.ms-powerpoint.comments+xml"/>
  <Override PartName="/ppt/notesSlides/notesSlide18.xml" ContentType="application/vnd.openxmlformats-officedocument.presentationml.notesSlide+xml"/>
  <Override PartName="/ppt/comments/modernComment_104_965BDE8D.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8"/>
  </p:sldMasterIdLst>
  <p:notesMasterIdLst>
    <p:notesMasterId r:id="rId36"/>
  </p:notesMasterIdLst>
  <p:sldIdLst>
    <p:sldId id="267" r:id="rId9"/>
    <p:sldId id="268" r:id="rId10"/>
    <p:sldId id="269" r:id="rId11"/>
    <p:sldId id="290" r:id="rId12"/>
    <p:sldId id="291" r:id="rId13"/>
    <p:sldId id="292" r:id="rId14"/>
    <p:sldId id="270" r:id="rId15"/>
    <p:sldId id="282" r:id="rId16"/>
    <p:sldId id="272" r:id="rId17"/>
    <p:sldId id="273" r:id="rId18"/>
    <p:sldId id="274" r:id="rId19"/>
    <p:sldId id="275" r:id="rId20"/>
    <p:sldId id="289" r:id="rId21"/>
    <p:sldId id="257" r:id="rId22"/>
    <p:sldId id="258" r:id="rId23"/>
    <p:sldId id="259" r:id="rId24"/>
    <p:sldId id="288" r:id="rId25"/>
    <p:sldId id="260" r:id="rId26"/>
    <p:sldId id="276" r:id="rId27"/>
    <p:sldId id="277" r:id="rId28"/>
    <p:sldId id="279" r:id="rId29"/>
    <p:sldId id="280" r:id="rId30"/>
    <p:sldId id="281" r:id="rId31"/>
    <p:sldId id="287" r:id="rId32"/>
    <p:sldId id="285" r:id="rId33"/>
    <p:sldId id="286" r:id="rId34"/>
    <p:sldId id="283" r:id="rId35"/>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0DCB8E-2C7F-D4D4-C646-31C8B9C0E4A7}" name="Gudmunda Sirry Arnardottir" initials="GA" userId="S::gudmunda.sirry.arnardottir@regionh.dk::7bee0ae9-7df3-4f86-86c5-166b3b0941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999999"/>
    <a:srgbClr val="E8DED4"/>
    <a:srgbClr val="E8C9BF"/>
    <a:srgbClr val="E9E402"/>
    <a:srgbClr val="6BA58F"/>
    <a:srgbClr val="154053"/>
    <a:srgbClr val="97856F"/>
    <a:srgbClr val="EFE8E1"/>
    <a:srgbClr val="F5F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EEBCD-9073-2BAA-DC3A-79D9E51943AB}" v="27" dt="2025-11-17T11:50:13.456"/>
    <p1510:client id="{FBC92267-B47B-75A0-87A8-B2DA1A5E5599}" v="22" dt="2025-11-17T11:48:02.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04" autoAdjust="0"/>
    <p:restoredTop sz="73573" autoAdjust="0"/>
  </p:normalViewPr>
  <p:slideViewPr>
    <p:cSldViewPr snapToGrid="0" showGuides="1">
      <p:cViewPr varScale="1">
        <p:scale>
          <a:sx n="84" d="100"/>
          <a:sy n="84" d="100"/>
        </p:scale>
        <p:origin x="60" y="78"/>
      </p:cViewPr>
      <p:guideLst/>
    </p:cSldViewPr>
  </p:slideViewPr>
  <p:notesTextViewPr>
    <p:cViewPr>
      <p:scale>
        <a:sx n="100" d="100"/>
        <a:sy n="100" d="100"/>
      </p:scale>
      <p:origin x="0" y="0"/>
    </p:cViewPr>
  </p:notesTextViewPr>
  <p:notesViewPr>
    <p:cSldViewPr snapToGrid="0" showGuides="1">
      <p:cViewPr varScale="1">
        <p:scale>
          <a:sx n="83" d="100"/>
          <a:sy n="83" d="100"/>
        </p:scale>
        <p:origin x="3630" y="96"/>
      </p:cViewPr>
      <p:guideLst/>
    </p:cSldViewPr>
  </p:notesViewPr>
  <p:gridSpacing cx="687600" cy="6876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8/10/relationships/authors" Target="authors.xml"/><Relationship Id="rId8" Type="http://schemas.openxmlformats.org/officeDocument/2006/relationships/slideMaster" Target="slideMasters/slide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tte Thrane" userId="S::j.thrane_rn.dk#ext#@regionmidtjylland.onmicrosoft.com::0b513e84-a9d9-47ed-a5de-84015da39e20" providerId="AD" clId="Web-{FBC92267-B47B-75A0-87A8-B2DA1A5E5599}"/>
    <pc:docChg chg="modSld">
      <pc:chgData name="Jette Thrane" userId="S::j.thrane_rn.dk#ext#@regionmidtjylland.onmicrosoft.com::0b513e84-a9d9-47ed-a5de-84015da39e20" providerId="AD" clId="Web-{FBC92267-B47B-75A0-87A8-B2DA1A5E5599}" dt="2025-11-17T11:48:02.792" v="21" actId="20577"/>
      <pc:docMkLst>
        <pc:docMk/>
      </pc:docMkLst>
      <pc:sldChg chg="modSp">
        <pc:chgData name="Jette Thrane" userId="S::j.thrane_rn.dk#ext#@regionmidtjylland.onmicrosoft.com::0b513e84-a9d9-47ed-a5de-84015da39e20" providerId="AD" clId="Web-{FBC92267-B47B-75A0-87A8-B2DA1A5E5599}" dt="2025-11-17T11:48:02.792" v="21" actId="20577"/>
        <pc:sldMkLst>
          <pc:docMk/>
          <pc:sldMk cId="2569674092" sldId="267"/>
        </pc:sldMkLst>
        <pc:spChg chg="mod">
          <ac:chgData name="Jette Thrane" userId="S::j.thrane_rn.dk#ext#@regionmidtjylland.onmicrosoft.com::0b513e84-a9d9-47ed-a5de-84015da39e20" providerId="AD" clId="Web-{FBC92267-B47B-75A0-87A8-B2DA1A5E5599}" dt="2025-11-17T11:48:02.792" v="21" actId="20577"/>
          <ac:spMkLst>
            <pc:docMk/>
            <pc:sldMk cId="2569674092" sldId="267"/>
            <ac:spMk id="5" creationId="{EC32DC6A-CD8B-E53F-BB49-F4B2385CEAA2}"/>
          </ac:spMkLst>
        </pc:spChg>
      </pc:sldChg>
    </pc:docChg>
  </pc:docChgLst>
  <pc:docChgLst>
    <pc:chgData name="Natacha Blauenfeldt Kyster" userId="S::natacha.blauenfeldt.kyster_regionh.dk#ext#@regionmidtjylland.onmicrosoft.com::00b98de2-31d0-42bb-8171-676b4d64317b" providerId="AD" clId="Web-{91EF9591-C392-E05B-B41C-6ACC8B62A061}"/>
    <pc:docChg chg="addSld delSld modSld">
      <pc:chgData name="Natacha Blauenfeldt Kyster" userId="S::natacha.blauenfeldt.kyster_regionh.dk#ext#@regionmidtjylland.onmicrosoft.com::00b98de2-31d0-42bb-8171-676b4d64317b" providerId="AD" clId="Web-{91EF9591-C392-E05B-B41C-6ACC8B62A061}" dt="2025-10-30T12:24:25.920" v="31"/>
      <pc:docMkLst>
        <pc:docMk/>
      </pc:docMkLst>
      <pc:sldChg chg="modSp">
        <pc:chgData name="Natacha Blauenfeldt Kyster" userId="S::natacha.blauenfeldt.kyster_regionh.dk#ext#@regionmidtjylland.onmicrosoft.com::00b98de2-31d0-42bb-8171-676b4d64317b" providerId="AD" clId="Web-{91EF9591-C392-E05B-B41C-6ACC8B62A061}" dt="2025-10-30T12:22:20.550" v="8" actId="20577"/>
        <pc:sldMkLst>
          <pc:docMk/>
          <pc:sldMk cId="568869156" sldId="273"/>
        </pc:sldMkLst>
        <pc:spChg chg="mod">
          <ac:chgData name="Natacha Blauenfeldt Kyster" userId="S::natacha.blauenfeldt.kyster_regionh.dk#ext#@regionmidtjylland.onmicrosoft.com::00b98de2-31d0-42bb-8171-676b4d64317b" providerId="AD" clId="Web-{91EF9591-C392-E05B-B41C-6ACC8B62A061}" dt="2025-10-30T12:22:20.550" v="8" actId="20577"/>
          <ac:spMkLst>
            <pc:docMk/>
            <pc:sldMk cId="568869156" sldId="273"/>
            <ac:spMk id="3" creationId="{45E8A455-6863-FD79-0F0B-179221AD250E}"/>
          </ac:spMkLst>
        </pc:spChg>
      </pc:sldChg>
      <pc:sldChg chg="modSp">
        <pc:chgData name="Natacha Blauenfeldt Kyster" userId="S::natacha.blauenfeldt.kyster_regionh.dk#ext#@regionmidtjylland.onmicrosoft.com::00b98de2-31d0-42bb-8171-676b4d64317b" providerId="AD" clId="Web-{91EF9591-C392-E05B-B41C-6ACC8B62A061}" dt="2025-10-30T12:22:27.426" v="10" actId="20577"/>
        <pc:sldMkLst>
          <pc:docMk/>
          <pc:sldMk cId="3627252815" sldId="274"/>
        </pc:sldMkLst>
        <pc:spChg chg="mod">
          <ac:chgData name="Natacha Blauenfeldt Kyster" userId="S::natacha.blauenfeldt.kyster_regionh.dk#ext#@regionmidtjylland.onmicrosoft.com::00b98de2-31d0-42bb-8171-676b4d64317b" providerId="AD" clId="Web-{91EF9591-C392-E05B-B41C-6ACC8B62A061}" dt="2025-10-30T12:22:27.426" v="10" actId="20577"/>
          <ac:spMkLst>
            <pc:docMk/>
            <pc:sldMk cId="3627252815" sldId="274"/>
            <ac:spMk id="4" creationId="{739FB703-5871-EC95-30E7-288B24687BE6}"/>
          </ac:spMkLst>
        </pc:spChg>
      </pc:sldChg>
      <pc:sldChg chg="modSp">
        <pc:chgData name="Natacha Blauenfeldt Kyster" userId="S::natacha.blauenfeldt.kyster_regionh.dk#ext#@regionmidtjylland.onmicrosoft.com::00b98de2-31d0-42bb-8171-676b4d64317b" providerId="AD" clId="Web-{91EF9591-C392-E05B-B41C-6ACC8B62A061}" dt="2025-10-30T12:23:33.994" v="26" actId="20577"/>
        <pc:sldMkLst>
          <pc:docMk/>
          <pc:sldMk cId="3214972697" sldId="276"/>
        </pc:sldMkLst>
        <pc:spChg chg="mod">
          <ac:chgData name="Natacha Blauenfeldt Kyster" userId="S::natacha.blauenfeldt.kyster_regionh.dk#ext#@regionmidtjylland.onmicrosoft.com::00b98de2-31d0-42bb-8171-676b4d64317b" providerId="AD" clId="Web-{91EF9591-C392-E05B-B41C-6ACC8B62A061}" dt="2025-10-30T12:23:33.994" v="26" actId="20577"/>
          <ac:spMkLst>
            <pc:docMk/>
            <pc:sldMk cId="3214972697" sldId="276"/>
            <ac:spMk id="3" creationId="{21C8D7F2-3086-8068-DAF0-F342F49982C9}"/>
          </ac:spMkLst>
        </pc:spChg>
      </pc:sldChg>
      <pc:sldChg chg="modSp">
        <pc:chgData name="Natacha Blauenfeldt Kyster" userId="S::natacha.blauenfeldt.kyster_regionh.dk#ext#@regionmidtjylland.onmicrosoft.com::00b98de2-31d0-42bb-8171-676b4d64317b" providerId="AD" clId="Web-{91EF9591-C392-E05B-B41C-6ACC8B62A061}" dt="2025-10-30T12:22:00.612" v="6" actId="20577"/>
        <pc:sldMkLst>
          <pc:docMk/>
          <pc:sldMk cId="237182830" sldId="282"/>
        </pc:sldMkLst>
        <pc:spChg chg="mod">
          <ac:chgData name="Natacha Blauenfeldt Kyster" userId="S::natacha.blauenfeldt.kyster_regionh.dk#ext#@regionmidtjylland.onmicrosoft.com::00b98de2-31d0-42bb-8171-676b4d64317b" providerId="AD" clId="Web-{91EF9591-C392-E05B-B41C-6ACC8B62A061}" dt="2025-10-30T12:22:00.612" v="6" actId="20577"/>
          <ac:spMkLst>
            <pc:docMk/>
            <pc:sldMk cId="237182830" sldId="282"/>
            <ac:spMk id="8" creationId="{2EB20521-62DE-507D-3950-01F7B7C1D1DB}"/>
          </ac:spMkLst>
        </pc:spChg>
        <pc:spChg chg="mod">
          <ac:chgData name="Natacha Blauenfeldt Kyster" userId="S::natacha.blauenfeldt.kyster_regionh.dk#ext#@regionmidtjylland.onmicrosoft.com::00b98de2-31d0-42bb-8171-676b4d64317b" providerId="AD" clId="Web-{91EF9591-C392-E05B-B41C-6ACC8B62A061}" dt="2025-10-30T12:21:48.111" v="5" actId="20577"/>
          <ac:spMkLst>
            <pc:docMk/>
            <pc:sldMk cId="237182830" sldId="282"/>
            <ac:spMk id="10" creationId="{FAF3A1F2-C109-338C-B3F8-1F2347726654}"/>
          </ac:spMkLst>
        </pc:spChg>
      </pc:sldChg>
      <pc:sldChg chg="modSp">
        <pc:chgData name="Natacha Blauenfeldt Kyster" userId="S::natacha.blauenfeldt.kyster_regionh.dk#ext#@regionmidtjylland.onmicrosoft.com::00b98de2-31d0-42bb-8171-676b4d64317b" providerId="AD" clId="Web-{91EF9591-C392-E05B-B41C-6ACC8B62A061}" dt="2025-10-30T12:22:41.396" v="11" actId="14100"/>
        <pc:sldMkLst>
          <pc:docMk/>
          <pc:sldMk cId="380990559" sldId="288"/>
        </pc:sldMkLst>
        <pc:spChg chg="mod">
          <ac:chgData name="Natacha Blauenfeldt Kyster" userId="S::natacha.blauenfeldt.kyster_regionh.dk#ext#@regionmidtjylland.onmicrosoft.com::00b98de2-31d0-42bb-8171-676b4d64317b" providerId="AD" clId="Web-{91EF9591-C392-E05B-B41C-6ACC8B62A061}" dt="2025-10-30T12:22:41.396" v="11" actId="14100"/>
          <ac:spMkLst>
            <pc:docMk/>
            <pc:sldMk cId="380990559" sldId="288"/>
            <ac:spMk id="3" creationId="{E6C46991-3255-7AC3-327C-B1B46BFA1F8B}"/>
          </ac:spMkLst>
        </pc:spChg>
      </pc:sldChg>
      <pc:sldChg chg="modSp new modNotes">
        <pc:chgData name="Natacha Blauenfeldt Kyster" userId="S::natacha.blauenfeldt.kyster_regionh.dk#ext#@regionmidtjylland.onmicrosoft.com::00b98de2-31d0-42bb-8171-676b4d64317b" providerId="AD" clId="Web-{91EF9591-C392-E05B-B41C-6ACC8B62A061}" dt="2025-10-30T12:24:24.748" v="30"/>
        <pc:sldMkLst>
          <pc:docMk/>
          <pc:sldMk cId="4270405362" sldId="289"/>
        </pc:sldMkLst>
        <pc:spChg chg="mod">
          <ac:chgData name="Natacha Blauenfeldt Kyster" userId="S::natacha.blauenfeldt.kyster_regionh.dk#ext#@regionmidtjylland.onmicrosoft.com::00b98de2-31d0-42bb-8171-676b4d64317b" providerId="AD" clId="Web-{91EF9591-C392-E05B-B41C-6ACC8B62A061}" dt="2025-10-30T12:24:14.732" v="28" actId="20577"/>
          <ac:spMkLst>
            <pc:docMk/>
            <pc:sldMk cId="4270405362" sldId="289"/>
            <ac:spMk id="2" creationId="{FD40372E-E53C-A4DA-C294-96E9BDFC4FB1}"/>
          </ac:spMkLst>
        </pc:spChg>
      </pc:sldChg>
    </pc:docChg>
  </pc:docChgLst>
  <pc:docChgLst>
    <pc:chgData name="Gudmunda Sirry Arnardottir" userId="S::gudmunda.sirry.arnardottir_regionh.dk#ext#@regionmidtjylland.onmicrosoft.com::84380b38-600e-4adc-b23d-3fb050d9669f" providerId="AD" clId="Web-{A6F3CF0C-0C6F-2C9B-49A4-4834A4EB3C45}"/>
    <pc:docChg chg="modSld">
      <pc:chgData name="Gudmunda Sirry Arnardottir" userId="S::gudmunda.sirry.arnardottir_regionh.dk#ext#@regionmidtjylland.onmicrosoft.com::84380b38-600e-4adc-b23d-3fb050d9669f" providerId="AD" clId="Web-{A6F3CF0C-0C6F-2C9B-49A4-4834A4EB3C45}" dt="2025-11-07T13:15:51.281" v="11"/>
      <pc:docMkLst>
        <pc:docMk/>
      </pc:docMkLst>
      <pc:sldChg chg="addSp delSp modSp modNotes">
        <pc:chgData name="Gudmunda Sirry Arnardottir" userId="S::gudmunda.sirry.arnardottir_regionh.dk#ext#@regionmidtjylland.onmicrosoft.com::84380b38-600e-4adc-b23d-3fb050d9669f" providerId="AD" clId="Web-{A6F3CF0C-0C6F-2C9B-49A4-4834A4EB3C45}" dt="2025-11-07T13:15:51.281" v="11"/>
        <pc:sldMkLst>
          <pc:docMk/>
          <pc:sldMk cId="2522603149" sldId="260"/>
        </pc:sldMkLst>
      </pc:sldChg>
    </pc:docChg>
  </pc:docChgLst>
  <pc:docChgLst>
    <pc:chgData name="Gudmunda Sirry Arnardottir" userId="S::gudmunda.sirry.arnardottir_regionh.dk#ext#@regionmidtjylland.onmicrosoft.com::84380b38-600e-4adc-b23d-3fb050d9669f" providerId="AD" clId="Web-{4D5863E9-5BC0-3775-A91C-EC7F3443ECBD}"/>
    <pc:docChg chg="modSld">
      <pc:chgData name="Gudmunda Sirry Arnardottir" userId="S::gudmunda.sirry.arnardottir_regionh.dk#ext#@regionmidtjylland.onmicrosoft.com::84380b38-600e-4adc-b23d-3fb050d9669f" providerId="AD" clId="Web-{4D5863E9-5BC0-3775-A91C-EC7F3443ECBD}" dt="2025-11-10T13:26:50.851" v="16"/>
      <pc:docMkLst>
        <pc:docMk/>
      </pc:docMkLst>
      <pc:sldChg chg="modSp">
        <pc:chgData name="Gudmunda Sirry Arnardottir" userId="S::gudmunda.sirry.arnardottir_regionh.dk#ext#@regionmidtjylland.onmicrosoft.com::84380b38-600e-4adc-b23d-3fb050d9669f" providerId="AD" clId="Web-{4D5863E9-5BC0-3775-A91C-EC7F3443ECBD}" dt="2025-11-10T13:26:03.740" v="10"/>
        <pc:sldMkLst>
          <pc:docMk/>
          <pc:sldMk cId="3601364513" sldId="257"/>
        </pc:sldMkLst>
        <pc:picChg chg="mod">
          <ac:chgData name="Gudmunda Sirry Arnardottir" userId="S::gudmunda.sirry.arnardottir_regionh.dk#ext#@regionmidtjylland.onmicrosoft.com::84380b38-600e-4adc-b23d-3fb050d9669f" providerId="AD" clId="Web-{4D5863E9-5BC0-3775-A91C-EC7F3443ECBD}" dt="2025-11-10T13:26:03.740" v="10"/>
          <ac:picMkLst>
            <pc:docMk/>
            <pc:sldMk cId="3601364513" sldId="257"/>
            <ac:picMk id="5" creationId="{6920AAB3-9E6B-E4BE-F3B3-249561661B0D}"/>
          </ac:picMkLst>
        </pc:picChg>
      </pc:sldChg>
      <pc:sldChg chg="addSp delSp modSp">
        <pc:chgData name="Gudmunda Sirry Arnardottir" userId="S::gudmunda.sirry.arnardottir_regionh.dk#ext#@regionmidtjylland.onmicrosoft.com::84380b38-600e-4adc-b23d-3fb050d9669f" providerId="AD" clId="Web-{4D5863E9-5BC0-3775-A91C-EC7F3443ECBD}" dt="2025-11-10T13:26:50.851" v="16"/>
        <pc:sldMkLst>
          <pc:docMk/>
          <pc:sldMk cId="2522603149" sldId="260"/>
        </pc:sldMkLst>
      </pc:sldChg>
      <pc:sldChg chg="modSp">
        <pc:chgData name="Gudmunda Sirry Arnardottir" userId="S::gudmunda.sirry.arnardottir_regionh.dk#ext#@regionmidtjylland.onmicrosoft.com::84380b38-600e-4adc-b23d-3fb050d9669f" providerId="AD" clId="Web-{4D5863E9-5BC0-3775-A91C-EC7F3443ECBD}" dt="2025-11-10T13:25:22.646" v="1"/>
        <pc:sldMkLst>
          <pc:docMk/>
          <pc:sldMk cId="2245461698" sldId="268"/>
        </pc:sldMkLst>
        <pc:picChg chg="mod">
          <ac:chgData name="Gudmunda Sirry Arnardottir" userId="S::gudmunda.sirry.arnardottir_regionh.dk#ext#@regionmidtjylland.onmicrosoft.com::84380b38-600e-4adc-b23d-3fb050d9669f" providerId="AD" clId="Web-{4D5863E9-5BC0-3775-A91C-EC7F3443ECBD}" dt="2025-11-10T13:25:22.646" v="1"/>
          <ac:picMkLst>
            <pc:docMk/>
            <pc:sldMk cId="2245461698" sldId="268"/>
            <ac:picMk id="2" creationId="{52B68F87-DA26-21D5-D98F-B6B423337478}"/>
          </ac:picMkLst>
        </pc:picChg>
      </pc:sldChg>
      <pc:sldChg chg="modSp">
        <pc:chgData name="Gudmunda Sirry Arnardottir" userId="S::gudmunda.sirry.arnardottir_regionh.dk#ext#@regionmidtjylland.onmicrosoft.com::84380b38-600e-4adc-b23d-3fb050d9669f" providerId="AD" clId="Web-{4D5863E9-5BC0-3775-A91C-EC7F3443ECBD}" dt="2025-11-10T13:25:34.583" v="4"/>
        <pc:sldMkLst>
          <pc:docMk/>
          <pc:sldMk cId="2548681467" sldId="272"/>
        </pc:sldMkLst>
        <pc:picChg chg="mod">
          <ac:chgData name="Gudmunda Sirry Arnardottir" userId="S::gudmunda.sirry.arnardottir_regionh.dk#ext#@regionmidtjylland.onmicrosoft.com::84380b38-600e-4adc-b23d-3fb050d9669f" providerId="AD" clId="Web-{4D5863E9-5BC0-3775-A91C-EC7F3443ECBD}" dt="2025-11-10T13:25:34.583" v="4"/>
          <ac:picMkLst>
            <pc:docMk/>
            <pc:sldMk cId="2548681467" sldId="272"/>
            <ac:picMk id="6" creationId="{B21A69F9-43AF-F59D-A88F-6468F4C944AD}"/>
          </ac:picMkLst>
        </pc:picChg>
      </pc:sldChg>
    </pc:docChg>
  </pc:docChgLst>
  <pc:docChgLst>
    <pc:chgData name="Gudmunda Sirry Arnardottir" userId="S::gudmunda.sirry.arnardottir_regionh.dk#ext#@regionmidtjylland.onmicrosoft.com::84380b38-600e-4adc-b23d-3fb050d9669f" providerId="AD" clId="Web-{1E6D1C24-BDBF-A8A1-3ADF-B040D06FF7AF}"/>
    <pc:docChg chg="modSld">
      <pc:chgData name="Gudmunda Sirry Arnardottir" userId="S::gudmunda.sirry.arnardottir_regionh.dk#ext#@regionmidtjylland.onmicrosoft.com::84380b38-600e-4adc-b23d-3fb050d9669f" providerId="AD" clId="Web-{1E6D1C24-BDBF-A8A1-3ADF-B040D06FF7AF}" dt="2025-11-10T13:32:17.125" v="5" actId="14100"/>
      <pc:docMkLst>
        <pc:docMk/>
      </pc:docMkLst>
      <pc:sldChg chg="addSp modSp">
        <pc:chgData name="Gudmunda Sirry Arnardottir" userId="S::gudmunda.sirry.arnardottir_regionh.dk#ext#@regionmidtjylland.onmicrosoft.com::84380b38-600e-4adc-b23d-3fb050d9669f" providerId="AD" clId="Web-{1E6D1C24-BDBF-A8A1-3ADF-B040D06FF7AF}" dt="2025-11-10T13:32:17.125" v="5" actId="14100"/>
        <pc:sldMkLst>
          <pc:docMk/>
          <pc:sldMk cId="2522603149" sldId="260"/>
        </pc:sldMkLst>
      </pc:sldChg>
    </pc:docChg>
  </pc:docChgLst>
  <pc:docChgLst>
    <pc:chgData name="Jette Thrane" userId="S::j.thrane_rn.dk#ext#@regionmidtjylland.onmicrosoft.com::0b513e84-a9d9-47ed-a5de-84015da39e20" providerId="AD" clId="Web-{001EEBCD-9073-2BAA-DC3A-79D9E51943AB}"/>
    <pc:docChg chg="modSld">
      <pc:chgData name="Jette Thrane" userId="S::j.thrane_rn.dk#ext#@regionmidtjylland.onmicrosoft.com::0b513e84-a9d9-47ed-a5de-84015da39e20" providerId="AD" clId="Web-{001EEBCD-9073-2BAA-DC3A-79D9E51943AB}" dt="2025-11-17T11:50:11.394" v="25" actId="20577"/>
      <pc:docMkLst>
        <pc:docMk/>
      </pc:docMkLst>
      <pc:sldChg chg="modSp">
        <pc:chgData name="Jette Thrane" userId="S::j.thrane_rn.dk#ext#@regionmidtjylland.onmicrosoft.com::0b513e84-a9d9-47ed-a5de-84015da39e20" providerId="AD" clId="Web-{001EEBCD-9073-2BAA-DC3A-79D9E51943AB}" dt="2025-11-17T11:50:11.394" v="25" actId="20577"/>
        <pc:sldMkLst>
          <pc:docMk/>
          <pc:sldMk cId="2569674092" sldId="267"/>
        </pc:sldMkLst>
        <pc:spChg chg="mod">
          <ac:chgData name="Jette Thrane" userId="S::j.thrane_rn.dk#ext#@regionmidtjylland.onmicrosoft.com::0b513e84-a9d9-47ed-a5de-84015da39e20" providerId="AD" clId="Web-{001EEBCD-9073-2BAA-DC3A-79D9E51943AB}" dt="2025-11-17T11:50:11.394" v="25" actId="20577"/>
          <ac:spMkLst>
            <pc:docMk/>
            <pc:sldMk cId="2569674092" sldId="267"/>
            <ac:spMk id="5" creationId="{EC32DC6A-CD8B-E53F-BB49-F4B2385CEAA2}"/>
          </ac:spMkLst>
        </pc:spChg>
      </pc:sldChg>
    </pc:docChg>
  </pc:docChgLst>
  <pc:docChgLst>
    <pc:chgData name="Gudmunda Sirry Arnardottir" userId="S::gudmunda.sirry.arnardottir_regionh.dk#ext#@regionmidtjylland.onmicrosoft.com::84380b38-600e-4adc-b23d-3fb050d9669f" providerId="AD" clId="Web-{1C3AE29E-515D-28F8-4D0E-0E9911173867}"/>
    <pc:docChg chg="modSld">
      <pc:chgData name="Gudmunda Sirry Arnardottir" userId="S::gudmunda.sirry.arnardottir_regionh.dk#ext#@regionmidtjylland.onmicrosoft.com::84380b38-600e-4adc-b23d-3fb050d9669f" providerId="AD" clId="Web-{1C3AE29E-515D-28F8-4D0E-0E9911173867}" dt="2025-11-10T13:35:54.817" v="21"/>
      <pc:docMkLst>
        <pc:docMk/>
      </pc:docMkLst>
      <pc:sldChg chg="addSp delSp modSp">
        <pc:chgData name="Gudmunda Sirry Arnardottir" userId="S::gudmunda.sirry.arnardottir_regionh.dk#ext#@regionmidtjylland.onmicrosoft.com::84380b38-600e-4adc-b23d-3fb050d9669f" providerId="AD" clId="Web-{1C3AE29E-515D-28F8-4D0E-0E9911173867}" dt="2025-11-10T13:35:05.416" v="15" actId="1076"/>
        <pc:sldMkLst>
          <pc:docMk/>
          <pc:sldMk cId="2522603149" sldId="260"/>
        </pc:sldMkLst>
        <pc:picChg chg="add mod">
          <ac:chgData name="Gudmunda Sirry Arnardottir" userId="S::gudmunda.sirry.arnardottir_regionh.dk#ext#@regionmidtjylland.onmicrosoft.com::84380b38-600e-4adc-b23d-3fb050d9669f" providerId="AD" clId="Web-{1C3AE29E-515D-28F8-4D0E-0E9911173867}" dt="2025-11-10T13:35:05.416" v="15" actId="1076"/>
          <ac:picMkLst>
            <pc:docMk/>
            <pc:sldMk cId="2522603149" sldId="260"/>
            <ac:picMk id="5" creationId="{6D3A98F5-9243-0450-399D-6A7E8ED2780C}"/>
          </ac:picMkLst>
        </pc:picChg>
      </pc:sldChg>
      <pc:sldChg chg="modSp">
        <pc:chgData name="Gudmunda Sirry Arnardottir" userId="S::gudmunda.sirry.arnardottir_regionh.dk#ext#@regionmidtjylland.onmicrosoft.com::84380b38-600e-4adc-b23d-3fb050d9669f" providerId="AD" clId="Web-{1C3AE29E-515D-28F8-4D0E-0E9911173867}" dt="2025-11-10T13:35:25.108" v="17"/>
        <pc:sldMkLst>
          <pc:docMk/>
          <pc:sldMk cId="76395488" sldId="279"/>
        </pc:sldMkLst>
        <pc:picChg chg="mod">
          <ac:chgData name="Gudmunda Sirry Arnardottir" userId="S::gudmunda.sirry.arnardottir_regionh.dk#ext#@regionmidtjylland.onmicrosoft.com::84380b38-600e-4adc-b23d-3fb050d9669f" providerId="AD" clId="Web-{1C3AE29E-515D-28F8-4D0E-0E9911173867}" dt="2025-11-10T13:35:25.108" v="17"/>
          <ac:picMkLst>
            <pc:docMk/>
            <pc:sldMk cId="76395488" sldId="279"/>
            <ac:picMk id="4" creationId="{47BB3F41-59A7-B313-21D7-50AF928EE2F3}"/>
          </ac:picMkLst>
        </pc:picChg>
      </pc:sldChg>
      <pc:sldChg chg="modSp">
        <pc:chgData name="Gudmunda Sirry Arnardottir" userId="S::gudmunda.sirry.arnardottir_regionh.dk#ext#@regionmidtjylland.onmicrosoft.com::84380b38-600e-4adc-b23d-3fb050d9669f" providerId="AD" clId="Web-{1C3AE29E-515D-28F8-4D0E-0E9911173867}" dt="2025-11-10T13:35:41.705" v="19"/>
        <pc:sldMkLst>
          <pc:docMk/>
          <pc:sldMk cId="1993914933" sldId="280"/>
        </pc:sldMkLst>
        <pc:picChg chg="mod">
          <ac:chgData name="Gudmunda Sirry Arnardottir" userId="S::gudmunda.sirry.arnardottir_regionh.dk#ext#@regionmidtjylland.onmicrosoft.com::84380b38-600e-4adc-b23d-3fb050d9669f" providerId="AD" clId="Web-{1C3AE29E-515D-28F8-4D0E-0E9911173867}" dt="2025-11-10T13:35:41.705" v="19"/>
          <ac:picMkLst>
            <pc:docMk/>
            <pc:sldMk cId="1993914933" sldId="280"/>
            <ac:picMk id="10" creationId="{8754C9E9-55BE-1B6A-07B4-E67CF4250039}"/>
          </ac:picMkLst>
        </pc:picChg>
      </pc:sldChg>
      <pc:sldChg chg="modSp">
        <pc:chgData name="Gudmunda Sirry Arnardottir" userId="S::gudmunda.sirry.arnardottir_regionh.dk#ext#@regionmidtjylland.onmicrosoft.com::84380b38-600e-4adc-b23d-3fb050d9669f" providerId="AD" clId="Web-{1C3AE29E-515D-28F8-4D0E-0E9911173867}" dt="2025-11-10T13:35:54.817" v="21"/>
        <pc:sldMkLst>
          <pc:docMk/>
          <pc:sldMk cId="1554329755" sldId="287"/>
        </pc:sldMkLst>
        <pc:picChg chg="mod">
          <ac:chgData name="Gudmunda Sirry Arnardottir" userId="S::gudmunda.sirry.arnardottir_regionh.dk#ext#@regionmidtjylland.onmicrosoft.com::84380b38-600e-4adc-b23d-3fb050d9669f" providerId="AD" clId="Web-{1C3AE29E-515D-28F8-4D0E-0E9911173867}" dt="2025-11-10T13:35:54.817" v="21"/>
          <ac:picMkLst>
            <pc:docMk/>
            <pc:sldMk cId="1554329755" sldId="287"/>
            <ac:picMk id="8" creationId="{B50784D1-5997-1B57-AAB9-79701771DD5D}"/>
          </ac:picMkLst>
        </pc:picChg>
      </pc:sldChg>
    </pc:docChg>
  </pc:docChgLst>
  <pc:docChgLst>
    <pc:chgData name="Gudmunda Sirry Arnardottir" userId="S::gudmunda.sirry.arnardottir_regionh.dk#ext#@regionmidtjylland.onmicrosoft.com::84380b38-600e-4adc-b23d-3fb050d9669f" providerId="AD" clId="Web-{3C831D4F-E83B-0FA5-FDC1-A8CB707CD64D}"/>
    <pc:docChg chg="modSld">
      <pc:chgData name="Gudmunda Sirry Arnardottir" userId="S::gudmunda.sirry.arnardottir_regionh.dk#ext#@regionmidtjylland.onmicrosoft.com::84380b38-600e-4adc-b23d-3fb050d9669f" providerId="AD" clId="Web-{3C831D4F-E83B-0FA5-FDC1-A8CB707CD64D}" dt="2025-11-10T13:22:05.891" v="15"/>
      <pc:docMkLst>
        <pc:docMk/>
      </pc:docMkLst>
      <pc:sldChg chg="modSp">
        <pc:chgData name="Gudmunda Sirry Arnardottir" userId="S::gudmunda.sirry.arnardottir_regionh.dk#ext#@regionmidtjylland.onmicrosoft.com::84380b38-600e-4adc-b23d-3fb050d9669f" providerId="AD" clId="Web-{3C831D4F-E83B-0FA5-FDC1-A8CB707CD64D}" dt="2025-11-10T13:21:48.732" v="14"/>
        <pc:sldMkLst>
          <pc:docMk/>
          <pc:sldMk cId="3601364513" sldId="257"/>
        </pc:sldMkLst>
        <pc:picChg chg="mod">
          <ac:chgData name="Gudmunda Sirry Arnardottir" userId="S::gudmunda.sirry.arnardottir_regionh.dk#ext#@regionmidtjylland.onmicrosoft.com::84380b38-600e-4adc-b23d-3fb050d9669f" providerId="AD" clId="Web-{3C831D4F-E83B-0FA5-FDC1-A8CB707CD64D}" dt="2025-11-10T13:21:48.732" v="14"/>
          <ac:picMkLst>
            <pc:docMk/>
            <pc:sldMk cId="3601364513" sldId="257"/>
            <ac:picMk id="5" creationId="{6920AAB3-9E6B-E4BE-F3B3-249561661B0D}"/>
          </ac:picMkLst>
        </pc:picChg>
      </pc:sldChg>
      <pc:sldChg chg="addSp delSp modSp">
        <pc:chgData name="Gudmunda Sirry Arnardottir" userId="S::gudmunda.sirry.arnardottir_regionh.dk#ext#@regionmidtjylland.onmicrosoft.com::84380b38-600e-4adc-b23d-3fb050d9669f" providerId="AD" clId="Web-{3C831D4F-E83B-0FA5-FDC1-A8CB707CD64D}" dt="2025-11-10T13:20:34.845" v="8" actId="1076"/>
        <pc:sldMkLst>
          <pc:docMk/>
          <pc:sldMk cId="2522603149" sldId="260"/>
        </pc:sldMkLst>
      </pc:sldChg>
      <pc:sldChg chg="modSp">
        <pc:chgData name="Gudmunda Sirry Arnardottir" userId="S::gudmunda.sirry.arnardottir_regionh.dk#ext#@regionmidtjylland.onmicrosoft.com::84380b38-600e-4adc-b23d-3fb050d9669f" providerId="AD" clId="Web-{3C831D4F-E83B-0FA5-FDC1-A8CB707CD64D}" dt="2025-11-10T13:22:05.891" v="15"/>
        <pc:sldMkLst>
          <pc:docMk/>
          <pc:sldMk cId="2548681467" sldId="272"/>
        </pc:sldMkLst>
        <pc:picChg chg="mod">
          <ac:chgData name="Gudmunda Sirry Arnardottir" userId="S::gudmunda.sirry.arnardottir_regionh.dk#ext#@regionmidtjylland.onmicrosoft.com::84380b38-600e-4adc-b23d-3fb050d9669f" providerId="AD" clId="Web-{3C831D4F-E83B-0FA5-FDC1-A8CB707CD64D}" dt="2025-11-10T13:22:05.891" v="15"/>
          <ac:picMkLst>
            <pc:docMk/>
            <pc:sldMk cId="2548681467" sldId="272"/>
            <ac:picMk id="6" creationId="{B21A69F9-43AF-F59D-A88F-6468F4C944AD}"/>
          </ac:picMkLst>
        </pc:picChg>
      </pc:sldChg>
      <pc:sldChg chg="modSp">
        <pc:chgData name="Gudmunda Sirry Arnardottir" userId="S::gudmunda.sirry.arnardottir_regionh.dk#ext#@regionmidtjylland.onmicrosoft.com::84380b38-600e-4adc-b23d-3fb050d9669f" providerId="AD" clId="Web-{3C831D4F-E83B-0FA5-FDC1-A8CB707CD64D}" dt="2025-11-10T13:21:20.072" v="11" actId="14100"/>
        <pc:sldMkLst>
          <pc:docMk/>
          <pc:sldMk cId="3096357969" sldId="285"/>
        </pc:sldMkLst>
        <pc:spChg chg="mod">
          <ac:chgData name="Gudmunda Sirry Arnardottir" userId="S::gudmunda.sirry.arnardottir_regionh.dk#ext#@regionmidtjylland.onmicrosoft.com::84380b38-600e-4adc-b23d-3fb050d9669f" providerId="AD" clId="Web-{3C831D4F-E83B-0FA5-FDC1-A8CB707CD64D}" dt="2025-11-10T13:21:20.072" v="11" actId="14100"/>
          <ac:spMkLst>
            <pc:docMk/>
            <pc:sldMk cId="3096357969" sldId="285"/>
            <ac:spMk id="4" creationId="{7F0621D3-7657-DF51-8B62-389FA7505C40}"/>
          </ac:spMkLst>
        </pc:spChg>
        <pc:picChg chg="mod">
          <ac:chgData name="Gudmunda Sirry Arnardottir" userId="S::gudmunda.sirry.arnardottir_regionh.dk#ext#@regionmidtjylland.onmicrosoft.com::84380b38-600e-4adc-b23d-3fb050d9669f" providerId="AD" clId="Web-{3C831D4F-E83B-0FA5-FDC1-A8CB707CD64D}" dt="2025-11-10T13:21:14.039" v="10"/>
          <ac:picMkLst>
            <pc:docMk/>
            <pc:sldMk cId="3096357969" sldId="285"/>
            <ac:picMk id="6" creationId="{D271047F-3BF8-0487-417D-26851FCDA79B}"/>
          </ac:picMkLst>
        </pc:picChg>
      </pc:sldChg>
      <pc:sldChg chg="modSp">
        <pc:chgData name="Gudmunda Sirry Arnardottir" userId="S::gudmunda.sirry.arnardottir_regionh.dk#ext#@regionmidtjylland.onmicrosoft.com::84380b38-600e-4adc-b23d-3fb050d9669f" providerId="AD" clId="Web-{3C831D4F-E83B-0FA5-FDC1-A8CB707CD64D}" dt="2025-11-10T13:21:04.553" v="9"/>
        <pc:sldMkLst>
          <pc:docMk/>
          <pc:sldMk cId="1554329755" sldId="287"/>
        </pc:sldMkLst>
        <pc:picChg chg="mod">
          <ac:chgData name="Gudmunda Sirry Arnardottir" userId="S::gudmunda.sirry.arnardottir_regionh.dk#ext#@regionmidtjylland.onmicrosoft.com::84380b38-600e-4adc-b23d-3fb050d9669f" providerId="AD" clId="Web-{3C831D4F-E83B-0FA5-FDC1-A8CB707CD64D}" dt="2025-11-10T13:21:04.553" v="9"/>
          <ac:picMkLst>
            <pc:docMk/>
            <pc:sldMk cId="1554329755" sldId="287"/>
            <ac:picMk id="8" creationId="{B50784D1-5997-1B57-AAB9-79701771DD5D}"/>
          </ac:picMkLst>
        </pc:picChg>
      </pc:sldChg>
    </pc:docChg>
  </pc:docChgLst>
  <pc:docChgLst>
    <pc:chgData name="Gudmunda Sirry Arnardottir" userId="S::gudmunda.sirry.arnardottir_regionh.dk#ext#@regionmidtjylland.onmicrosoft.com::84380b38-600e-4adc-b23d-3fb050d9669f" providerId="AD" clId="Web-{E2085B20-D5EB-33E5-8031-BDF2A0B6752E}"/>
    <pc:docChg chg="addSld modSld">
      <pc:chgData name="Gudmunda Sirry Arnardottir" userId="S::gudmunda.sirry.arnardottir_regionh.dk#ext#@regionmidtjylland.onmicrosoft.com::84380b38-600e-4adc-b23d-3fb050d9669f" providerId="AD" clId="Web-{E2085B20-D5EB-33E5-8031-BDF2A0B6752E}" dt="2025-11-14T11:56:57.121" v="17"/>
      <pc:docMkLst>
        <pc:docMk/>
      </pc:docMkLst>
      <pc:sldChg chg="modNotes">
        <pc:chgData name="Gudmunda Sirry Arnardottir" userId="S::gudmunda.sirry.arnardottir_regionh.dk#ext#@regionmidtjylland.onmicrosoft.com::84380b38-600e-4adc-b23d-3fb050d9669f" providerId="AD" clId="Web-{E2085B20-D5EB-33E5-8031-BDF2A0B6752E}" dt="2025-11-14T11:56:57.121" v="17"/>
        <pc:sldMkLst>
          <pc:docMk/>
          <pc:sldMk cId="2522603149" sldId="260"/>
        </pc:sldMkLst>
      </pc:sldChg>
      <pc:sldChg chg="add">
        <pc:chgData name="Gudmunda Sirry Arnardottir" userId="S::gudmunda.sirry.arnardottir_regionh.dk#ext#@regionmidtjylland.onmicrosoft.com::84380b38-600e-4adc-b23d-3fb050d9669f" providerId="AD" clId="Web-{E2085B20-D5EB-33E5-8031-BDF2A0B6752E}" dt="2025-11-14T11:55:14.213" v="0"/>
        <pc:sldMkLst>
          <pc:docMk/>
          <pc:sldMk cId="3764728326" sldId="290"/>
        </pc:sldMkLst>
      </pc:sldChg>
      <pc:sldChg chg="add">
        <pc:chgData name="Gudmunda Sirry Arnardottir" userId="S::gudmunda.sirry.arnardottir_regionh.dk#ext#@regionmidtjylland.onmicrosoft.com::84380b38-600e-4adc-b23d-3fb050d9669f" providerId="AD" clId="Web-{E2085B20-D5EB-33E5-8031-BDF2A0B6752E}" dt="2025-11-14T11:55:14.338" v="1"/>
        <pc:sldMkLst>
          <pc:docMk/>
          <pc:sldMk cId="3808280674" sldId="291"/>
        </pc:sldMkLst>
      </pc:sldChg>
      <pc:sldChg chg="add">
        <pc:chgData name="Gudmunda Sirry Arnardottir" userId="S::gudmunda.sirry.arnardottir_regionh.dk#ext#@regionmidtjylland.onmicrosoft.com::84380b38-600e-4adc-b23d-3fb050d9669f" providerId="AD" clId="Web-{E2085B20-D5EB-33E5-8031-BDF2A0B6752E}" dt="2025-11-14T11:55:14.525" v="2"/>
        <pc:sldMkLst>
          <pc:docMk/>
          <pc:sldMk cId="1047056587" sldId="292"/>
        </pc:sldMkLst>
      </pc:sldChg>
    </pc:docChg>
  </pc:docChgLst>
</pc:chgInfo>
</file>

<file path=ppt/comments/modernComment_104_965BDE8D.xml><?xml version="1.0" encoding="utf-8"?>
<p188:cmLst xmlns:a="http://schemas.openxmlformats.org/drawingml/2006/main" xmlns:r="http://schemas.openxmlformats.org/officeDocument/2006/relationships" xmlns:p188="http://schemas.microsoft.com/office/powerpoint/2018/8/main">
  <p188:cm id="{1334B10A-D109-4442-892A-A0089926C2DE}" authorId="{C80DCB8E-2C7F-D4D4-C646-31C8B9C0E4A7}" created="2025-10-10T12:40:59.744">
    <pc:sldMkLst xmlns:pc="http://schemas.microsoft.com/office/powerpoint/2013/main/command">
      <pc:docMk/>
      <pc:sldMk cId="2522603149" sldId="260"/>
    </pc:sldMkLst>
    <p188:txBody>
      <a:bodyPr/>
      <a:lstStyle/>
      <a:p>
        <a:r>
          <a:rPr lang="da-DK"/>
          <a:t>Måske skulle der være længere historie i noterne som kan læses op.
Hvad med et bille?</a:t>
        </a:r>
      </a:p>
    </p188:txBody>
  </p188:cm>
</p188:cmLst>
</file>

<file path=ppt/comments/modernComment_120_16B5745F.xml><?xml version="1.0" encoding="utf-8"?>
<p188:cmLst xmlns:a="http://schemas.openxmlformats.org/drawingml/2006/main" xmlns:r="http://schemas.openxmlformats.org/officeDocument/2006/relationships" xmlns:p188="http://schemas.microsoft.com/office/powerpoint/2018/8/main">
  <p188:cm id="{54E2626D-05B6-497F-95A6-2C3615F5A24B}" authorId="{C80DCB8E-2C7F-D4D4-C646-31C8B9C0E4A7}" created="2025-10-10T12:46:15.297">
    <pc:sldMkLst xmlns:pc="http://schemas.microsoft.com/office/powerpoint/2013/main/command">
      <pc:docMk/>
      <pc:sldMk cId="380990559" sldId="288"/>
    </pc:sldMkLst>
    <p188:txBody>
      <a:bodyPr/>
      <a:lstStyle/>
      <a:p>
        <a:r>
          <a:rPr lang="da-DK"/>
          <a:t>Der er spørgsmål til en forebyggelsesplan senere i dette forløb</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5EB28D1-58D8-4EBA-AD4A-3097FCE67AD9}" type="datetimeFigureOut">
              <a:rPr lang="da-DK" smtClean="0"/>
              <a:t>17-11-2025</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E91502-756A-4244-B8CC-0FD4F7A5EFF5}" type="slidenum">
              <a:rPr lang="da-DK" smtClean="0"/>
              <a:t>‹#›</a:t>
            </a:fld>
            <a:endParaRPr lang="da-DK" dirty="0"/>
          </a:p>
        </p:txBody>
      </p:sp>
    </p:spTree>
    <p:extLst>
      <p:ext uri="{BB962C8B-B14F-4D97-AF65-F5344CB8AC3E}">
        <p14:creationId xmlns:p14="http://schemas.microsoft.com/office/powerpoint/2010/main" val="34277181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1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algn="l" defTabSz="914400" rtl="0" eaLnBrk="1" latinLnBrk="0" hangingPunct="1">
      <a:defRPr sz="11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algn="l" defTabSz="914400" rtl="0" eaLnBrk="1" latinLnBrk="0" hangingPunct="1">
      <a:defRPr sz="11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algn="l" defTabSz="914400" rtl="0" eaLnBrk="1" latinLnBrk="0" hangingPunct="1">
      <a:defRPr sz="11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7"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latin typeface="Calibri" panose="020F0502020204030204" pitchFamily="34" charset="0"/>
                <a:ea typeface="Calibri" panose="020F0502020204030204" pitchFamily="34" charset="0"/>
                <a:cs typeface="Calibri" panose="020F0502020204030204" pitchFamily="34" charset="0"/>
              </a:rPr>
              <a:t>Der er stof til flere sessioner – kan plukkes i og sættes sammen efter gruppens behov</a:t>
            </a:r>
          </a:p>
          <a:p>
            <a:endParaRPr lang="da-DK" sz="11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dirty="0">
                <a:latin typeface="Calibri" panose="020F0502020204030204" pitchFamily="34" charset="0"/>
                <a:ea typeface="Calibri" panose="020F0502020204030204" pitchFamily="34" charset="0"/>
                <a:cs typeface="Calibri" panose="020F0502020204030204" pitchFamily="34" charset="0"/>
              </a:rPr>
              <a:t>Der mange emner og ikke alle kan gennemgås, derfor skal der udvælges de emner der passer til gruppen</a:t>
            </a:r>
          </a:p>
          <a:p>
            <a:endParaRPr lang="da-DK" sz="1100" b="1" dirty="0">
              <a:latin typeface="Calibri" panose="020F0502020204030204" pitchFamily="34" charset="0"/>
              <a:ea typeface="Calibri" panose="020F0502020204030204" pitchFamily="34" charset="0"/>
              <a:cs typeface="Calibri" panose="020F0502020204030204" pitchFamily="34" charset="0"/>
            </a:endParaRPr>
          </a:p>
          <a:p>
            <a:r>
              <a:rPr lang="da-DK" sz="1100" b="1" dirty="0">
                <a:latin typeface="Calibri" panose="020F0502020204030204" pitchFamily="34" charset="0"/>
                <a:ea typeface="Calibri" panose="020F0502020204030204" pitchFamily="34" charset="0"/>
                <a:cs typeface="Calibri" panose="020F0502020204030204" pitchFamily="34" charset="0"/>
              </a:rPr>
              <a:t>Fra bipolar for Begyndere</a:t>
            </a:r>
          </a:p>
          <a:p>
            <a:r>
              <a:rPr lang="da-DK" sz="1100" b="1" dirty="0">
                <a:latin typeface="Calibri" panose="020F0502020204030204" pitchFamily="34" charset="0"/>
                <a:ea typeface="Calibri" panose="020F0502020204030204" pitchFamily="34" charset="0"/>
                <a:cs typeface="Calibri" panose="020F0502020204030204" pitchFamily="34" charset="0"/>
              </a:rPr>
              <a:t>Kapitel 3</a:t>
            </a:r>
          </a:p>
          <a:p>
            <a:endParaRPr lang="da-DK" sz="1100" b="1" dirty="0">
              <a:latin typeface="Calibri" panose="020F0502020204030204" pitchFamily="34" charset="0"/>
              <a:ea typeface="Calibri" panose="020F0502020204030204" pitchFamily="34" charset="0"/>
              <a:cs typeface="Calibri" panose="020F0502020204030204" pitchFamily="34" charset="0"/>
            </a:endParaRPr>
          </a:p>
          <a:p>
            <a:r>
              <a:rPr lang="da-DK" sz="1100" b="1" dirty="0">
                <a:latin typeface="Calibri" panose="020F0502020204030204" pitchFamily="34" charset="0"/>
                <a:ea typeface="Calibri" panose="020F0502020204030204" pitchFamily="34" charset="0"/>
                <a:cs typeface="Calibri" panose="020F0502020204030204" pitchFamily="34" charset="0"/>
              </a:rPr>
              <a:t>Illustrationer: Gudmunda Arnardottir</a:t>
            </a:r>
          </a:p>
          <a:p>
            <a:endParaRPr lang="da-DK" sz="1100" b="1" dirty="0">
              <a:latin typeface="Calibri" panose="020F0502020204030204" pitchFamily="34" charset="0"/>
              <a:ea typeface="Calibri" panose="020F0502020204030204" pitchFamily="34" charset="0"/>
              <a:cs typeface="Calibri" panose="020F0502020204030204" pitchFamily="34" charset="0"/>
            </a:endParaRPr>
          </a:p>
          <a:p>
            <a:r>
              <a:rPr lang="da-DK" sz="1100" b="1" dirty="0">
                <a:latin typeface="Calibri" panose="020F0502020204030204" pitchFamily="34" charset="0"/>
                <a:ea typeface="Calibri" panose="020F0502020204030204" pitchFamily="34" charset="0"/>
                <a:cs typeface="Calibri" panose="020F0502020204030204" pitchFamily="34" charset="0"/>
              </a:rPr>
              <a:t>Program</a:t>
            </a:r>
          </a:p>
          <a:p>
            <a:r>
              <a:rPr lang="da-DK" sz="1100" b="0" dirty="0">
                <a:latin typeface="Calibri" panose="020F0502020204030204" pitchFamily="34" charset="0"/>
                <a:ea typeface="Calibri" panose="020F0502020204030204" pitchFamily="34" charset="0"/>
                <a:cs typeface="Calibri" panose="020F0502020204030204" pitchFamily="34" charset="0"/>
              </a:rPr>
              <a:t>Hvad er netværk og relationer?</a:t>
            </a:r>
          </a:p>
          <a:p>
            <a:r>
              <a:rPr lang="da-DK" sz="1100" b="0" dirty="0">
                <a:latin typeface="Calibri" panose="020F0502020204030204" pitchFamily="34" charset="0"/>
                <a:ea typeface="Calibri" panose="020F0502020204030204" pitchFamily="34" charset="0"/>
                <a:cs typeface="Calibri" panose="020F0502020204030204" pitchFamily="34" charset="0"/>
              </a:rPr>
              <a:t>Isolation</a:t>
            </a:r>
          </a:p>
          <a:p>
            <a:r>
              <a:rPr lang="da-DK" sz="1100" b="0" dirty="0">
                <a:latin typeface="Calibri" panose="020F0502020204030204" pitchFamily="34" charset="0"/>
                <a:ea typeface="Calibri" panose="020F0502020204030204" pitchFamily="34" charset="0"/>
                <a:cs typeface="Calibri" panose="020F0502020204030204" pitchFamily="34" charset="0"/>
              </a:rPr>
              <a:t>Manisk adfærd</a:t>
            </a:r>
          </a:p>
          <a:p>
            <a:r>
              <a:rPr lang="da-DK" sz="1100" b="0" dirty="0">
                <a:latin typeface="Calibri" panose="020F0502020204030204" pitchFamily="34" charset="0"/>
                <a:ea typeface="Calibri" panose="020F0502020204030204" pitchFamily="34" charset="0"/>
                <a:cs typeface="Calibri" panose="020F0502020204030204" pitchFamily="34" charset="0"/>
              </a:rPr>
              <a:t>Ung med bipolar lidelse?</a:t>
            </a:r>
          </a:p>
          <a:p>
            <a:r>
              <a:rPr lang="da-DK" sz="1100" b="0" dirty="0">
                <a:latin typeface="Calibri" panose="020F0502020204030204" pitchFamily="34" charset="0"/>
                <a:ea typeface="Calibri" panose="020F0502020204030204" pitchFamily="34" charset="0"/>
                <a:cs typeface="Calibri" panose="020F0502020204030204" pitchFamily="34" charset="0"/>
              </a:rPr>
              <a:t>At være pårørende</a:t>
            </a:r>
          </a:p>
          <a:p>
            <a:endParaRPr lang="da-DK" sz="1100" b="0" dirty="0">
              <a:latin typeface="Calibri" panose="020F0502020204030204" pitchFamily="34" charset="0"/>
              <a:ea typeface="Calibri" panose="020F0502020204030204" pitchFamily="34" charset="0"/>
              <a:cs typeface="Calibri" panose="020F0502020204030204" pitchFamily="34" charset="0"/>
            </a:endParaRPr>
          </a:p>
          <a:p>
            <a:endParaRPr lang="da-DK" sz="11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1</a:t>
            </a:fld>
            <a:endParaRPr lang="da-DK" dirty="0"/>
          </a:p>
        </p:txBody>
      </p:sp>
    </p:spTree>
    <p:extLst>
      <p:ext uri="{BB962C8B-B14F-4D97-AF65-F5344CB8AC3E}">
        <p14:creationId xmlns:p14="http://schemas.microsoft.com/office/powerpoint/2010/main" val="4203631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formål</a:t>
            </a:r>
          </a:p>
        </p:txBody>
      </p:sp>
      <p:sp>
        <p:nvSpPr>
          <p:cNvPr id="4" name="Pladsholder til slidenummer 3"/>
          <p:cNvSpPr>
            <a:spLocks noGrp="1"/>
          </p:cNvSpPr>
          <p:nvPr>
            <p:ph type="sldNum" sz="quarter" idx="5"/>
          </p:nvPr>
        </p:nvSpPr>
        <p:spPr/>
        <p:txBody>
          <a:bodyPr/>
          <a:lstStyle/>
          <a:p>
            <a:fld id="{22E91502-756A-4244-B8CC-0FD4F7A5EFF5}" type="slidenum">
              <a:rPr lang="da-DK" smtClean="0"/>
              <a:t>10</a:t>
            </a:fld>
            <a:endParaRPr lang="da-DK" dirty="0"/>
          </a:p>
        </p:txBody>
      </p:sp>
    </p:spTree>
    <p:extLst>
      <p:ext uri="{BB962C8B-B14F-4D97-AF65-F5344CB8AC3E}">
        <p14:creationId xmlns:p14="http://schemas.microsoft.com/office/powerpoint/2010/main" val="1190183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latin typeface="Calibri" panose="020F0502020204030204" pitchFamily="34" charset="0"/>
                <a:ea typeface="Calibri" panose="020F0502020204030204" pitchFamily="34" charset="0"/>
                <a:cs typeface="Calibri" panose="020F0502020204030204" pitchFamily="34" charset="0"/>
              </a:rPr>
              <a:t>Formål: genkendelse</a:t>
            </a:r>
          </a:p>
          <a:p>
            <a:endParaRPr lang="da-DK" sz="1100" b="1" dirty="0">
              <a:latin typeface="Calibri" panose="020F0502020204030204" pitchFamily="34" charset="0"/>
              <a:ea typeface="Calibri" panose="020F0502020204030204" pitchFamily="34" charset="0"/>
              <a:cs typeface="Calibri" panose="020F0502020204030204" pitchFamily="34" charset="0"/>
            </a:endParaRPr>
          </a:p>
          <a:p>
            <a:r>
              <a:rPr lang="da-DK" sz="1100" dirty="0">
                <a:latin typeface="Calibri" panose="020F0502020204030204" pitchFamily="34" charset="0"/>
                <a:ea typeface="Calibri" panose="020F0502020204030204" pitchFamily="34" charset="0"/>
                <a:cs typeface="Calibri" panose="020F0502020204030204" pitchFamily="34" charset="0"/>
              </a:rPr>
              <a:t>Depression kan ofte føre til, at man isolerer sig, hvilket forværrer tilstanden og skaber en ond cirkel. Denne tendens til isolation er et faresignal, der indikerer, at man er ved at få det værre.</a:t>
            </a:r>
          </a:p>
          <a:p>
            <a:endParaRPr lang="da-DK" sz="1100" dirty="0">
              <a:latin typeface="Calibri" panose="020F0502020204030204" pitchFamily="34" charset="0"/>
              <a:ea typeface="Calibri" panose="020F0502020204030204" pitchFamily="34" charset="0"/>
              <a:cs typeface="Calibri" panose="020F0502020204030204" pitchFamily="34" charset="0"/>
            </a:endParaRPr>
          </a:p>
          <a:p>
            <a:r>
              <a:rPr lang="da-DK" sz="1100" dirty="0">
                <a:latin typeface="Calibri" panose="020F0502020204030204" pitchFamily="34" charset="0"/>
                <a:ea typeface="Calibri" panose="020F0502020204030204" pitchFamily="34" charset="0"/>
                <a:cs typeface="Calibri" panose="020F0502020204030204" pitchFamily="34" charset="0"/>
              </a:rPr>
              <a:t>Det er almindeligt at have svært ved at række ud i en depressiv periode. Nogle frygter at være en byrde eller skammer sig over at indrømme, at de har det svært. Andre føler sig overvældede af tanken om at være sociale og har negative tanker om sig selv. Man kan også tro, at ens venner og familie er bedre tjent uden ens selskab.</a:t>
            </a:r>
          </a:p>
          <a:p>
            <a:endParaRPr lang="da-DK" sz="1100" dirty="0">
              <a:latin typeface="Calibri" panose="020F0502020204030204" pitchFamily="34" charset="0"/>
              <a:ea typeface="Calibri" panose="020F0502020204030204" pitchFamily="34" charset="0"/>
              <a:cs typeface="Calibri" panose="020F0502020204030204" pitchFamily="34" charset="0"/>
            </a:endParaRPr>
          </a:p>
          <a:p>
            <a:r>
              <a:rPr lang="da-DK" sz="1100" dirty="0">
                <a:latin typeface="Calibri" panose="020F0502020204030204" pitchFamily="34" charset="0"/>
                <a:ea typeface="Calibri" panose="020F0502020204030204" pitchFamily="34" charset="0"/>
                <a:cs typeface="Calibri" panose="020F0502020204030204" pitchFamily="34" charset="0"/>
              </a:rPr>
              <a:t>Selvom pårørende ofte bemærker isolationen, kan det være svært for dem at forstå den fulde dybde af, hvordan man har det.</a:t>
            </a:r>
          </a:p>
        </p:txBody>
      </p:sp>
      <p:sp>
        <p:nvSpPr>
          <p:cNvPr id="4" name="Pladsholder til slidenummer 3"/>
          <p:cNvSpPr>
            <a:spLocks noGrp="1"/>
          </p:cNvSpPr>
          <p:nvPr>
            <p:ph type="sldNum" sz="quarter" idx="5"/>
          </p:nvPr>
        </p:nvSpPr>
        <p:spPr/>
        <p:txBody>
          <a:bodyPr/>
          <a:lstStyle/>
          <a:p>
            <a:fld id="{22E91502-756A-4244-B8CC-0FD4F7A5EFF5}" type="slidenum">
              <a:rPr lang="da-DK" smtClean="0"/>
              <a:t>11</a:t>
            </a:fld>
            <a:endParaRPr lang="da-DK" dirty="0"/>
          </a:p>
        </p:txBody>
      </p:sp>
    </p:spTree>
    <p:extLst>
      <p:ext uri="{BB962C8B-B14F-4D97-AF65-F5344CB8AC3E}">
        <p14:creationId xmlns:p14="http://schemas.microsoft.com/office/powerpoint/2010/main" val="257170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latin typeface="Calibri" panose="020F0502020204030204" pitchFamily="34" charset="0"/>
                <a:ea typeface="Calibri" panose="020F0502020204030204" pitchFamily="34" charset="0"/>
                <a:cs typeface="Calibri" panose="020F0502020204030204" pitchFamily="34" charset="0"/>
              </a:rPr>
              <a:t>Formål: sætte ord på at kan have meget alvorlige konsekvenser for relationer</a:t>
            </a:r>
          </a:p>
          <a:p>
            <a:endParaRPr lang="da-DK" sz="1100" b="1" dirty="0">
              <a:latin typeface="Calibri" panose="020F0502020204030204" pitchFamily="34" charset="0"/>
              <a:ea typeface="Calibri" panose="020F0502020204030204" pitchFamily="34" charset="0"/>
              <a:cs typeface="Calibri" panose="020F0502020204030204" pitchFamily="34" charset="0"/>
            </a:endParaRPr>
          </a:p>
          <a:p>
            <a:r>
              <a:rPr lang="da-DK" sz="1100" dirty="0">
                <a:latin typeface="Calibri" panose="020F0502020204030204" pitchFamily="34" charset="0"/>
                <a:ea typeface="Calibri" panose="020F0502020204030204" pitchFamily="34" charset="0"/>
                <a:cs typeface="Calibri" panose="020F0502020204030204" pitchFamily="34" charset="0"/>
              </a:rPr>
              <a:t>Det kan føles positivt at tage mod til sig og sige undskyld.</a:t>
            </a:r>
          </a:p>
          <a:p>
            <a:endParaRPr lang="da-DK" sz="1100" dirty="0">
              <a:latin typeface="Calibri" panose="020F0502020204030204" pitchFamily="34" charset="0"/>
              <a:ea typeface="Calibri" panose="020F0502020204030204" pitchFamily="34" charset="0"/>
              <a:cs typeface="Calibri" panose="020F0502020204030204" pitchFamily="34" charset="0"/>
            </a:endParaRPr>
          </a:p>
          <a:p>
            <a:r>
              <a:rPr lang="da-DK" sz="1100" dirty="0">
                <a:latin typeface="Calibri" panose="020F0502020204030204" pitchFamily="34" charset="0"/>
                <a:ea typeface="Calibri" panose="020F0502020204030204" pitchFamily="34" charset="0"/>
                <a:cs typeface="Calibri" panose="020F0502020204030204" pitchFamily="34" charset="0"/>
              </a:rPr>
              <a:t>Nogle mennesker vil ikke tage imod en undskyldning og dette skyldes mange ting herunder fordømme og </a:t>
            </a:r>
            <a:r>
              <a:rPr lang="da-DK" sz="1100" dirty="0" err="1">
                <a:latin typeface="Calibri" panose="020F0502020204030204" pitchFamily="34" charset="0"/>
                <a:ea typeface="Calibri" panose="020F0502020204030204" pitchFamily="34" charset="0"/>
                <a:cs typeface="Calibri" panose="020F0502020204030204" pitchFamily="34" charset="0"/>
              </a:rPr>
              <a:t>udvidenhed</a:t>
            </a:r>
            <a:r>
              <a:rPr lang="da-DK" sz="1100" dirty="0">
                <a:latin typeface="Calibri" panose="020F0502020204030204" pitchFamily="34" charset="0"/>
                <a:ea typeface="Calibri" panose="020F0502020204030204" pitchFamily="34" charset="0"/>
                <a:cs typeface="Calibri" panose="020F0502020204030204" pitchFamily="34" charset="0"/>
              </a:rPr>
              <a:t> og dette kan opleves meget sårende.</a:t>
            </a:r>
          </a:p>
          <a:p>
            <a:endParaRPr lang="da-DK" sz="1100" dirty="0">
              <a:latin typeface="Calibri" panose="020F0502020204030204" pitchFamily="34" charset="0"/>
              <a:ea typeface="Calibri" panose="020F0502020204030204" pitchFamily="34" charset="0"/>
              <a:cs typeface="Calibri" panose="020F0502020204030204" pitchFamily="34" charset="0"/>
            </a:endParaRPr>
          </a:p>
          <a:p>
            <a:r>
              <a:rPr lang="da-DK" sz="1100" b="1" dirty="0">
                <a:latin typeface="Calibri" panose="020F0502020204030204" pitchFamily="34" charset="0"/>
                <a:ea typeface="Calibri" panose="020F0502020204030204" pitchFamily="34" charset="0"/>
                <a:cs typeface="Calibri" panose="020F0502020204030204" pitchFamily="34" charset="0"/>
              </a:rPr>
              <a:t>-&gt; Husk på at du på pågældende tidspunkt ikke var rask og med fuld dømmekraft.</a:t>
            </a:r>
          </a:p>
          <a:p>
            <a:endParaRPr lang="da-DK"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12</a:t>
            </a:fld>
            <a:endParaRPr lang="da-DK" dirty="0"/>
          </a:p>
        </p:txBody>
      </p:sp>
    </p:spTree>
    <p:extLst>
      <p:ext uri="{BB962C8B-B14F-4D97-AF65-F5344CB8AC3E}">
        <p14:creationId xmlns:p14="http://schemas.microsoft.com/office/powerpoint/2010/main" val="1576478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0"/>
              </a:spcBef>
              <a:spcAft>
                <a:spcPts val="600"/>
              </a:spcAft>
            </a:pPr>
            <a:r>
              <a:rPr lang="da-DK" b="1" dirty="0"/>
              <a:t>Ung med bipolar lidelse </a:t>
            </a:r>
            <a:endParaRPr lang="da-DK" dirty="0">
              <a:solidFill>
                <a:srgbClr val="444444"/>
              </a:solidFill>
            </a:endParaRPr>
          </a:p>
          <a:p>
            <a:r>
              <a:rPr lang="da-DK" dirty="0"/>
              <a:t>Mange debuterer med bipolar lidelse i alderen 15 – 25 år. I den livsfase er de fleste i gang med at udvikle deres identitet og tager vigtige beslutninger, hvad angår uddannelse, job, bolig og omgangskreds. Det er i den fase af livet normalt at svinge fra at føle sig usårlig til at føle sig sårbar. Her kan det være ekstra forvirrende at få en diagnose midt i alt det andet, der sker. Diagnosen kan betyde, at man føler sig anderledes end sine jævnaldrende. Nogle oplever dog også, at de modnes tidligere i livet ved at skulle forholde sig til deres psykiske lidelse.</a:t>
            </a:r>
            <a:endParaRPr lang="da-DK" dirty="0">
              <a:solidFill>
                <a:srgbClr val="444444"/>
              </a:solidFill>
            </a:endParaRPr>
          </a:p>
          <a:p>
            <a:br>
              <a:rPr lang="da-DK" dirty="0">
                <a:solidFill>
                  <a:srgbClr val="444444"/>
                </a:solidFill>
              </a:rPr>
            </a:br>
            <a:r>
              <a:rPr lang="da-DK" dirty="0"/>
              <a:t>Der er fordele ved at opdage sygdommen tidligt. Ofte virker såvel den medicinske som den terapeutiske behandling bedre, så man har gode odds for at få det liv, man ønsker sig, uden at sygdommen skaber særligt mange forhindringer.</a:t>
            </a:r>
            <a:endParaRPr lang="da-DK" dirty="0">
              <a:solidFill>
                <a:srgbClr val="444444"/>
              </a:solidFill>
            </a:endParaRPr>
          </a:p>
          <a:p>
            <a:br>
              <a:rPr lang="da-DK" dirty="0">
                <a:solidFill>
                  <a:srgbClr val="444444"/>
                </a:solidFill>
              </a:rPr>
            </a:br>
            <a:r>
              <a:rPr lang="da-DK" b="1" dirty="0"/>
              <a:t>Hvordan passer jeg på mig selv?</a:t>
            </a:r>
            <a:r>
              <a:rPr lang="da-DK" dirty="0"/>
              <a:t> Der kan være nogle udfordringer i at leve et normalt ungdomsliv med byture, fester og alkohol og samtidig tage hensyn til den bipolare lidelse. Der findes ingen enkel løsning på, hvordan man håndterer den balancegang. Man må gøre sig sine egne erfaringer med, hvor ens grænser er, og hvad man har lyst til at ændre på. I kapitel 5 og 6 er der inspiration og overvejelser om, hvordan man passer på sig selv.</a:t>
            </a:r>
            <a:endParaRPr lang="da-DK" dirty="0">
              <a:solidFill>
                <a:srgbClr val="444444"/>
              </a:solidFill>
            </a:endParaRPr>
          </a:p>
          <a:p>
            <a:br>
              <a:rPr lang="da-DK" dirty="0">
                <a:solidFill>
                  <a:srgbClr val="444444"/>
                </a:solidFill>
              </a:rPr>
            </a:br>
            <a:r>
              <a:rPr lang="da-DK" b="1" dirty="0"/>
              <a:t>Hvad skal jeg dele på sociale medier? </a:t>
            </a:r>
            <a:r>
              <a:rPr lang="da-DK" dirty="0"/>
              <a:t>Der kan være en udfordring på sociale medier i forhold til, hvor meget man skal dele om sin bipolare lidelse. I en optur kan man blive meget aktiv på sociale medier og komme til at dele personlige ting, som man ellers ikke ville have delt. Det kan være hårdt efterfølgende, når man er landet igen, og skal forholde sig til det. Efterhånden som man lærer sig selv og sine reaktioner bedre at kende, kan man begynde at øve sig på at sove på det, inden man poster noget eller skriver impulsivt til nogen. Nogle vælger også at lukke eller deaktivere deres profiler i perioder, hvor de kan mærke, at de er på vej opad.</a:t>
            </a:r>
            <a:endParaRPr lang="da-DK" dirty="0">
              <a:solidFill>
                <a:srgbClr val="444444"/>
              </a:solidFill>
            </a:endParaRPr>
          </a:p>
          <a:p>
            <a:pPr marL="457200"/>
            <a:br>
              <a:rPr lang="da-DK" dirty="0">
                <a:solidFill>
                  <a:srgbClr val="444444"/>
                </a:solidFill>
              </a:rPr>
            </a:br>
            <a:r>
              <a:rPr lang="da-DK" i="1" dirty="0"/>
              <a:t>“Jeg bruger mest min Instagram, og skriver kun om noget, der har med bipolar at gøre, hvis jeg falder over et sjovt meme om bipolar lidelse eller lige har en blå dag. Men jeg forventer ikke nogen bestemte reaktioner fra mine følgere og har ikke nogen strategi. Det er min profil, jeg smider bare ting op, og så må folk gribe det, hvis de har lyst.”</a:t>
            </a:r>
            <a:endParaRPr lang="da-DK" dirty="0">
              <a:solidFill>
                <a:srgbClr val="444444"/>
              </a:solidFill>
            </a:endParaRPr>
          </a:p>
          <a:p>
            <a:pPr marL="457200"/>
            <a:br>
              <a:rPr lang="da-DK" dirty="0">
                <a:solidFill>
                  <a:srgbClr val="444444"/>
                </a:solidFill>
              </a:rPr>
            </a:br>
            <a:r>
              <a:rPr lang="da-DK" i="1" dirty="0"/>
              <a:t>“Jeg har brugt twitter afsindig meget, på et tidspunkt havde jeg syv konti, og gang i alle syv samtidig. Jeg har også været meget aktiv på </a:t>
            </a:r>
            <a:r>
              <a:rPr lang="da-DK" i="1" dirty="0" err="1"/>
              <a:t>facebook</a:t>
            </a:r>
            <a:r>
              <a:rPr lang="da-DK" i="1" dirty="0"/>
              <a:t>. Jeg har venner der holder øje, og hvis de registrerer, at jeg er meget på, ringer de til mig og tjekker, hvordan jeg har det. Et dårligt tegn er, hvis jeg </a:t>
            </a:r>
            <a:r>
              <a:rPr lang="da-DK" i="1" dirty="0" err="1"/>
              <a:t>bLAnDer</a:t>
            </a:r>
            <a:r>
              <a:rPr lang="da-DK" i="1" dirty="0"/>
              <a:t> </a:t>
            </a:r>
            <a:r>
              <a:rPr lang="da-DK" i="1" dirty="0" err="1"/>
              <a:t>STorE</a:t>
            </a:r>
            <a:r>
              <a:rPr lang="da-DK" i="1" dirty="0"/>
              <a:t> og små bogstaver.”</a:t>
            </a:r>
            <a:endParaRPr lang="da-DK" dirty="0">
              <a:solidFill>
                <a:srgbClr val="444444"/>
              </a:solidFill>
            </a:endParaRPr>
          </a:p>
          <a:p>
            <a:pPr marL="457200"/>
            <a:br>
              <a:rPr lang="da-DK" dirty="0">
                <a:solidFill>
                  <a:srgbClr val="444444"/>
                </a:solidFill>
              </a:rPr>
            </a:br>
            <a:r>
              <a:rPr lang="da-DK" i="1" dirty="0"/>
              <a:t>“Struktur er altafgørende for mig. Faste senge- og arbejdstider. Det kan være svært at overholde som ung, men det handler om at komme ind i en vane, da alternativet er værre. Jeg melder også klart ud til mine omgivelser, hvordan jeg har det, og de er obs på, hvis jeg ændrer adfærd og bliver fx aggressiv eller vred. Så har de ofte en måde, der kan tale mig lidt ned. Jo mere de ved, hvad der foregår, jo bedre kan de forstå og hjælpe mig.”</a:t>
            </a:r>
            <a:endParaRPr lang="da-DK" dirty="0">
              <a:solidFill>
                <a:srgbClr val="444444"/>
              </a:solidFill>
            </a:endParaRPr>
          </a:p>
          <a:p>
            <a:br>
              <a:rPr lang="da-DK" dirty="0">
                <a:solidFill>
                  <a:srgbClr val="444444"/>
                </a:solidFill>
              </a:rPr>
            </a:br>
            <a:r>
              <a:rPr lang="da-DK" b="1" dirty="0"/>
              <a:t>Åbenhed. Hvad skal jeg sige? </a:t>
            </a:r>
            <a:r>
              <a:rPr lang="da-DK" dirty="0"/>
              <a:t>Hvem skal jeg fortælle om min sygdom? Hvor meget skal jeg fortælle om min sygdom?</a:t>
            </a:r>
            <a:endParaRPr lang="da-DK" dirty="0">
              <a:solidFill>
                <a:srgbClr val="444444"/>
              </a:solidFill>
            </a:endParaRPr>
          </a:p>
          <a:p>
            <a:br>
              <a:rPr lang="da-DK" dirty="0">
                <a:solidFill>
                  <a:srgbClr val="444444"/>
                </a:solidFill>
              </a:rPr>
            </a:br>
            <a:r>
              <a:rPr lang="da-DK" dirty="0"/>
              <a:t>Mange spekulerer over, hvordan de skal håndtere åbenhed om sygdommen. Hvad siger man til en kommende kæreste, nye venner eller en arbejdsgiver? Det kan være godt at overveje sine bevæggrunde. Vil åbenhed være en lettelse og en hjælp til fx at kunne få lidt mere støtte på arbejdet i en stresset periode? Eller bunder åbenheden i en opfattelse af, at man skylder folk, at de skal kende til sygdommen? Og hvad hvis det er en ny person, man er ved at lære at kende, fx en date? Diagnose eller ej vil de fleste af os nok vente lidt med at fortælle private og komplicerede ting om os selv, til man kender hinanden lidt bedre. Hvis det bliver det første, du fortæller, kan det måske komme til at fylde mere, end hvem du er som person? Det vigtigste er, at du har gjort dig tanker om dine bevæggrunde for at være diskret eller åben om din diagnose.</a:t>
            </a:r>
            <a:endParaRPr lang="da-DK" dirty="0">
              <a:solidFill>
                <a:srgbClr val="444444"/>
              </a:solidFill>
            </a:endParaRPr>
          </a:p>
          <a:p>
            <a:pPr marL="457200"/>
            <a:br>
              <a:rPr lang="da-DK" dirty="0">
                <a:solidFill>
                  <a:srgbClr val="444444"/>
                </a:solidFill>
              </a:rPr>
            </a:br>
            <a:r>
              <a:rPr lang="da-DK" i="1" dirty="0"/>
              <a:t>“Jeg har aldrig skrevet om min diagnose på min datingprofil, men har ellers valgt at være ret åben og fortalt om diagnosen, inden jeg mødtes med mine dates. På den måde undgår man også akavede situationer på første date.”</a:t>
            </a:r>
            <a:endParaRPr lang="da-DK" dirty="0">
              <a:solidFill>
                <a:srgbClr val="444444"/>
              </a:solidFill>
            </a:endParaRPr>
          </a:p>
          <a:p>
            <a:pPr marL="457200"/>
            <a:br>
              <a:rPr lang="da-DK" dirty="0">
                <a:solidFill>
                  <a:srgbClr val="444444"/>
                </a:solidFill>
              </a:rPr>
            </a:br>
            <a:r>
              <a:rPr lang="da-DK" i="1" dirty="0"/>
              <a:t>“Jeg har valgt at fortælle om min sygdom i trin. Når jeg møder nye mennesker, siger jeg, at jeg har haft stress. Når jeg lærer dem bedre at kende og føler mig tryg, har jeg valgt at fortælle at jeg har haft en depression. Sidste trin er at fortælle hele historien.”</a:t>
            </a:r>
            <a:endParaRPr lang="da-DK" dirty="0">
              <a:solidFill>
                <a:srgbClr val="444444"/>
              </a:solidFill>
            </a:endParaRPr>
          </a:p>
          <a:p>
            <a:pPr marL="457200"/>
            <a:br>
              <a:rPr lang="da-DK" dirty="0">
                <a:solidFill>
                  <a:srgbClr val="444444"/>
                </a:solidFill>
              </a:rPr>
            </a:br>
            <a:r>
              <a:rPr lang="da-DK" i="1" dirty="0"/>
              <a:t>“Jeg har ikke lyst til at stå frem med min bipolare lidelse. Jeg siger at jeg har migræne, når jeg har sygedage på grund af bipolar lidelse.”</a:t>
            </a:r>
            <a:endParaRPr lang="da-DK" dirty="0">
              <a:solidFill>
                <a:srgbClr val="444444"/>
              </a:solidFill>
            </a:endParaRPr>
          </a:p>
          <a:p>
            <a:pPr marL="457200"/>
            <a:br>
              <a:rPr lang="da-DK" dirty="0">
                <a:solidFill>
                  <a:srgbClr val="444444"/>
                </a:solidFill>
              </a:rPr>
            </a:br>
            <a:r>
              <a:rPr lang="da-DK" i="1" dirty="0"/>
              <a:t>“Jeg har valgt at se min sygdom som en kompetence. Jeg arbejder inden for psykiatrien, hvor jeg underviser og deler mine erfaringer, så jeg kan give håb og hjælpe andre som har psykisk sygdom.”</a:t>
            </a:r>
            <a:endParaRPr lang="da-DK" dirty="0">
              <a:solidFill>
                <a:srgbClr val="444444"/>
              </a:solidFill>
            </a:endParaRPr>
          </a:p>
          <a:p>
            <a:br>
              <a:rPr lang="da-DK" dirty="0">
                <a:solidFill>
                  <a:srgbClr val="444444"/>
                </a:solidFill>
              </a:rPr>
            </a:br>
            <a:r>
              <a:rPr lang="da-DK" b="1" dirty="0"/>
              <a:t>Hvordan påvirker sygdommen min identitet?</a:t>
            </a:r>
            <a:endParaRPr lang="da-DK" dirty="0">
              <a:solidFill>
                <a:srgbClr val="444444"/>
              </a:solidFill>
            </a:endParaRPr>
          </a:p>
          <a:p>
            <a:r>
              <a:rPr lang="da-DK" dirty="0"/>
              <a:t>Hvordan kan du arbejde med at have et sundt selvbillede? Det kan virke barsk tidligt i ens voksenliv at få at vide, at man har en psykisk lidelse, mens ens jævnaldrende tilsyneladende har langt færre bekymringer. Man kan måske føle, at ens venner er kørt afsted med toget, mens man selv står tilbage på perronen.</a:t>
            </a:r>
            <a:endParaRPr lang="da-DK" dirty="0">
              <a:solidFill>
                <a:srgbClr val="444444"/>
              </a:solidFill>
            </a:endParaRPr>
          </a:p>
          <a:p>
            <a:br>
              <a:rPr lang="da-DK" dirty="0">
                <a:solidFill>
                  <a:srgbClr val="444444"/>
                </a:solidFill>
              </a:rPr>
            </a:br>
            <a:r>
              <a:rPr lang="da-DK" dirty="0"/>
              <a:t>Heldigvis finder mange unge ud af at integrere det at få diagnosen bipolar lidelse i deres selvopfattelse, uden at det tager overhånd og bliver deres primære identitet. Det kan være en positiv konsekvens af, at man som ung har et mindre fastlåst selvbillede og identitetsfølelse end mennesker med et længere voksenliv bag sig.</a:t>
            </a:r>
            <a:endParaRPr lang="da-DK" dirty="0">
              <a:solidFill>
                <a:srgbClr val="444444"/>
              </a:solidFill>
            </a:endParaRPr>
          </a:p>
          <a:p>
            <a:pPr marL="457200"/>
            <a:br>
              <a:rPr lang="da-DK" dirty="0">
                <a:solidFill>
                  <a:srgbClr val="444444"/>
                </a:solidFill>
              </a:rPr>
            </a:br>
            <a:r>
              <a:rPr lang="da-DK" i="1" dirty="0"/>
              <a:t>“Det har været altafgørende for mig at acceptere min diagnose tidligt i forløbet. Jeg sagde til mig selv: “Du har fået en alvorlig diagnose, det er pisseærgerligt og noget møg, men du kan sgu ikke gøre for det. Det er ikke din skyld. Jeg kender andre unge med bipolar lidelse, der har haft problemer med at acceptere diagnosen.”</a:t>
            </a:r>
            <a:endParaRPr lang="da-DK" dirty="0">
              <a:solidFill>
                <a:srgbClr val="444444"/>
              </a:solidFill>
            </a:endParaRPr>
          </a:p>
          <a:p>
            <a:br>
              <a:rPr lang="da-DK" dirty="0">
                <a:solidFill>
                  <a:srgbClr val="444444"/>
                </a:solidFill>
              </a:rPr>
            </a:br>
            <a:endParaRPr lang="da-DK" dirty="0">
              <a:solidFill>
                <a:srgbClr val="444444"/>
              </a:solidFill>
            </a:endParaRPr>
          </a:p>
          <a:p>
            <a:endParaRPr lang="en-US" dirty="0"/>
          </a:p>
        </p:txBody>
      </p:sp>
      <p:sp>
        <p:nvSpPr>
          <p:cNvPr id="4" name="Slide Number Placeholder 3"/>
          <p:cNvSpPr>
            <a:spLocks noGrp="1"/>
          </p:cNvSpPr>
          <p:nvPr>
            <p:ph type="sldNum" sz="quarter" idx="5"/>
          </p:nvPr>
        </p:nvSpPr>
        <p:spPr/>
        <p:txBody>
          <a:bodyPr/>
          <a:lstStyle/>
          <a:p>
            <a:fld id="{22E91502-756A-4244-B8CC-0FD4F7A5EFF5}" type="slidenum">
              <a:rPr lang="da-DK" smtClean="0"/>
              <a:t>13</a:t>
            </a:fld>
            <a:endParaRPr lang="da-DK" dirty="0"/>
          </a:p>
        </p:txBody>
      </p:sp>
    </p:spTree>
    <p:extLst>
      <p:ext uri="{BB962C8B-B14F-4D97-AF65-F5344CB8AC3E}">
        <p14:creationId xmlns:p14="http://schemas.microsoft.com/office/powerpoint/2010/main" val="2399791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2E91502-756A-4244-B8CC-0FD4F7A5EFF5}" type="slidenum">
              <a:rPr lang="da-DK" smtClean="0"/>
              <a:t>14</a:t>
            </a:fld>
            <a:endParaRPr lang="da-DK" dirty="0"/>
          </a:p>
        </p:txBody>
      </p:sp>
    </p:spTree>
    <p:extLst>
      <p:ext uri="{BB962C8B-B14F-4D97-AF65-F5344CB8AC3E}">
        <p14:creationId xmlns:p14="http://schemas.microsoft.com/office/powerpoint/2010/main" val="3118716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2E91502-756A-4244-B8CC-0FD4F7A5EFF5}" type="slidenum">
              <a:rPr lang="da-DK" smtClean="0"/>
              <a:t>15</a:t>
            </a:fld>
            <a:endParaRPr lang="da-DK" dirty="0"/>
          </a:p>
        </p:txBody>
      </p:sp>
    </p:spTree>
    <p:extLst>
      <p:ext uri="{BB962C8B-B14F-4D97-AF65-F5344CB8AC3E}">
        <p14:creationId xmlns:p14="http://schemas.microsoft.com/office/powerpoint/2010/main" val="910653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Billede og mindre tekst</a:t>
            </a:r>
          </a:p>
          <a:p>
            <a:endParaRPr lang="da-DK" dirty="0"/>
          </a:p>
          <a:p>
            <a:r>
              <a:rPr lang="da-DK" dirty="0"/>
              <a:t>Tækningen kan blive urealistisk negativ i depressive faser (jeg er ikke noget værd) og urealistisk positiv i </a:t>
            </a:r>
            <a:r>
              <a:rPr lang="da-DK" dirty="0" err="1"/>
              <a:t>hypomane</a:t>
            </a:r>
            <a:r>
              <a:rPr lang="da-DK" dirty="0"/>
              <a:t>/manisk faser (jeg er helt fantastisk)</a:t>
            </a:r>
          </a:p>
          <a:p>
            <a:r>
              <a:rPr lang="da-DK" dirty="0"/>
              <a:t>Sygdommen kan påvirke ens dømmekraft og nogle handler helt anderledes end de plejer</a:t>
            </a:r>
          </a:p>
          <a:p>
            <a:r>
              <a:rPr lang="da-DK" dirty="0"/>
              <a:t>Det kan fx ske i sociale sammenhænge eller på sociale medier</a:t>
            </a:r>
          </a:p>
          <a:p>
            <a:r>
              <a:rPr lang="da-DK" dirty="0"/>
              <a:t>Hvilke erfaringer har I?</a:t>
            </a:r>
          </a:p>
          <a:p>
            <a:r>
              <a:rPr lang="da-DK" dirty="0"/>
              <a:t>Hvad kan det være vigtigt at være opmærksom på i disse faser?</a:t>
            </a:r>
          </a:p>
          <a:p>
            <a:r>
              <a:rPr lang="da-DK" dirty="0"/>
              <a:t>Kan det være hjælpsomt at lave gode aftaler i gode og stabile perioder? </a:t>
            </a:r>
          </a:p>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16</a:t>
            </a:fld>
            <a:endParaRPr lang="da-DK" dirty="0"/>
          </a:p>
        </p:txBody>
      </p:sp>
    </p:spTree>
    <p:extLst>
      <p:ext uri="{BB962C8B-B14F-4D97-AF65-F5344CB8AC3E}">
        <p14:creationId xmlns:p14="http://schemas.microsoft.com/office/powerpoint/2010/main" val="2657326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17</a:t>
            </a:fld>
            <a:endParaRPr lang="da-DK" dirty="0"/>
          </a:p>
        </p:txBody>
      </p:sp>
    </p:spTree>
    <p:extLst>
      <p:ext uri="{BB962C8B-B14F-4D97-AF65-F5344CB8AC3E}">
        <p14:creationId xmlns:p14="http://schemas.microsoft.com/office/powerpoint/2010/main" val="3977349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dirty="0"/>
              <a:t>Pandora var den første kvinde ifølge græsk mytologi. Hun fik en æske fra guderne og besked om, at den måtte hun aldrig åbne. Pandora kunne ikke lade være med at åbne æsken og alle verdens ulykker steg ud af den. Pandora skyndte sig at lukke låget og håbet forblev tilbage.</a:t>
            </a:r>
          </a:p>
          <a:p>
            <a:endParaRPr lang="da-DK" dirty="0"/>
          </a:p>
          <a:p>
            <a:r>
              <a:rPr lang="da-DK" dirty="0">
                <a:latin typeface="Calibri"/>
                <a:ea typeface="Calibri"/>
                <a:cs typeface="Calibri"/>
              </a:rPr>
              <a:t>Fra </a:t>
            </a:r>
            <a:r>
              <a:rPr lang="da-DK" dirty="0" err="1">
                <a:latin typeface="Calibri"/>
                <a:ea typeface="Calibri"/>
                <a:cs typeface="Calibri"/>
              </a:rPr>
              <a:t>wikipedia</a:t>
            </a:r>
            <a:r>
              <a:rPr lang="da-DK" dirty="0">
                <a:latin typeface="Calibri"/>
                <a:ea typeface="Calibri"/>
                <a:cs typeface="Calibri"/>
              </a:rPr>
              <a:t>:</a:t>
            </a:r>
          </a:p>
          <a:p>
            <a:r>
              <a:rPr lang="da-DK" b="1" dirty="0">
                <a:latin typeface="Calibri"/>
                <a:ea typeface="Calibri"/>
                <a:cs typeface="Calibri"/>
              </a:rPr>
              <a:t>Pandoras æske – myten og betydningen</a:t>
            </a:r>
            <a:endParaRPr lang="da-DK" dirty="0">
              <a:latin typeface="Calibri"/>
              <a:ea typeface="Calibri"/>
              <a:cs typeface="Calibri"/>
            </a:endParaRPr>
          </a:p>
          <a:p>
            <a:r>
              <a:rPr lang="da-DK" dirty="0">
                <a:latin typeface="Calibri"/>
                <a:ea typeface="Calibri"/>
                <a:cs typeface="Calibri"/>
              </a:rPr>
              <a:t>Udtrykket </a:t>
            </a:r>
            <a:r>
              <a:rPr lang="da-DK" i="1" dirty="0">
                <a:latin typeface="Calibri"/>
                <a:ea typeface="Calibri"/>
                <a:cs typeface="Calibri"/>
              </a:rPr>
              <a:t>“Pandoras æske”</a:t>
            </a:r>
            <a:r>
              <a:rPr lang="da-DK" dirty="0">
                <a:latin typeface="Calibri"/>
                <a:ea typeface="Calibri"/>
                <a:cs typeface="Calibri"/>
              </a:rPr>
              <a:t> stammer fra den græske mytologi og bruges i dag som en metafor for noget, der kan føre til uforudsete og omfattende problemer. Men hvor kommer historien fra?</a:t>
            </a:r>
          </a:p>
          <a:p>
            <a:r>
              <a:rPr lang="da-DK" dirty="0">
                <a:latin typeface="Calibri"/>
                <a:ea typeface="Calibri"/>
                <a:cs typeface="Calibri"/>
              </a:rPr>
              <a:t>Ifølge den oldgræske digter </a:t>
            </a:r>
            <a:r>
              <a:rPr lang="da-DK" dirty="0" err="1">
                <a:latin typeface="Calibri"/>
                <a:ea typeface="Calibri"/>
                <a:cs typeface="Calibri"/>
              </a:rPr>
              <a:t>Hesiod</a:t>
            </a:r>
            <a:r>
              <a:rPr lang="da-DK" dirty="0">
                <a:latin typeface="Calibri"/>
                <a:ea typeface="Calibri"/>
                <a:cs typeface="Calibri"/>
              </a:rPr>
              <a:t> i værket </a:t>
            </a:r>
            <a:r>
              <a:rPr lang="da-DK" i="1" dirty="0">
                <a:latin typeface="Calibri"/>
                <a:ea typeface="Calibri"/>
                <a:cs typeface="Calibri"/>
              </a:rPr>
              <a:t>Værker og dage</a:t>
            </a:r>
            <a:r>
              <a:rPr lang="da-DK" dirty="0">
                <a:latin typeface="Calibri"/>
                <a:ea typeface="Calibri"/>
                <a:cs typeface="Calibri"/>
              </a:rPr>
              <a:t> var Pandora den første kvinde, skabt af guderne på Zeus’ befaling. Zeus ønskede at straffe menneskene, fordi Prometheus havde stjålet ilden fra guderne og givet den til menneskene. Derfor lod han smedeguden Hefaistos forme Pandora af fugtig jord.</a:t>
            </a:r>
          </a:p>
          <a:p>
            <a:r>
              <a:rPr lang="da-DK" dirty="0">
                <a:latin typeface="Calibri"/>
                <a:ea typeface="Calibri"/>
                <a:cs typeface="Calibri"/>
              </a:rPr>
              <a:t>Hun blev ikke skabt tilfældigt – hver gud gav hende en særlig egenskab:</a:t>
            </a:r>
          </a:p>
          <a:p>
            <a:pPr marL="171450" indent="-171450">
              <a:buFont typeface="Arial"/>
              <a:buChar char="•"/>
            </a:pPr>
            <a:r>
              <a:rPr lang="da-DK" b="1" dirty="0">
                <a:latin typeface="Calibri"/>
                <a:ea typeface="Calibri"/>
                <a:cs typeface="Calibri"/>
              </a:rPr>
              <a:t>Athene</a:t>
            </a:r>
            <a:r>
              <a:rPr lang="da-DK" dirty="0">
                <a:latin typeface="Calibri"/>
                <a:ea typeface="Calibri"/>
                <a:cs typeface="Calibri"/>
              </a:rPr>
              <a:t> lærte hende kvindelig visdom og håndværk.</a:t>
            </a:r>
          </a:p>
          <a:p>
            <a:pPr marL="171450" indent="-171450">
              <a:buFont typeface="Arial"/>
              <a:buChar char="•"/>
            </a:pPr>
            <a:r>
              <a:rPr lang="da-DK" b="1" dirty="0">
                <a:latin typeface="Calibri"/>
                <a:ea typeface="Calibri"/>
                <a:cs typeface="Calibri"/>
              </a:rPr>
              <a:t>Afrodite</a:t>
            </a:r>
            <a:r>
              <a:rPr lang="da-DK" dirty="0">
                <a:latin typeface="Calibri"/>
                <a:ea typeface="Calibri"/>
                <a:cs typeface="Calibri"/>
              </a:rPr>
              <a:t> skænkede hende skønhed og evnen til at forføre.</a:t>
            </a:r>
          </a:p>
          <a:p>
            <a:pPr marL="171450" indent="-171450">
              <a:buFont typeface="Arial"/>
              <a:buChar char="•"/>
            </a:pPr>
            <a:r>
              <a:rPr lang="da-DK" b="1" dirty="0">
                <a:latin typeface="Calibri"/>
                <a:ea typeface="Calibri"/>
                <a:cs typeface="Calibri"/>
              </a:rPr>
              <a:t>Hermes</a:t>
            </a:r>
            <a:r>
              <a:rPr lang="da-DK" dirty="0">
                <a:latin typeface="Calibri"/>
                <a:ea typeface="Calibri"/>
                <a:cs typeface="Calibri"/>
              </a:rPr>
              <a:t> gav hende et listigt og bedragerisk sind.</a:t>
            </a:r>
          </a:p>
          <a:p>
            <a:r>
              <a:rPr lang="da-DK" dirty="0">
                <a:latin typeface="Calibri"/>
                <a:ea typeface="Calibri"/>
                <a:cs typeface="Calibri"/>
              </a:rPr>
              <a:t>Til sidst blev hun smykket med gyldne ornamenter og blomster, og guderne kaldte hende </a:t>
            </a:r>
            <a:r>
              <a:rPr lang="da-DK" i="1" dirty="0">
                <a:latin typeface="Calibri"/>
                <a:ea typeface="Calibri"/>
                <a:cs typeface="Calibri"/>
              </a:rPr>
              <a:t>Pandora</a:t>
            </a:r>
            <a:r>
              <a:rPr lang="da-DK" dirty="0">
                <a:latin typeface="Calibri"/>
                <a:ea typeface="Calibri"/>
                <a:cs typeface="Calibri"/>
              </a:rPr>
              <a:t>, som betyder “alles gave”.</a:t>
            </a:r>
          </a:p>
          <a:p>
            <a:r>
              <a:rPr lang="da-DK" dirty="0">
                <a:latin typeface="Calibri"/>
                <a:ea typeface="Calibri"/>
                <a:cs typeface="Calibri"/>
              </a:rPr>
              <a:t>Som en del af planen fik Pandora en lukket krukke – senere fejlagtigt oversat til “æske”. Hermes førte hende til </a:t>
            </a:r>
            <a:r>
              <a:rPr lang="da-DK" dirty="0" err="1">
                <a:latin typeface="Calibri"/>
                <a:ea typeface="Calibri"/>
                <a:cs typeface="Calibri"/>
              </a:rPr>
              <a:t>Epimetheus</a:t>
            </a:r>
            <a:r>
              <a:rPr lang="da-DK" dirty="0">
                <a:latin typeface="Calibri"/>
                <a:ea typeface="Calibri"/>
                <a:cs typeface="Calibri"/>
              </a:rPr>
              <a:t>, Prometheus’ bror, som trodsede advarslen om aldrig at tage imod gaver fra Zeus. Før Pandora kom til verden, havde menneskene levet i en tilstand uden sorg og besvær. Men da hun åbnede krukken, strømmede alle verdens ulykker ud: sygdom, smerte, bekymring og død. Kun én ting blev tilbage i krukken – </a:t>
            </a:r>
            <a:r>
              <a:rPr lang="da-DK" b="1" dirty="0">
                <a:latin typeface="Calibri"/>
                <a:ea typeface="Calibri"/>
                <a:cs typeface="Calibri"/>
              </a:rPr>
              <a:t>håbet</a:t>
            </a:r>
            <a:r>
              <a:rPr lang="da-DK" dirty="0">
                <a:latin typeface="Calibri"/>
                <a:ea typeface="Calibri"/>
                <a:cs typeface="Calibri"/>
              </a:rPr>
              <a:t>, som Pandora nåede at lukke inde, før det undslap.</a:t>
            </a:r>
          </a:p>
          <a:p>
            <a:r>
              <a:rPr lang="da-DK" dirty="0">
                <a:latin typeface="Calibri"/>
                <a:ea typeface="Calibri"/>
                <a:cs typeface="Calibri"/>
              </a:rPr>
              <a:t>I dag bruges udtrykket </a:t>
            </a:r>
            <a:r>
              <a:rPr lang="da-DK" i="1" dirty="0">
                <a:latin typeface="Calibri"/>
                <a:ea typeface="Calibri"/>
                <a:cs typeface="Calibri"/>
              </a:rPr>
              <a:t>“at åbne Pandoras æske”</a:t>
            </a:r>
            <a:r>
              <a:rPr lang="da-DK" dirty="0">
                <a:latin typeface="Calibri"/>
                <a:ea typeface="Calibri"/>
                <a:cs typeface="Calibri"/>
              </a:rPr>
              <a:t> om handlinger, der sætter gang i problemer, som er svære at overskue eller stoppe.</a:t>
            </a:r>
          </a:p>
          <a:p>
            <a:endParaRPr lang="da-DK" dirty="0"/>
          </a:p>
          <a:p>
            <a:endParaRPr lang="da-DK" dirty="0"/>
          </a:p>
        </p:txBody>
      </p:sp>
      <p:sp>
        <p:nvSpPr>
          <p:cNvPr id="4" name="Pladsholder til slidenummer 3"/>
          <p:cNvSpPr>
            <a:spLocks noGrp="1"/>
          </p:cNvSpPr>
          <p:nvPr>
            <p:ph type="sldNum" sz="quarter" idx="5"/>
          </p:nvPr>
        </p:nvSpPr>
        <p:spPr/>
        <p:txBody>
          <a:bodyPr/>
          <a:lstStyle/>
          <a:p>
            <a:fld id="{4D1B5FC1-0897-4D23-8840-10A088A58E6C}" type="slidenum">
              <a:rPr lang="da-DK" smtClean="0"/>
              <a:t>18</a:t>
            </a:fld>
            <a:endParaRPr lang="da-DK"/>
          </a:p>
        </p:txBody>
      </p:sp>
    </p:spTree>
    <p:extLst>
      <p:ext uri="{BB962C8B-B14F-4D97-AF65-F5344CB8AC3E}">
        <p14:creationId xmlns:p14="http://schemas.microsoft.com/office/powerpoint/2010/main" val="2404847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dirty="0">
                <a:latin typeface="Calibri" panose="020F0502020204030204" pitchFamily="34" charset="0"/>
                <a:ea typeface="Calibri" panose="020F0502020204030204" pitchFamily="34" charset="0"/>
                <a:cs typeface="Calibri" panose="020F0502020204030204" pitchFamily="34" charset="0"/>
              </a:rPr>
              <a:t>Formål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latin typeface="Calibri" panose="020F0502020204030204" pitchFamily="34" charset="0"/>
                <a:ea typeface="Calibri" panose="020F0502020204030204" pitchFamily="34" charset="0"/>
                <a:cs typeface="Calibri" panose="020F0502020204030204" pitchFamily="34" charset="0"/>
              </a:rPr>
              <a:t>Det vigtigste er, at du tager en velovervejet beslutning og er klar over dine egne bevæggrunde for at være åben eller diskret.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da-DK" sz="1100" dirty="0">
                <a:latin typeface="Calibri" panose="020F0502020204030204" pitchFamily="34" charset="0"/>
                <a:ea typeface="Calibri" panose="020F0502020204030204" pitchFamily="34" charset="0"/>
                <a:cs typeface="Calibri" panose="020F0502020204030204" pitchFamily="34" charset="0"/>
              </a:rPr>
              <a:t>Man kan overveje følgende spørgsmål, når man skal beslutte, om man vil være åben om sin sygdom over for en ny kæreste, ven eller arbejdsgiver.</a:t>
            </a:r>
          </a:p>
          <a:p>
            <a:pPr>
              <a:buFont typeface="Wingdings" panose="05000000000000000000" pitchFamily="2" charset="2"/>
              <a:buChar char="§"/>
            </a:pPr>
            <a:endParaRPr lang="da-DK" sz="11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da-DK" sz="1100" dirty="0">
                <a:latin typeface="Calibri" panose="020F0502020204030204" pitchFamily="34" charset="0"/>
                <a:ea typeface="Calibri" panose="020F0502020204030204" pitchFamily="34" charset="0"/>
                <a:cs typeface="Calibri" panose="020F0502020204030204" pitchFamily="34" charset="0"/>
              </a:rPr>
              <a:t>Hvorfor vil jeg være åben? Er det for at få støtte, eller føler jeg, at jeg skylder dem at vide det?</a:t>
            </a:r>
          </a:p>
          <a:p>
            <a:pPr>
              <a:buFont typeface="Wingdings" panose="05000000000000000000" pitchFamily="2" charset="2"/>
              <a:buChar char="§"/>
            </a:pPr>
            <a:endParaRPr lang="da-DK" sz="11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da-DK" sz="1100" dirty="0">
                <a:latin typeface="Calibri" panose="020F0502020204030204" pitchFamily="34" charset="0"/>
                <a:ea typeface="Calibri" panose="020F0502020204030204" pitchFamily="34" charset="0"/>
                <a:cs typeface="Calibri" panose="020F0502020204030204" pitchFamily="34" charset="0"/>
              </a:rPr>
              <a:t>Er det det rigtige tidspunkt? Hvis det er en ny person, du lærer at kende, kan det være en god idé at vente. Det er vigtigt, at vedkommende lærer dig at kende som person, før din diagnose kommer til at fylde for meget.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dirty="0">
              <a:latin typeface="Calibri" panose="020F0502020204030204" pitchFamily="34" charset="0"/>
              <a:ea typeface="Calibri" panose="020F0502020204030204" pitchFamily="34" charset="0"/>
              <a:cs typeface="Calibri" panose="020F0502020204030204" pitchFamily="34" charset="0"/>
            </a:endParaRPr>
          </a:p>
          <a:p>
            <a:endParaRPr lang="da-DK"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19</a:t>
            </a:fld>
            <a:endParaRPr lang="da-DK" dirty="0"/>
          </a:p>
        </p:txBody>
      </p:sp>
    </p:spTree>
    <p:extLst>
      <p:ext uri="{BB962C8B-B14F-4D97-AF65-F5344CB8AC3E}">
        <p14:creationId xmlns:p14="http://schemas.microsoft.com/office/powerpoint/2010/main" val="89694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2E91502-756A-4244-B8CC-0FD4F7A5EFF5}" type="slidenum">
              <a:rPr lang="da-DK" smtClean="0"/>
              <a:t>2</a:t>
            </a:fld>
            <a:endParaRPr lang="da-DK" dirty="0"/>
          </a:p>
        </p:txBody>
      </p:sp>
    </p:spTree>
    <p:extLst>
      <p:ext uri="{BB962C8B-B14F-4D97-AF65-F5344CB8AC3E}">
        <p14:creationId xmlns:p14="http://schemas.microsoft.com/office/powerpoint/2010/main" val="489331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latin typeface="+mn-lt"/>
              </a:rPr>
              <a:t>Formål: spejle sig med ligesindede så man ikke er alene  med det. Måske en forberedelse om at åbne op</a:t>
            </a:r>
          </a:p>
          <a:p>
            <a:endParaRPr lang="da-DK" sz="1100" dirty="0">
              <a:latin typeface="+mn-lt"/>
            </a:endParaRPr>
          </a:p>
          <a:p>
            <a:r>
              <a:rPr lang="da-DK" sz="1100" dirty="0">
                <a:latin typeface="+mn-lt"/>
              </a:rPr>
              <a:t>Tal 2-3 i gruppe om jeres overvejelser om hvad man sige som sig selv og sygdom og hvorfor</a:t>
            </a:r>
          </a:p>
          <a:p>
            <a:endParaRPr lang="da-DK" sz="1100" dirty="0">
              <a:latin typeface="+mn-lt"/>
            </a:endParaRPr>
          </a:p>
          <a:p>
            <a:r>
              <a:rPr lang="da-DK" sz="1100" dirty="0">
                <a:latin typeface="+mn-lt"/>
              </a:rPr>
              <a:t>Eksempler om overvejelser – kan evt. bruges i opsamlingen:</a:t>
            </a:r>
          </a:p>
          <a:p>
            <a:endParaRPr lang="da-DK" sz="1100" dirty="0">
              <a:latin typeface="+mn-lt"/>
            </a:endParaRPr>
          </a:p>
          <a:p>
            <a:pPr marL="457200" rtl="0">
              <a:spcBef>
                <a:spcPts val="0"/>
              </a:spcBef>
              <a:spcAft>
                <a:spcPts val="0"/>
              </a:spcAft>
            </a:pPr>
            <a:r>
              <a:rPr lang="da-DK" sz="1100" b="0" i="1" u="none" strike="noStrike" dirty="0">
                <a:solidFill>
                  <a:srgbClr val="000000"/>
                </a:solidFill>
                <a:effectLst/>
                <a:latin typeface="+mn-lt"/>
              </a:rPr>
              <a:t>“Jeg har aldrig skrevet om min diagnose på min datingprofil, men har ellers valgt at være ret åben og fortalt om diagnosen, inden jeg mødtes med mine dates. På den måde undgår man også akavede situationer på første date.”</a:t>
            </a:r>
            <a:endParaRPr lang="da-DK" sz="1100" b="0" dirty="0">
              <a:effectLst/>
              <a:latin typeface="+mn-lt"/>
            </a:endParaRPr>
          </a:p>
          <a:p>
            <a:pPr marL="457200" rtl="0">
              <a:spcBef>
                <a:spcPts val="0"/>
              </a:spcBef>
              <a:spcAft>
                <a:spcPts val="0"/>
              </a:spcAft>
            </a:pPr>
            <a:br>
              <a:rPr lang="da-DK" sz="1100" b="0" dirty="0">
                <a:effectLst/>
                <a:latin typeface="+mn-lt"/>
              </a:rPr>
            </a:br>
            <a:r>
              <a:rPr lang="da-DK" sz="1100" b="0" i="1" u="none" strike="noStrike" dirty="0">
                <a:solidFill>
                  <a:srgbClr val="000000"/>
                </a:solidFill>
                <a:effectLst/>
                <a:latin typeface="+mn-lt"/>
              </a:rPr>
              <a:t>“Jeg har valgt at fortælle om min sygdom i trin. Når jeg møder nye mennesker, siger jeg, at jeg har haft stress. Når jeg lærer dem bedre at kende og føler mig tryg, har jeg valgt at fortælle at jeg har haft en depression. Sidste trin er at fortælle hele historien.”</a:t>
            </a:r>
            <a:endParaRPr lang="da-DK" sz="1100" b="0" dirty="0">
              <a:effectLst/>
              <a:latin typeface="+mn-lt"/>
            </a:endParaRPr>
          </a:p>
          <a:p>
            <a:pPr marL="457200" rtl="0">
              <a:spcBef>
                <a:spcPts val="0"/>
              </a:spcBef>
              <a:spcAft>
                <a:spcPts val="0"/>
              </a:spcAft>
            </a:pPr>
            <a:br>
              <a:rPr lang="da-DK" sz="1100" b="0" dirty="0">
                <a:effectLst/>
                <a:latin typeface="+mn-lt"/>
              </a:rPr>
            </a:br>
            <a:r>
              <a:rPr lang="da-DK" sz="1100" b="0" i="1" u="none" strike="noStrike" dirty="0">
                <a:solidFill>
                  <a:srgbClr val="000000"/>
                </a:solidFill>
                <a:effectLst/>
                <a:latin typeface="+mn-lt"/>
              </a:rPr>
              <a:t>“Jeg har ikke lyst til at stå frem med min bipolare lidelse. Jeg siger at jeg har migræne, når jeg har sygedage på grund af bipolar lidelse.”</a:t>
            </a:r>
            <a:endParaRPr lang="da-DK" sz="1100" b="0" dirty="0">
              <a:effectLst/>
              <a:latin typeface="+mn-lt"/>
            </a:endParaRPr>
          </a:p>
          <a:p>
            <a:br>
              <a:rPr lang="da-DK" sz="1100" dirty="0">
                <a:latin typeface="+mn-lt"/>
              </a:rPr>
            </a:br>
            <a:endParaRPr lang="da-DK" sz="1100" dirty="0">
              <a:latin typeface="+mn-lt"/>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20</a:t>
            </a:fld>
            <a:endParaRPr lang="da-DK" dirty="0"/>
          </a:p>
        </p:txBody>
      </p:sp>
    </p:spTree>
    <p:extLst>
      <p:ext uri="{BB962C8B-B14F-4D97-AF65-F5344CB8AC3E}">
        <p14:creationId xmlns:p14="http://schemas.microsoft.com/office/powerpoint/2010/main" val="3947087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latin typeface="Calibri" panose="020F0502020204030204" pitchFamily="34" charset="0"/>
                <a:ea typeface="Calibri" panose="020F0502020204030204" pitchFamily="34" charset="0"/>
                <a:cs typeface="Calibri" panose="020F0502020204030204" pitchFamily="34" charset="0"/>
              </a:rPr>
              <a:t>Formål: skulderklap til pårørende samt vigtigheden af bruge viden fra pårørende </a:t>
            </a:r>
          </a:p>
          <a:p>
            <a:pPr rtl="0"/>
            <a:endPar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endParaRPr>
          </a:p>
          <a:p>
            <a:pPr rtl="0"/>
            <a:r>
              <a:rPr lang="da-DK" sz="1100" b="1"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Pårørende til et menneske med bipolar lidelse</a:t>
            </a:r>
          </a:p>
          <a:p>
            <a:pPr rtl="0"/>
            <a:r>
              <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At være pårørende til en person med bipolar lidelse er en stor og vigtig opgave. Det kan føles som at navigere i et minefelt, selvom du har de bedste intentioner. Uanset om det er et familiemedlem eller en nær ven, er du den, der er tættest på og kender personen bedst.</a:t>
            </a:r>
          </a:p>
          <a:p>
            <a:pPr rtl="0"/>
            <a:endPar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endParaRPr>
          </a:p>
          <a:p>
            <a:pPr rtl="0"/>
            <a:r>
              <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Som pårørende er din evne til at spotte tidlige forandringer i adfærd afgørende. Ofte har du en fornemmelse af, at noget er galt, længe før andre. Disse tidlige tegn, som at stå op om natten for at arbejde (et tegn på begyndende mani) eller stoppe med at besvare beskeder (et tegn på depression), kan være nøglen til at forhindre en episode i at eskalere.</a:t>
            </a:r>
          </a:p>
          <a:p>
            <a:pPr rtl="0"/>
            <a:endPar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endParaRPr>
          </a:p>
          <a:p>
            <a:pPr rtl="0"/>
            <a:r>
              <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Når diagnosen endelig bliver stillet, kan det både være en lettelse og en udfordring. Det er en lettelse at få sat ord på tilstanden og vide, at der findes behandling. Samtidig kan det skabe et pres for dig som pårørende. Du kan føle, at du skal yde den "perfekte" støtte og tage ekstra ansvar. Det er vigtigt at huske, at det også er okay at være ked af det, såret eller vred og at have plads til dine egne følelser.</a:t>
            </a:r>
          </a:p>
          <a:p>
            <a:pPr rtl="0"/>
            <a:endPar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endParaRPr>
          </a:p>
          <a:p>
            <a:pPr rtl="0"/>
            <a:r>
              <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Andre pårørende kan have svært ved at acceptere diagnosen, mens nogle ser den som en mulighed for at tage ansvar og hjælpe.</a:t>
            </a:r>
          </a:p>
          <a:p>
            <a:pPr rtl="0"/>
            <a:endPar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endParaRPr>
          </a:p>
          <a:p>
            <a:pPr rtl="0"/>
            <a:r>
              <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For at undgå misforståelser og unødvendige konflikter er det vigtigt at </a:t>
            </a:r>
            <a:r>
              <a:rPr lang="da-DK" sz="1100" b="1"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lave klare aftaler i fredstid</a:t>
            </a:r>
            <a:r>
              <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 altså når personen er i en stabil periode. Tal sammen om, hvordan du bedst kan hjælpe og hvilke forandringer i adfærden du kan påpege, uden at det skaber diskussion. På den måde har I en fælles plan, der kan guide jer, når sygdommen viser sine første tegn. Denne form for aftaler kan mindske bekymringer og give jer et konkret redskab til at håndtere situationen sammen.</a:t>
            </a:r>
          </a:p>
          <a:p>
            <a:endParaRPr lang="da-DK"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21</a:t>
            </a:fld>
            <a:endParaRPr lang="da-DK" dirty="0"/>
          </a:p>
        </p:txBody>
      </p:sp>
    </p:spTree>
    <p:extLst>
      <p:ext uri="{BB962C8B-B14F-4D97-AF65-F5344CB8AC3E}">
        <p14:creationId xmlns:p14="http://schemas.microsoft.com/office/powerpoint/2010/main" val="2592635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latin typeface="Calibri" panose="020F0502020204030204" pitchFamily="34" charset="0"/>
                <a:ea typeface="Calibri" panose="020F0502020204030204" pitchFamily="34" charset="0"/>
                <a:cs typeface="Calibri" panose="020F0502020204030204" pitchFamily="34" charset="0"/>
              </a:rPr>
              <a:t>Formål</a:t>
            </a:r>
          </a:p>
          <a:p>
            <a:endParaRPr lang="da-DK" sz="1100" b="1" dirty="0">
              <a:latin typeface="Calibri" panose="020F0502020204030204" pitchFamily="34" charset="0"/>
              <a:ea typeface="Calibri" panose="020F0502020204030204" pitchFamily="34" charset="0"/>
              <a:cs typeface="Calibri" panose="020F0502020204030204" pitchFamily="34" charset="0"/>
            </a:endParaRPr>
          </a:p>
          <a:p>
            <a:r>
              <a:rPr lang="da-DK" sz="1100" b="1" dirty="0">
                <a:latin typeface="Calibri" panose="020F0502020204030204" pitchFamily="34" charset="0"/>
                <a:ea typeface="Calibri" panose="020F0502020204030204" pitchFamily="34" charset="0"/>
                <a:cs typeface="Calibri" panose="020F0502020204030204" pitchFamily="34" charset="0"/>
              </a:rPr>
              <a:t>Børn som pårørende</a:t>
            </a:r>
          </a:p>
          <a:p>
            <a:pPr rtl="0">
              <a:spcBef>
                <a:spcPts val="0"/>
              </a:spcBef>
              <a:spcAft>
                <a:spcPts val="0"/>
              </a:spcAft>
            </a:pP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Hvis du har børn, er det vigtigt, at du laver en særlig plan for, hvordan der skal tages hånd om dem, hvis du skulle blive syg. Selvom du ikke har fortalt om din sygdom, så kan dit barn mærke, at der er noget galt, hvis du bliver psykisk uligevægtig. Du kan hjælpe og støtte dit barn ved at forklare, hvad der sker med dig, og hvordan du har det, på en måde som passer til barnets alder.</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Børn føler sig ofte ansvarlige for, hvordan deres forældre har det, så det kan være en stor lettelse for dem at høre, at det ikke er deres skyld. Derfor er det vigtigt og godt at tale om det.</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 kan gøre en meget stor forskel for dit barn, at du prøver at tage ansvar for dig selv og dit mentale helbred, i det omfang du kan. Du kan lave en simpel plan, hvor du på forhånd aftaler, hvem der tager sig af dit barn, hvis du bliver syg. Er det din ægtefælle, søster, bedsteforældre eller en god ven? Et godt netværk er vigtigt for alle, der har børn, men i særdeleshed for en der har en bipolar lidelse. Hvis du ikke føler, at du har et godt og stabilt netværk omkring dig, så søg hjælp og rådgivning hos din kommune, eller der, hvor du modtager behandling.</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Der er ofte i psykiatrien mulighed for børnesamtaler og børnegrupper. Formålet med børnegrupper er, at børnene får støtte og møder andre børn, som også har forældre med psykisk sygdom. På den måde mærker de, at de ikke er alene med deres vilkår og tanker. Tilbud til børnene varierer fra kommune til kommune og mellem regionerne, så spørg endelig hvilke muligheder der er for din familie.</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br>
              <a:rPr lang="da-DK" sz="1100" dirty="0">
                <a:latin typeface="Calibri" panose="020F0502020204030204" pitchFamily="34" charset="0"/>
                <a:ea typeface="Calibri" panose="020F0502020204030204" pitchFamily="34" charset="0"/>
                <a:cs typeface="Calibri" panose="020F0502020204030204" pitchFamily="34" charset="0"/>
              </a:rPr>
            </a:br>
            <a:endParaRPr lang="da-DK"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22</a:t>
            </a:fld>
            <a:endParaRPr lang="da-DK" dirty="0"/>
          </a:p>
        </p:txBody>
      </p:sp>
    </p:spTree>
    <p:extLst>
      <p:ext uri="{BB962C8B-B14F-4D97-AF65-F5344CB8AC3E}">
        <p14:creationId xmlns:p14="http://schemas.microsoft.com/office/powerpoint/2010/main" val="1886307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latin typeface="Calibri" panose="020F0502020204030204" pitchFamily="34" charset="0"/>
                <a:ea typeface="Calibri" panose="020F0502020204030204" pitchFamily="34" charset="0"/>
                <a:cs typeface="Calibri" panose="020F0502020204030204" pitchFamily="34" charset="0"/>
              </a:rPr>
              <a:t>Formål gode råd fra patient til en pårørende</a:t>
            </a:r>
          </a:p>
          <a:p>
            <a:endParaRPr lang="da-DK" sz="1100" b="1" dirty="0">
              <a:latin typeface="Calibri" panose="020F0502020204030204" pitchFamily="34" charset="0"/>
              <a:ea typeface="Calibri" panose="020F0502020204030204" pitchFamily="34" charset="0"/>
              <a:cs typeface="Calibri" panose="020F0502020204030204" pitchFamily="34" charset="0"/>
            </a:endParaRPr>
          </a:p>
          <a:p>
            <a:r>
              <a:rPr lang="da-DK" sz="1100" b="1" dirty="0">
                <a:latin typeface="Calibri" panose="020F0502020204030204" pitchFamily="34" charset="0"/>
                <a:ea typeface="Calibri" panose="020F0502020204030204" pitchFamily="34" charset="0"/>
                <a:cs typeface="Calibri" panose="020F0502020204030204" pitchFamily="34" charset="0"/>
              </a:rPr>
              <a:t>Hjælpsom kommunikation</a:t>
            </a:r>
          </a:p>
          <a:p>
            <a:r>
              <a:rPr lang="da-DK" sz="1100" dirty="0">
                <a:latin typeface="Calibri" panose="020F0502020204030204" pitchFamily="34" charset="0"/>
                <a:ea typeface="Calibri" panose="020F0502020204030204" pitchFamily="34" charset="0"/>
                <a:cs typeface="Calibri" panose="020F0502020204030204" pitchFamily="34" charset="0"/>
              </a:rPr>
              <a:t>God kommunikation er afgørende, når man skal hjælpe en pårørende med en psykisk sygdom. Men nogle gange kan velmenende spørgsmål, som for eksempel "Du virker sur i dag," eller "Tror du, du er lidt oppe at køre?", virke provokerende og lede til konflikter.</a:t>
            </a:r>
          </a:p>
          <a:p>
            <a:endParaRPr lang="da-DK" sz="1100" dirty="0">
              <a:latin typeface="Calibri" panose="020F0502020204030204" pitchFamily="34" charset="0"/>
              <a:ea typeface="Calibri" panose="020F0502020204030204" pitchFamily="34" charset="0"/>
              <a:cs typeface="Calibri" panose="020F0502020204030204" pitchFamily="34" charset="0"/>
            </a:endParaRPr>
          </a:p>
          <a:p>
            <a:r>
              <a:rPr lang="da-DK" sz="1100" b="1" dirty="0">
                <a:latin typeface="Calibri" panose="020F0502020204030204" pitchFamily="34" charset="0"/>
                <a:ea typeface="Calibri" panose="020F0502020204030204" pitchFamily="34" charset="0"/>
                <a:cs typeface="Calibri" panose="020F0502020204030204" pitchFamily="34" charset="0"/>
              </a:rPr>
              <a:t>Undgå uhensigtsmæssige roller</a:t>
            </a:r>
          </a:p>
          <a:p>
            <a:r>
              <a:rPr lang="da-DK" sz="1100" dirty="0">
                <a:latin typeface="Calibri" panose="020F0502020204030204" pitchFamily="34" charset="0"/>
                <a:ea typeface="Calibri" panose="020F0502020204030204" pitchFamily="34" charset="0"/>
                <a:cs typeface="Calibri" panose="020F0502020204030204" pitchFamily="34" charset="0"/>
              </a:rPr>
              <a:t>Der kan let opstå en uheldig dynamik, hvor du ender i en behandlerrolle og dit familiemedlem i en patientrolle. Det er måske nødvendigt i en akut krise, men på længere sigt er det uhensigtsmæssigt. I en behandlerrolle risikerer du at tage for meget ansvar og fratage familiemedlemmet sin selvstændighed – selvom du har de bedste intentioner. Samtidig risikerer du at brænde ud. Det er derfor vigtigt at finde rum til dig selv, da du ikke kan hjælpe andre, hvis du ikke har det godt.</a:t>
            </a:r>
          </a:p>
          <a:p>
            <a:endParaRPr lang="da-DK" sz="1100" dirty="0">
              <a:latin typeface="Calibri" panose="020F0502020204030204" pitchFamily="34" charset="0"/>
              <a:ea typeface="Calibri" panose="020F0502020204030204" pitchFamily="34" charset="0"/>
              <a:cs typeface="Calibri" panose="020F0502020204030204" pitchFamily="34" charset="0"/>
            </a:endParaRPr>
          </a:p>
          <a:p>
            <a:r>
              <a:rPr lang="da-DK" sz="1100" b="1" dirty="0">
                <a:latin typeface="Calibri" panose="020F0502020204030204" pitchFamily="34" charset="0"/>
                <a:ea typeface="Calibri" panose="020F0502020204030204" pitchFamily="34" charset="0"/>
                <a:cs typeface="Calibri" panose="020F0502020204030204" pitchFamily="34" charset="0"/>
              </a:rPr>
              <a:t>Tilpas din støtte til situationen</a:t>
            </a:r>
          </a:p>
          <a:p>
            <a:r>
              <a:rPr lang="da-DK" sz="1100" dirty="0">
                <a:latin typeface="Calibri" panose="020F0502020204030204" pitchFamily="34" charset="0"/>
                <a:ea typeface="Calibri" panose="020F0502020204030204" pitchFamily="34" charset="0"/>
                <a:cs typeface="Calibri" panose="020F0502020204030204" pitchFamily="34" charset="0"/>
              </a:rPr>
              <a:t>Din støtte skal tilpasses efter, om der er tale om en akut fase eller en stabil periode</a:t>
            </a:r>
          </a:p>
          <a:p>
            <a:pPr marL="171450" indent="-171450">
              <a:buFont typeface="Arial" panose="020B0604020202020204" pitchFamily="34" charset="0"/>
              <a:buChar char="•"/>
            </a:pPr>
            <a:r>
              <a:rPr lang="da-DK" sz="1100" b="1" dirty="0">
                <a:latin typeface="Calibri" panose="020F0502020204030204" pitchFamily="34" charset="0"/>
                <a:ea typeface="Calibri" panose="020F0502020204030204" pitchFamily="34" charset="0"/>
                <a:cs typeface="Calibri" panose="020F0502020204030204" pitchFamily="34" charset="0"/>
              </a:rPr>
              <a:t>Akut fase: </a:t>
            </a:r>
            <a:r>
              <a:rPr lang="da-DK" sz="1100" dirty="0">
                <a:latin typeface="Calibri" panose="020F0502020204030204" pitchFamily="34" charset="0"/>
                <a:ea typeface="Calibri" panose="020F0502020204030204" pitchFamily="34" charset="0"/>
                <a:cs typeface="Calibri" panose="020F0502020204030204" pitchFamily="34" charset="0"/>
              </a:rPr>
              <a:t>Her skal du ofte være i alarmberedskab og reagere hurtigt – for eksempel ved en hurtigt eskalerende mani eller selvmordstanker.</a:t>
            </a:r>
          </a:p>
          <a:p>
            <a:pPr marL="171450" indent="-171450">
              <a:buFont typeface="Arial" panose="020B0604020202020204" pitchFamily="34" charset="0"/>
              <a:buChar char="•"/>
            </a:pPr>
            <a:r>
              <a:rPr lang="da-DK" sz="1100" b="1" dirty="0">
                <a:latin typeface="Calibri" panose="020F0502020204030204" pitchFamily="34" charset="0"/>
                <a:ea typeface="Calibri" panose="020F0502020204030204" pitchFamily="34" charset="0"/>
                <a:cs typeface="Calibri" panose="020F0502020204030204" pitchFamily="34" charset="0"/>
              </a:rPr>
              <a:t>Stabile perioder. </a:t>
            </a:r>
            <a:r>
              <a:rPr lang="da-DK" sz="1100" dirty="0">
                <a:latin typeface="Calibri" panose="020F0502020204030204" pitchFamily="34" charset="0"/>
                <a:ea typeface="Calibri" panose="020F0502020204030204" pitchFamily="34" charset="0"/>
                <a:cs typeface="Calibri" panose="020F0502020204030204" pitchFamily="34" charset="0"/>
              </a:rPr>
              <a:t>I disse perioder er det vigtigt at dæmpe alarmberedskabet og normalisere situationen. Det kan for eksempel gøres ved at tale om og grine af tossede situationer, der er opstået. Det letter stemningen, hjælper alle med at få indsigt og styrker jeres forhold.</a:t>
            </a:r>
          </a:p>
        </p:txBody>
      </p:sp>
      <p:sp>
        <p:nvSpPr>
          <p:cNvPr id="4" name="Pladsholder til slidenummer 3"/>
          <p:cNvSpPr>
            <a:spLocks noGrp="1"/>
          </p:cNvSpPr>
          <p:nvPr>
            <p:ph type="sldNum" sz="quarter" idx="5"/>
          </p:nvPr>
        </p:nvSpPr>
        <p:spPr/>
        <p:txBody>
          <a:bodyPr/>
          <a:lstStyle/>
          <a:p>
            <a:fld id="{22E91502-756A-4244-B8CC-0FD4F7A5EFF5}" type="slidenum">
              <a:rPr lang="da-DK" smtClean="0"/>
              <a:t>23</a:t>
            </a:fld>
            <a:endParaRPr lang="da-DK" dirty="0"/>
          </a:p>
        </p:txBody>
      </p:sp>
    </p:spTree>
    <p:extLst>
      <p:ext uri="{BB962C8B-B14F-4D97-AF65-F5344CB8AC3E}">
        <p14:creationId xmlns:p14="http://schemas.microsoft.com/office/powerpoint/2010/main" val="1711494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a:spcBef>
                <a:spcPts val="1800"/>
              </a:spcBef>
              <a:spcAft>
                <a:spcPts val="600"/>
              </a:spcAft>
            </a:pP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Forebyggelsesplan </a:t>
            </a:r>
            <a:endParaRPr lang="da-DK" sz="1100" b="1"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Der er en god idé at have en forebyggelsesplan, som hjælper dig med at forebygge en episode under opsejling eller helt undgå den. Planen er tit nemmest at lave, når du er inde i en god periode. Det kan også være en god idé at udarbejde forebyggelsesplanen sammen med din behandler. Du kan derudover vælge at involvere en eller flere, der kender dig, og som du stoler på: din kæreste, et familiemedlem, en god veninde eller kollega. På den måde får du flere perspektiver med i forebyggelsesplanen. Det kan nemlig være lidt af et detektivarbejde at finde ud af, hvad der virker bedst for dig.</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Forebyggelsesplanen kan fx indeholde telefonnumre på venner og behandlere, du kan ringe til, ligesom den kan indeholde en liste over aktiviteter, som hjælper dig med at finde ro. Forebyggelsesplanen kan have fokus på følgende:</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Struktur i hverdagen:</a:t>
            </a: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Mange har glæde af at indføre en række daglige rutiner, som sikrer både stabilitet og forudsigelighed. Det kan fx være at stå op og gå i seng på samme tid hver dag og planlægge en daglig gåtur. Rutinerne bør ses som vejledende, så du ikke ender med at bebrejde dig selv, hvis du en dag kommer senere i seng eller dropper gåturen. Hverdagen er heldigvis ikke altid fuldstændig forudsigelig og skal heller ikke nødvendigvis være det for, at man kan leve godt med sin bipolare lidelse.</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Find dine tidlige advarselstegn: </a:t>
            </a: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Tidlige advarselstegn er små forandringer i din tænkning og adfærd, som kommer som noget af det første, når du er på vej ind i en episode. De kan bruges til at få øje på det, så du kan handle hurtigt. Tænk også over, om der er situationer, rusmidler eller mennesker, du er særligt sårbar overfor og som kan forværre din tilstand. Vær bevidst om disse ting, skriv dem ned og forsøg så vidt muligt at styre uden om dem. I praksis er det ikke altid muligt at styre helt uden om. Men bare det at blive bevidst om, hvad der kan forværre din tilstand, kan føre til, at du bliver bedre til at tackle tingene, når de opstår.</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marR="903592"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Eksempler på tidlige advarselstegn:</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marR="903592" rtl="0" fontAlgn="base">
              <a:spcBef>
                <a:spcPts val="0"/>
              </a:spcBef>
              <a:spcAft>
                <a:spcPts val="0"/>
              </a:spcAft>
              <a:buFont typeface="Arial" panose="020B0604020202020204" pitchFamily="34" charset="0"/>
              <a:buChar char="•"/>
            </a:pP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Depression: </a:t>
            </a: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 holder op med at besvare sms’er. Man kan ikke overskue at stå op om morgenen og sover længere. Man springer morgenmaden over. Man begynder at blive mere forvirret og glemmer aftaler.</a:t>
            </a:r>
          </a:p>
          <a:p>
            <a:pPr marR="903592" rtl="0" fontAlgn="base">
              <a:spcBef>
                <a:spcPts val="0"/>
              </a:spcBef>
              <a:spcAft>
                <a:spcPts val="0"/>
              </a:spcAft>
              <a:buFont typeface="Arial" panose="020B0604020202020204" pitchFamily="34" charset="0"/>
              <a:buChar char="•"/>
            </a:pPr>
            <a:r>
              <a:rPr lang="da-DK" sz="1100" b="1"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Hypomani</a:t>
            </a: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/mani: </a:t>
            </a: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 bliver mere aktiv på sociale medier og deler mere personlige ting. Søvn- behovet bliver mindre. Man vågner fx en time tidligere og er fuld af energi. Man taler hurtigere og afbryder folk.</a:t>
            </a:r>
          </a:p>
          <a:p>
            <a:pPr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På næste slide er der en udfyldt forebyggelsesplan til din inspiration. Du kan ændre forebyggelsesplanen i takt med, at du bliver klogere på dig selv og dine behov, og der opstår nye behov.</a:t>
            </a:r>
          </a:p>
          <a:p>
            <a:pPr rtl="0">
              <a:spcBef>
                <a:spcPts val="0"/>
              </a:spcBef>
              <a:spcAft>
                <a:spcPts val="0"/>
              </a:spcAft>
            </a:pPr>
            <a:endPar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Brug evt.</a:t>
            </a:r>
          </a:p>
          <a:p>
            <a:pPr rtl="0">
              <a:spcBef>
                <a:spcPts val="0"/>
              </a:spcBef>
              <a:spcAft>
                <a:spcPts val="0"/>
              </a:spcAft>
            </a:pPr>
            <a:r>
              <a:rPr lang="da-DK" sz="1100" b="1" dirty="0">
                <a:effectLst/>
                <a:latin typeface="Calibri" panose="020F0502020204030204" pitchFamily="34" charset="0"/>
                <a:ea typeface="Calibri" panose="020F0502020204030204" pitchFamily="34" charset="0"/>
                <a:cs typeface="Calibri" panose="020F0502020204030204" pitchFamily="34" charset="0"/>
              </a:rPr>
              <a:t>Vi stopper lige her plan </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1800"/>
              </a:spcBef>
              <a:spcAft>
                <a:spcPts val="60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Kilde: Guide til et godt hverdagsliv</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br>
              <a:rPr lang="da-DK" sz="1100" dirty="0">
                <a:latin typeface="Calibri" panose="020F0502020204030204" pitchFamily="34" charset="0"/>
                <a:ea typeface="Calibri" panose="020F0502020204030204" pitchFamily="34" charset="0"/>
                <a:cs typeface="Calibri" panose="020F0502020204030204" pitchFamily="34" charset="0"/>
              </a:rPr>
            </a:br>
            <a:endParaRPr lang="da-DK"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24</a:t>
            </a:fld>
            <a:endParaRPr lang="da-DK" dirty="0"/>
          </a:p>
        </p:txBody>
      </p:sp>
    </p:spTree>
    <p:extLst>
      <p:ext uri="{BB962C8B-B14F-4D97-AF65-F5344CB8AC3E}">
        <p14:creationId xmlns:p14="http://schemas.microsoft.com/office/powerpoint/2010/main" val="585826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a:spcBef>
                <a:spcPts val="1800"/>
              </a:spcBef>
              <a:spcAft>
                <a:spcPts val="600"/>
              </a:spcAft>
            </a:pP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Forebyggelsesplan </a:t>
            </a:r>
            <a:endParaRPr lang="da-DK" sz="1100" b="1"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Der er en god idé at have en forebyggelsesplan, som hjælper dig med at forebygge en episode under opsejling eller helt undgå den. Planen er tit nemmest at lave, når du er inde i en god periode. Det kan også være en god idé at udarbejde forebyggelsesplanen sammen med din behandler. Du kan derudover vælge at involvere en eller flere, der kender dig, og som du stoler på: din kæreste, et familiemedlem, en god veninde eller kollega. På den måde får du flere perspektiver med i forebyggelsesplanen. Det kan nemlig være lidt af et detektivarbejde at finde ud af, hvad der virker bedst for dig.</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Forebyggelsesplanen kan fx indeholde telefonnumre på venner og behandlere, du kan ringe til, ligesom den kan indeholde en liste over aktiviteter, som hjælper dig med at finde ro. Forebyggelsesplanen kan have fokus på følgende:</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Struktur i hverdagen:</a:t>
            </a: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Mange har glæde af at indføre en række daglige rutiner, som sikrer både stabilitet og forudsigelighed. Det kan fx være at stå op og gå i seng på samme tid hver dag og planlægge en daglig gåtur. Rutinerne bør ses som vejledende, så du ikke ender med at bebrejde dig selv, hvis du en dag kommer senere i seng eller dropper gåturen. Hverdagen er heldigvis ikke altid fuldstændig forudsigelig og skal heller ikke nødvendigvis være det for, at man kan leve godt med sin bipolare lidelse.</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Find dine tidlige advarselstegn: </a:t>
            </a: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Tidlige advarselstegn er små forandringer i din tænkning og adfærd, som kommer som noget af det første, når du er på vej ind i en episode. De kan bruges til at få øje på det, så du kan handle hurtigt. Tænk også over, om der er situationer, rusmidler eller mennesker, du er særligt sårbar overfor og som kan forværre din tilstand. Vær bevidst om disse ting, skriv dem ned og forsøg så vidt muligt at styre uden om dem. I praksis er det ikke altid muligt at styre helt uden om. Men bare det at blive bevidst om, hvad der kan forværre din tilstand, kan føre til, at du bliver bedre til at tackle tingene, når de opstår.</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marR="903592" rtl="0">
              <a:spcBef>
                <a:spcPts val="0"/>
              </a:spcBef>
              <a:spcAft>
                <a:spcPts val="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Eksempler på tidlige advarselstegn:</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marR="903592" rtl="0" fontAlgn="base">
              <a:spcBef>
                <a:spcPts val="0"/>
              </a:spcBef>
              <a:spcAft>
                <a:spcPts val="0"/>
              </a:spcAft>
              <a:buFont typeface="Arial" panose="020B0604020202020204" pitchFamily="34" charset="0"/>
              <a:buChar char="•"/>
            </a:pP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Depression: </a:t>
            </a: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 holder op med at besvare sms’er. Man kan ikke overskue at stå op om morgenen og sover længere. Man springer morgenmaden over. Man begynder at blive mere forvirret og glemmer aftaler.</a:t>
            </a:r>
          </a:p>
          <a:p>
            <a:pPr marR="903592" rtl="0" fontAlgn="base">
              <a:spcBef>
                <a:spcPts val="0"/>
              </a:spcBef>
              <a:spcAft>
                <a:spcPts val="0"/>
              </a:spcAft>
              <a:buFont typeface="Arial" panose="020B0604020202020204" pitchFamily="34" charset="0"/>
              <a:buChar char="•"/>
            </a:pPr>
            <a:r>
              <a:rPr lang="da-DK" sz="1100" b="1"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Hypomani</a:t>
            </a: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/mani: </a:t>
            </a: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 bliver mere aktiv på sociale medier og deler mere personlige ting. Søvn- behovet bliver mindre. Man vågner fx en time tidligere og er fuld af energi. Man taler hurtigere og afbryder folk.</a:t>
            </a:r>
            <a:br>
              <a:rPr lang="da-DK" sz="1100" b="0" dirty="0">
                <a:effectLst/>
                <a:latin typeface="Calibri" panose="020F0502020204030204" pitchFamily="34" charset="0"/>
                <a:ea typeface="Calibri" panose="020F0502020204030204" pitchFamily="34" charset="0"/>
                <a:cs typeface="Calibri" panose="020F0502020204030204" pitchFamily="34" charset="0"/>
              </a:rPr>
            </a:b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På næste slide er der en udfyldt forebyggelsesplan til din inspiration. Du kan ændre forebyggelsesplanen i takt med, at du bliver klogere på dig selv og dine behov, og der opstår nye behov.</a:t>
            </a:r>
          </a:p>
          <a:p>
            <a:pPr rtl="0">
              <a:spcBef>
                <a:spcPts val="0"/>
              </a:spcBef>
              <a:spcAft>
                <a:spcPts val="0"/>
              </a:spcAft>
            </a:pPr>
            <a:endPar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spcBef>
                <a:spcPts val="0"/>
              </a:spcBef>
              <a:spcAft>
                <a:spcPts val="0"/>
              </a:spcAft>
            </a:pP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Brug evt.</a:t>
            </a:r>
          </a:p>
          <a:p>
            <a:pPr rtl="0">
              <a:spcBef>
                <a:spcPts val="0"/>
              </a:spcBef>
              <a:spcAft>
                <a:spcPts val="0"/>
              </a:spcAft>
            </a:pPr>
            <a:r>
              <a:rPr lang="da-DK" sz="1100" b="1" dirty="0">
                <a:effectLst/>
                <a:latin typeface="Calibri" panose="020F0502020204030204" pitchFamily="34" charset="0"/>
                <a:ea typeface="Calibri" panose="020F0502020204030204" pitchFamily="34" charset="0"/>
                <a:cs typeface="Calibri" panose="020F0502020204030204" pitchFamily="34" charset="0"/>
              </a:rPr>
              <a:t>Vi stopper lige her plan </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pPr rtl="0">
              <a:spcBef>
                <a:spcPts val="1800"/>
              </a:spcBef>
              <a:spcAft>
                <a:spcPts val="60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Kilde: Guide til et godt hverdagsliv</a:t>
            </a:r>
            <a:endParaRPr lang="da-DK" sz="1100" b="0" dirty="0">
              <a:effectLst/>
              <a:latin typeface="Calibri" panose="020F0502020204030204" pitchFamily="34" charset="0"/>
              <a:ea typeface="Calibri" panose="020F0502020204030204" pitchFamily="34" charset="0"/>
              <a:cs typeface="Calibri" panose="020F0502020204030204" pitchFamily="34" charset="0"/>
            </a:endParaRPr>
          </a:p>
          <a:p>
            <a:br>
              <a:rPr lang="da-DK" sz="1100" dirty="0">
                <a:latin typeface="Calibri" panose="020F0502020204030204" pitchFamily="34" charset="0"/>
                <a:ea typeface="Calibri" panose="020F0502020204030204" pitchFamily="34" charset="0"/>
                <a:cs typeface="Calibri" panose="020F0502020204030204" pitchFamily="34" charset="0"/>
              </a:rPr>
            </a:br>
            <a:endParaRPr lang="da-DK"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25</a:t>
            </a:fld>
            <a:endParaRPr lang="da-DK" dirty="0"/>
          </a:p>
        </p:txBody>
      </p:sp>
    </p:spTree>
    <p:extLst>
      <p:ext uri="{BB962C8B-B14F-4D97-AF65-F5344CB8AC3E}">
        <p14:creationId xmlns:p14="http://schemas.microsoft.com/office/powerpoint/2010/main" val="765717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dirty="0">
                <a:latin typeface="Calibri" panose="020F0502020204030204" pitchFamily="34" charset="0"/>
                <a:ea typeface="Calibri" panose="020F0502020204030204" pitchFamily="34" charset="0"/>
                <a:cs typeface="Calibri" panose="020F0502020204030204" pitchFamily="34" charset="0"/>
              </a:rPr>
              <a:t>Forebyggelsesplan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Øvelsen går ud på at blive opmærksom på, hvordan du kan styre uden om kriser. Det er meget individuelt, hvad der virker for den enkelte, så tænk ikke for meget over, hvad andre tænker om din forebyggelsesplan. Hvis det virker, så skriv det ned.</a:t>
            </a:r>
          </a:p>
          <a:p>
            <a:pPr rtl="0">
              <a:spcBef>
                <a:spcPts val="1800"/>
              </a:spcBef>
              <a:spcAft>
                <a:spcPts val="600"/>
              </a:spcAft>
            </a:pPr>
            <a:br>
              <a:rPr lang="da-DK" sz="1100" b="0" dirty="0">
                <a:effectLst/>
                <a:latin typeface="Calibri" panose="020F0502020204030204" pitchFamily="34" charset="0"/>
                <a:ea typeface="Calibri" panose="020F0502020204030204" pitchFamily="34" charset="0"/>
                <a:cs typeface="Calibri" panose="020F0502020204030204" pitchFamily="34" charset="0"/>
              </a:rPr>
            </a:b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Hvad giver mig overskud?</a:t>
            </a:r>
          </a:p>
          <a:p>
            <a:pPr rtl="0" fontAlgn="base">
              <a:spcBef>
                <a:spcPts val="0"/>
              </a:spcBef>
              <a:spcAft>
                <a:spcPts val="0"/>
              </a:spcAft>
              <a:buFont typeface="Arial" panose="020B0604020202020204" pitchFamily="34" charset="0"/>
              <a:buChar char="•"/>
            </a:pP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Hvilke situationer kan der opstå, hvor jeg skal være opmærksom på </a:t>
            </a:r>
            <a:r>
              <a:rPr lang="da-DK" sz="11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ting,der</a:t>
            </a: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kan trigge mig? Hvad vil jeg konkret gøre i de situationer for at undgå at blive trigget?</a:t>
            </a:r>
          </a:p>
          <a:p>
            <a:pPr rtl="0" fontAlgn="base">
              <a:spcBef>
                <a:spcPts val="0"/>
              </a:spcBef>
              <a:spcAft>
                <a:spcPts val="0"/>
              </a:spcAft>
              <a:buFont typeface="Arial" panose="020B0604020202020204" pitchFamily="34" charset="0"/>
              <a:buChar char="•"/>
            </a:pP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Hvad er mine tidlige tegn på en krise?(Det er ofte små tegn tegn fx dårlig søvn, irritabilitet, mere angst end normalt, uro, osv.)</a:t>
            </a:r>
          </a:p>
          <a:p>
            <a:pPr rtl="0" fontAlgn="base">
              <a:spcBef>
                <a:spcPts val="0"/>
              </a:spcBef>
              <a:spcAft>
                <a:spcPts val="0"/>
              </a:spcAft>
              <a:buFont typeface="Arial" panose="020B0604020202020204" pitchFamily="34" charset="0"/>
              <a:buChar char="•"/>
            </a:pP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Hvad ser andre, når jeg har symptomer?</a:t>
            </a:r>
          </a:p>
          <a:p>
            <a:pPr rtl="0" fontAlgn="base">
              <a:spcBef>
                <a:spcPts val="0"/>
              </a:spcBef>
              <a:spcAft>
                <a:spcPts val="0"/>
              </a:spcAft>
              <a:buFont typeface="Arial" panose="020B0604020202020204" pitchFamily="34" charset="0"/>
              <a:buChar char="•"/>
            </a:pP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Hvad kan jeg eller andre gøre, der er en hjælp for mig? (Hvad virker? Fx mindre skærmtid og mere natur, og hvad virker ikke fx alkohol og høj musik).</a:t>
            </a:r>
          </a:p>
          <a:p>
            <a:pPr rtl="0" fontAlgn="base">
              <a:spcBef>
                <a:spcPts val="0"/>
              </a:spcBef>
              <a:spcAft>
                <a:spcPts val="0"/>
              </a:spcAft>
              <a:buFont typeface="Arial" panose="020B0604020202020204" pitchFamily="34" charset="0"/>
              <a:buChar char="•"/>
            </a:pPr>
            <a:r>
              <a:rPr lang="da-DK"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Hvilke nøglepersoner kan jeg kontakte, hvis jeg kan mærke, at en krise eller episode er på vej?</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dirty="0">
              <a:latin typeface="Calibri" panose="020F0502020204030204" pitchFamily="34" charset="0"/>
              <a:ea typeface="Calibri" panose="020F0502020204030204" pitchFamily="34" charset="0"/>
              <a:cs typeface="Calibri" panose="020F0502020204030204" pitchFamily="34" charset="0"/>
            </a:endParaRPr>
          </a:p>
          <a:p>
            <a:endParaRPr lang="da-DK"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26</a:t>
            </a:fld>
            <a:endParaRPr lang="da-DK" dirty="0"/>
          </a:p>
        </p:txBody>
      </p:sp>
    </p:spTree>
    <p:extLst>
      <p:ext uri="{BB962C8B-B14F-4D97-AF65-F5344CB8AC3E}">
        <p14:creationId xmlns:p14="http://schemas.microsoft.com/office/powerpoint/2010/main" val="882405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2E91502-756A-4244-B8CC-0FD4F7A5EFF5}" type="slidenum">
              <a:rPr lang="da-DK" smtClean="0"/>
              <a:t>27</a:t>
            </a:fld>
            <a:endParaRPr lang="da-DK" dirty="0"/>
          </a:p>
        </p:txBody>
      </p:sp>
    </p:spTree>
    <p:extLst>
      <p:ext uri="{BB962C8B-B14F-4D97-AF65-F5344CB8AC3E}">
        <p14:creationId xmlns:p14="http://schemas.microsoft.com/office/powerpoint/2010/main" val="307699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3</a:t>
            </a:fld>
            <a:endParaRPr lang="da-DK" dirty="0"/>
          </a:p>
        </p:txBody>
      </p:sp>
    </p:spTree>
    <p:extLst>
      <p:ext uri="{BB962C8B-B14F-4D97-AF65-F5344CB8AC3E}">
        <p14:creationId xmlns:p14="http://schemas.microsoft.com/office/powerpoint/2010/main" val="3180989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1" dirty="0">
                <a:latin typeface="+mn-lt"/>
              </a:rPr>
              <a:t>Fra Bipolar for </a:t>
            </a:r>
            <a:r>
              <a:rPr lang="en-US" b="1" dirty="0" err="1">
                <a:latin typeface="+mn-lt"/>
              </a:rPr>
              <a:t>Begyndere</a:t>
            </a:r>
            <a:r>
              <a:rPr lang="en-US" b="1" dirty="0">
                <a:latin typeface="+mn-lt"/>
              </a:rPr>
              <a:t> – </a:t>
            </a:r>
            <a:r>
              <a:rPr lang="en-US" b="1" dirty="0" err="1">
                <a:latin typeface="+mn-lt"/>
              </a:rPr>
              <a:t>udsagn</a:t>
            </a:r>
            <a:r>
              <a:rPr lang="en-US" b="1" dirty="0">
                <a:latin typeface="+mn-lt"/>
              </a:rPr>
              <a:t> </a:t>
            </a:r>
            <a:r>
              <a:rPr lang="en-US" b="1" dirty="0" err="1">
                <a:latin typeface="+mn-lt"/>
              </a:rPr>
              <a:t>fra</a:t>
            </a:r>
            <a:r>
              <a:rPr lang="en-US" b="1">
                <a:latin typeface="+mn-lt"/>
              </a:rPr>
              <a:t> workshops</a:t>
            </a:r>
            <a:endParaRPr lang="en-US" b="1">
              <a:solidFill>
                <a:srgbClr val="444444"/>
              </a:solidFill>
              <a:latin typeface="+mn-lt"/>
            </a:endParaRPr>
          </a:p>
          <a:p>
            <a:endParaRPr lang="en-US">
              <a:solidFill>
                <a:srgbClr val="444444"/>
              </a:solidFill>
              <a:latin typeface="+mn-lt"/>
            </a:endParaRPr>
          </a:p>
          <a:p>
            <a:r>
              <a:rPr lang="en-US" dirty="0">
                <a:latin typeface="+mn-lt"/>
              </a:rPr>
              <a:t>Kan </a:t>
            </a:r>
            <a:r>
              <a:rPr lang="en-US" dirty="0" err="1">
                <a:latin typeface="+mn-lt"/>
              </a:rPr>
              <a:t>bruges</a:t>
            </a:r>
            <a:r>
              <a:rPr lang="en-US" dirty="0">
                <a:latin typeface="+mn-lt"/>
              </a:rPr>
              <a:t> </a:t>
            </a:r>
            <a:r>
              <a:rPr lang="en-US" dirty="0" err="1">
                <a:latin typeface="+mn-lt"/>
              </a:rPr>
              <a:t>som</a:t>
            </a:r>
            <a:r>
              <a:rPr lang="en-US" dirty="0">
                <a:latin typeface="+mn-lt"/>
              </a:rPr>
              <a:t> </a:t>
            </a:r>
            <a:r>
              <a:rPr lang="en-US" dirty="0" err="1">
                <a:latin typeface="+mn-lt"/>
              </a:rPr>
              <a:t>udgangspunkt</a:t>
            </a:r>
            <a:r>
              <a:rPr lang="en-US" dirty="0">
                <a:latin typeface="+mn-lt"/>
              </a:rPr>
              <a:t> </a:t>
            </a:r>
            <a:r>
              <a:rPr lang="en-US" dirty="0" err="1">
                <a:latin typeface="+mn-lt"/>
              </a:rPr>
              <a:t>til</a:t>
            </a:r>
            <a:r>
              <a:rPr lang="en-US" dirty="0">
                <a:latin typeface="+mn-lt"/>
              </a:rPr>
              <a:t> dialog I </a:t>
            </a:r>
            <a:r>
              <a:rPr lang="en-US" dirty="0" err="1">
                <a:latin typeface="+mn-lt"/>
              </a:rPr>
              <a:t>grupper</a:t>
            </a:r>
            <a:r>
              <a:rPr lang="en-US" dirty="0">
                <a:latin typeface="+mn-lt"/>
              </a:rPr>
              <a:t> og </a:t>
            </a:r>
            <a:r>
              <a:rPr lang="en-US" dirty="0" err="1">
                <a:latin typeface="+mn-lt"/>
              </a:rPr>
              <a:t>derefter</a:t>
            </a:r>
            <a:r>
              <a:rPr lang="en-US" dirty="0">
                <a:latin typeface="+mn-lt"/>
              </a:rPr>
              <a:t> I plenum</a:t>
            </a:r>
            <a:endParaRPr lang="en-US" dirty="0">
              <a:solidFill>
                <a:srgbClr val="444444"/>
              </a:solidFill>
              <a:latin typeface="+mn-lt"/>
            </a:endParaRPr>
          </a:p>
          <a:p>
            <a:r>
              <a:rPr lang="en-US" dirty="0" err="1">
                <a:latin typeface="+mn-lt"/>
              </a:rPr>
              <a:t>Hvad</a:t>
            </a:r>
            <a:r>
              <a:rPr lang="en-US" dirty="0">
                <a:latin typeface="+mn-lt"/>
              </a:rPr>
              <a:t> </a:t>
            </a:r>
            <a:r>
              <a:rPr lang="en-US" dirty="0" err="1">
                <a:latin typeface="+mn-lt"/>
              </a:rPr>
              <a:t>genkender</a:t>
            </a:r>
            <a:r>
              <a:rPr lang="en-US" dirty="0">
                <a:latin typeface="+mn-lt"/>
              </a:rPr>
              <a:t> de og </a:t>
            </a:r>
            <a:r>
              <a:rPr lang="en-US" dirty="0" err="1">
                <a:latin typeface="+mn-lt"/>
              </a:rPr>
              <a:t>hvordan</a:t>
            </a:r>
            <a:r>
              <a:rPr lang="en-US" dirty="0">
                <a:latin typeface="+mn-lt"/>
              </a:rPr>
              <a:t> – </a:t>
            </a:r>
            <a:r>
              <a:rPr lang="en-US" dirty="0" err="1">
                <a:latin typeface="+mn-lt"/>
              </a:rPr>
              <a:t>har</a:t>
            </a:r>
            <a:r>
              <a:rPr lang="en-US" dirty="0">
                <a:latin typeface="+mn-lt"/>
              </a:rPr>
              <a:t> de </a:t>
            </a:r>
            <a:r>
              <a:rPr lang="en-US" dirty="0" err="1">
                <a:latin typeface="+mn-lt"/>
              </a:rPr>
              <a:t>andre</a:t>
            </a:r>
            <a:r>
              <a:rPr lang="en-US" dirty="0">
                <a:latin typeface="+mn-lt"/>
              </a:rPr>
              <a:t> </a:t>
            </a:r>
            <a:r>
              <a:rPr lang="en-US" dirty="0" err="1">
                <a:latin typeface="+mn-lt"/>
              </a:rPr>
              <a:t>eksempler</a:t>
            </a:r>
            <a:r>
              <a:rPr lang="en-US" dirty="0">
                <a:latin typeface="+mn-lt"/>
              </a:rPr>
              <a:t> </a:t>
            </a:r>
            <a:r>
              <a:rPr lang="en-US" dirty="0" err="1">
                <a:latin typeface="+mn-lt"/>
              </a:rPr>
              <a:t>fra</a:t>
            </a:r>
            <a:r>
              <a:rPr lang="en-US" dirty="0">
                <a:latin typeface="+mn-lt"/>
              </a:rPr>
              <a:t> </a:t>
            </a:r>
            <a:r>
              <a:rPr lang="en-US" dirty="0" err="1">
                <a:latin typeface="+mn-lt"/>
              </a:rPr>
              <a:t>deres</a:t>
            </a:r>
            <a:r>
              <a:rPr lang="en-US" dirty="0">
                <a:latin typeface="+mn-lt"/>
              </a:rPr>
              <a:t> </a:t>
            </a:r>
            <a:r>
              <a:rPr lang="en-US" dirty="0" err="1">
                <a:latin typeface="+mn-lt"/>
              </a:rPr>
              <a:t>eget</a:t>
            </a:r>
            <a:r>
              <a:rPr lang="en-US" dirty="0">
                <a:latin typeface="+mn-lt"/>
              </a:rPr>
              <a:t> liv?</a:t>
            </a:r>
          </a:p>
          <a:p>
            <a:endParaRPr lang="en-US" dirty="0">
              <a:latin typeface="+mn-lt"/>
            </a:endParaRPr>
          </a:p>
          <a:p>
            <a:r>
              <a:rPr lang="en-US" dirty="0">
                <a:latin typeface="+mn-lt"/>
              </a:rPr>
              <a:t>Godt </a:t>
            </a:r>
            <a:r>
              <a:rPr lang="en-US" dirty="0" err="1">
                <a:latin typeface="+mn-lt"/>
              </a:rPr>
              <a:t>til</a:t>
            </a:r>
            <a:r>
              <a:rPr lang="en-US" dirty="0">
                <a:latin typeface="+mn-lt"/>
              </a:rPr>
              <a:t> </a:t>
            </a:r>
            <a:r>
              <a:rPr lang="en-US" dirty="0" err="1">
                <a:latin typeface="+mn-lt"/>
              </a:rPr>
              <a:t>unge</a:t>
            </a:r>
            <a:r>
              <a:rPr lang="en-US" dirty="0">
                <a:latin typeface="+mn-lt"/>
              </a:rPr>
              <a:t> </a:t>
            </a:r>
            <a:r>
              <a:rPr lang="en-US" dirty="0" err="1">
                <a:latin typeface="+mn-lt"/>
              </a:rPr>
              <a:t>som</a:t>
            </a:r>
            <a:r>
              <a:rPr lang="en-US" dirty="0">
                <a:latin typeface="+mn-lt"/>
              </a:rPr>
              <a:t> </a:t>
            </a:r>
            <a:r>
              <a:rPr lang="en-US" dirty="0" err="1">
                <a:latin typeface="+mn-lt"/>
              </a:rPr>
              <a:t>ikke</a:t>
            </a:r>
            <a:r>
              <a:rPr lang="en-US" dirty="0">
                <a:latin typeface="+mn-lt"/>
              </a:rPr>
              <a:t> </a:t>
            </a:r>
            <a:r>
              <a:rPr lang="en-US" dirty="0" err="1">
                <a:latin typeface="+mn-lt"/>
              </a:rPr>
              <a:t>har</a:t>
            </a:r>
            <a:r>
              <a:rPr lang="en-US" dirty="0">
                <a:latin typeface="+mn-lt"/>
              </a:rPr>
              <a:t> </a:t>
            </a:r>
            <a:r>
              <a:rPr lang="en-US" dirty="0" err="1">
                <a:latin typeface="+mn-lt"/>
              </a:rPr>
              <a:t>så</a:t>
            </a:r>
            <a:r>
              <a:rPr lang="en-US" dirty="0">
                <a:latin typeface="+mn-lt"/>
              </a:rPr>
              <a:t> mange </a:t>
            </a:r>
            <a:r>
              <a:rPr lang="en-US" dirty="0" err="1">
                <a:latin typeface="+mn-lt"/>
              </a:rPr>
              <a:t>ord</a:t>
            </a:r>
            <a:r>
              <a:rPr lang="en-US" dirty="0">
                <a:latin typeface="+mn-lt"/>
              </a:rPr>
              <a:t> og </a:t>
            </a:r>
            <a:r>
              <a:rPr lang="en-US" dirty="0" err="1">
                <a:latin typeface="+mn-lt"/>
              </a:rPr>
              <a:t>erfaringer</a:t>
            </a:r>
            <a:endParaRPr lang="en-US" dirty="0">
              <a:latin typeface="+mn-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200" b="0" i="0" u="none" strike="noStrike" cap="none">
                <a:solidFill>
                  <a:schemeClr val="dk1"/>
                </a:solidFill>
                <a:latin typeface="Calibri"/>
                <a:ea typeface="Calibri"/>
                <a:cs typeface="Calibri"/>
                <a:sym typeface="Calibri"/>
              </a:rPr>
              <a:t>4</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3421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1">
                <a:latin typeface="+mn-lt"/>
              </a:rPr>
              <a:t>Fra Bipolar for </a:t>
            </a:r>
            <a:r>
              <a:rPr lang="en-US" b="1" err="1">
                <a:latin typeface="+mn-lt"/>
              </a:rPr>
              <a:t>Begyndere</a:t>
            </a:r>
            <a:r>
              <a:rPr lang="en-US" b="1">
                <a:latin typeface="+mn-lt"/>
              </a:rPr>
              <a:t> – </a:t>
            </a:r>
            <a:r>
              <a:rPr lang="en-US" b="1" err="1">
                <a:latin typeface="+mn-lt"/>
              </a:rPr>
              <a:t>udsagn</a:t>
            </a:r>
            <a:r>
              <a:rPr lang="en-US" b="1">
                <a:latin typeface="+mn-lt"/>
              </a:rPr>
              <a:t> </a:t>
            </a:r>
            <a:r>
              <a:rPr lang="en-US" b="1" err="1">
                <a:latin typeface="+mn-lt"/>
              </a:rPr>
              <a:t>fra</a:t>
            </a:r>
            <a:r>
              <a:rPr lang="en-US" b="1">
                <a:latin typeface="+mn-lt"/>
              </a:rPr>
              <a:t> workshops</a:t>
            </a:r>
            <a:endParaRPr lang="en-US" b="1">
              <a:solidFill>
                <a:srgbClr val="444444"/>
              </a:solidFill>
              <a:latin typeface="+mn-lt"/>
            </a:endParaRPr>
          </a:p>
          <a:p>
            <a:endParaRPr lang="en-US">
              <a:solidFill>
                <a:srgbClr val="444444"/>
              </a:solidFill>
              <a:latin typeface="+mn-lt"/>
            </a:endParaRPr>
          </a:p>
          <a:p>
            <a:r>
              <a:rPr lang="en-US">
                <a:latin typeface="+mn-lt"/>
              </a:rPr>
              <a:t>Kan </a:t>
            </a:r>
            <a:r>
              <a:rPr lang="en-US" err="1">
                <a:latin typeface="+mn-lt"/>
              </a:rPr>
              <a:t>bruges</a:t>
            </a:r>
            <a:r>
              <a:rPr lang="en-US">
                <a:latin typeface="+mn-lt"/>
              </a:rPr>
              <a:t> </a:t>
            </a:r>
            <a:r>
              <a:rPr lang="en-US" err="1">
                <a:latin typeface="+mn-lt"/>
              </a:rPr>
              <a:t>som</a:t>
            </a:r>
            <a:r>
              <a:rPr lang="en-US">
                <a:latin typeface="+mn-lt"/>
              </a:rPr>
              <a:t> </a:t>
            </a:r>
            <a:r>
              <a:rPr lang="en-US" err="1">
                <a:latin typeface="+mn-lt"/>
              </a:rPr>
              <a:t>udgangspunkt</a:t>
            </a:r>
            <a:r>
              <a:rPr lang="en-US">
                <a:latin typeface="+mn-lt"/>
              </a:rPr>
              <a:t> </a:t>
            </a:r>
            <a:r>
              <a:rPr lang="en-US" err="1">
                <a:latin typeface="+mn-lt"/>
              </a:rPr>
              <a:t>til</a:t>
            </a:r>
            <a:r>
              <a:rPr lang="en-US">
                <a:latin typeface="+mn-lt"/>
              </a:rPr>
              <a:t> dialog I </a:t>
            </a:r>
            <a:r>
              <a:rPr lang="en-US" err="1">
                <a:latin typeface="+mn-lt"/>
              </a:rPr>
              <a:t>grupper</a:t>
            </a:r>
            <a:r>
              <a:rPr lang="en-US">
                <a:latin typeface="+mn-lt"/>
              </a:rPr>
              <a:t> og </a:t>
            </a:r>
            <a:r>
              <a:rPr lang="en-US" err="1">
                <a:latin typeface="+mn-lt"/>
              </a:rPr>
              <a:t>derefter</a:t>
            </a:r>
            <a:r>
              <a:rPr lang="en-US">
                <a:latin typeface="+mn-lt"/>
              </a:rPr>
              <a:t> I plenum</a:t>
            </a:r>
            <a:endParaRPr lang="en-US">
              <a:solidFill>
                <a:srgbClr val="444444"/>
              </a:solidFill>
              <a:latin typeface="+mn-lt"/>
            </a:endParaRPr>
          </a:p>
          <a:p>
            <a:r>
              <a:rPr lang="en-US" err="1">
                <a:latin typeface="+mn-lt"/>
              </a:rPr>
              <a:t>Hvad</a:t>
            </a:r>
            <a:r>
              <a:rPr lang="en-US">
                <a:latin typeface="+mn-lt"/>
              </a:rPr>
              <a:t> </a:t>
            </a:r>
            <a:r>
              <a:rPr lang="en-US" err="1">
                <a:latin typeface="+mn-lt"/>
              </a:rPr>
              <a:t>genkender</a:t>
            </a:r>
            <a:r>
              <a:rPr lang="en-US">
                <a:latin typeface="+mn-lt"/>
              </a:rPr>
              <a:t> de og </a:t>
            </a:r>
            <a:r>
              <a:rPr lang="en-US" err="1">
                <a:latin typeface="+mn-lt"/>
              </a:rPr>
              <a:t>hvordan</a:t>
            </a:r>
            <a:r>
              <a:rPr lang="en-US">
                <a:latin typeface="+mn-lt"/>
              </a:rPr>
              <a:t> – </a:t>
            </a:r>
            <a:r>
              <a:rPr lang="en-US" err="1">
                <a:latin typeface="+mn-lt"/>
              </a:rPr>
              <a:t>har</a:t>
            </a:r>
            <a:r>
              <a:rPr lang="en-US">
                <a:latin typeface="+mn-lt"/>
              </a:rPr>
              <a:t> de </a:t>
            </a:r>
            <a:r>
              <a:rPr lang="en-US" err="1">
                <a:latin typeface="+mn-lt"/>
              </a:rPr>
              <a:t>andre</a:t>
            </a:r>
            <a:r>
              <a:rPr lang="en-US">
                <a:latin typeface="+mn-lt"/>
              </a:rPr>
              <a:t> </a:t>
            </a:r>
            <a:r>
              <a:rPr lang="en-US" err="1">
                <a:latin typeface="+mn-lt"/>
              </a:rPr>
              <a:t>ekssempler</a:t>
            </a:r>
            <a:r>
              <a:rPr lang="en-US">
                <a:latin typeface="+mn-lt"/>
              </a:rPr>
              <a:t> </a:t>
            </a:r>
            <a:r>
              <a:rPr lang="en-US" err="1">
                <a:latin typeface="+mn-lt"/>
              </a:rPr>
              <a:t>fra</a:t>
            </a:r>
            <a:r>
              <a:rPr lang="en-US">
                <a:latin typeface="+mn-lt"/>
              </a:rPr>
              <a:t> </a:t>
            </a:r>
            <a:r>
              <a:rPr lang="en-US" err="1">
                <a:latin typeface="+mn-lt"/>
              </a:rPr>
              <a:t>deres</a:t>
            </a:r>
            <a:r>
              <a:rPr lang="en-US">
                <a:latin typeface="+mn-lt"/>
              </a:rPr>
              <a:t> </a:t>
            </a:r>
            <a:r>
              <a:rPr lang="en-US" err="1">
                <a:latin typeface="+mn-lt"/>
              </a:rPr>
              <a:t>eget</a:t>
            </a:r>
            <a:r>
              <a:rPr lang="en-US">
                <a:latin typeface="+mn-lt"/>
              </a:rPr>
              <a:t> liv?</a:t>
            </a:r>
          </a:p>
          <a:p>
            <a:endParaRPr lang="en-US">
              <a:latin typeface="+mn-lt"/>
            </a:endParaRPr>
          </a:p>
          <a:p>
            <a:r>
              <a:rPr lang="en-US">
                <a:latin typeface="+mn-lt"/>
              </a:rPr>
              <a:t>Godt </a:t>
            </a:r>
            <a:r>
              <a:rPr lang="en-US" err="1">
                <a:latin typeface="+mn-lt"/>
              </a:rPr>
              <a:t>til</a:t>
            </a:r>
            <a:r>
              <a:rPr lang="en-US">
                <a:latin typeface="+mn-lt"/>
              </a:rPr>
              <a:t> </a:t>
            </a:r>
            <a:r>
              <a:rPr lang="en-US" err="1">
                <a:latin typeface="+mn-lt"/>
              </a:rPr>
              <a:t>unge</a:t>
            </a:r>
            <a:r>
              <a:rPr lang="en-US">
                <a:latin typeface="+mn-lt"/>
              </a:rPr>
              <a:t> </a:t>
            </a:r>
            <a:r>
              <a:rPr lang="en-US" err="1">
                <a:latin typeface="+mn-lt"/>
              </a:rPr>
              <a:t>som</a:t>
            </a:r>
            <a:r>
              <a:rPr lang="en-US">
                <a:latin typeface="+mn-lt"/>
              </a:rPr>
              <a:t> </a:t>
            </a:r>
            <a:r>
              <a:rPr lang="en-US" err="1">
                <a:latin typeface="+mn-lt"/>
              </a:rPr>
              <a:t>ikke</a:t>
            </a:r>
            <a:r>
              <a:rPr lang="en-US">
                <a:latin typeface="+mn-lt"/>
              </a:rPr>
              <a:t> </a:t>
            </a:r>
            <a:r>
              <a:rPr lang="en-US" err="1">
                <a:latin typeface="+mn-lt"/>
              </a:rPr>
              <a:t>har</a:t>
            </a:r>
            <a:r>
              <a:rPr lang="en-US">
                <a:latin typeface="+mn-lt"/>
              </a:rPr>
              <a:t> </a:t>
            </a:r>
            <a:r>
              <a:rPr lang="en-US" err="1">
                <a:latin typeface="+mn-lt"/>
              </a:rPr>
              <a:t>så</a:t>
            </a:r>
            <a:r>
              <a:rPr lang="en-US">
                <a:latin typeface="+mn-lt"/>
              </a:rPr>
              <a:t> mange </a:t>
            </a:r>
            <a:r>
              <a:rPr lang="en-US" err="1">
                <a:latin typeface="+mn-lt"/>
              </a:rPr>
              <a:t>ord</a:t>
            </a:r>
            <a:r>
              <a:rPr lang="en-US">
                <a:latin typeface="+mn-lt"/>
              </a:rPr>
              <a:t> og </a:t>
            </a:r>
            <a:r>
              <a:rPr lang="en-US" err="1">
                <a:latin typeface="+mn-lt"/>
              </a:rPr>
              <a:t>erfaringer</a:t>
            </a:r>
            <a:endParaRPr lang="en-US">
              <a:latin typeface="+mn-lt"/>
            </a:endParaRPr>
          </a:p>
          <a:p>
            <a:endParaRPr lang="en-US">
              <a:latin typeface="+mn-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200" b="0" i="0" u="none" strike="noStrike" cap="none">
                <a:solidFill>
                  <a:schemeClr val="dk1"/>
                </a:solidFill>
                <a:latin typeface="Calibri"/>
                <a:ea typeface="Calibri"/>
                <a:cs typeface="Calibri"/>
                <a:sym typeface="Calibri"/>
              </a:rPr>
              <a:t>5</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9814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En </a:t>
            </a:r>
            <a:r>
              <a:rPr lang="da-DK" err="1"/>
              <a:t>icebreaker</a:t>
            </a:r>
            <a:r>
              <a:rPr lang="da-DK"/>
              <a:t> og kan få snakken i gang</a:t>
            </a:r>
          </a:p>
          <a:p>
            <a:r>
              <a:rPr lang="da-DK"/>
              <a:t>Snak 2 og 2 </a:t>
            </a:r>
          </a:p>
          <a:p>
            <a:r>
              <a:rPr lang="da-DK"/>
              <a:t>Og saml op på tavle</a:t>
            </a:r>
          </a:p>
        </p:txBody>
      </p:sp>
      <p:sp>
        <p:nvSpPr>
          <p:cNvPr id="4" name="Pladsholder til slidenummer 3"/>
          <p:cNvSpPr>
            <a:spLocks noGrp="1"/>
          </p:cNvSpPr>
          <p:nvPr>
            <p:ph type="sldNum" sz="quarter" idx="5"/>
          </p:nvPr>
        </p:nvSpPr>
        <p:spPr/>
        <p:txBody>
          <a:bodyPr/>
          <a:lstStyle/>
          <a:p>
            <a:fld id="{402A686A-5FC2-4718-9EEC-4B9C1DD8F484}" type="slidenum">
              <a:rPr lang="da-DK" smtClean="0"/>
              <a:t>6</a:t>
            </a:fld>
            <a:endParaRPr lang="da-DK"/>
          </a:p>
        </p:txBody>
      </p:sp>
    </p:spTree>
    <p:extLst>
      <p:ext uri="{BB962C8B-B14F-4D97-AF65-F5344CB8AC3E}">
        <p14:creationId xmlns:p14="http://schemas.microsoft.com/office/powerpoint/2010/main" val="6664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a:spcBef>
                <a:spcPts val="0"/>
              </a:spcBef>
              <a:spcAft>
                <a:spcPts val="0"/>
              </a:spcAft>
            </a:pPr>
            <a:r>
              <a:rPr lang="da-DK" sz="1100" b="0" dirty="0">
                <a:latin typeface="Calibri" panose="020F0502020204030204" pitchFamily="34" charset="0"/>
                <a:ea typeface="Calibri" panose="020F0502020204030204" pitchFamily="34" charset="0"/>
                <a:cs typeface="Calibri" panose="020F0502020204030204" pitchFamily="34" charset="0"/>
              </a:rPr>
              <a:t>EKSEMPLER PÅ NETVÆRK: </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Familie og venner</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Studiekammerater</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Gårdmiljøet/vejen hvor du bor</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Frivilligt arbejde</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En café eller bar, hvor du kommer ofte • Den lokale kiosk eller supermarked</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Online fællesskaber fx grupper på Facebook, Instagram, </a:t>
            </a:r>
            <a:r>
              <a:rPr lang="da-DK" sz="1100" dirty="0" err="1">
                <a:latin typeface="Calibri" panose="020F0502020204030204" pitchFamily="34" charset="0"/>
                <a:ea typeface="Calibri" panose="020F0502020204030204" pitchFamily="34" charset="0"/>
                <a:cs typeface="Calibri" panose="020F0502020204030204" pitchFamily="34" charset="0"/>
              </a:rPr>
              <a:t>TikTok</a:t>
            </a:r>
            <a:r>
              <a:rPr lang="da-DK" sz="1100" dirty="0">
                <a:latin typeface="Calibri" panose="020F0502020204030204" pitchFamily="34" charset="0"/>
                <a:ea typeface="Calibri" panose="020F0502020204030204" pitchFamily="34" charset="0"/>
                <a:cs typeface="Calibri" panose="020F0502020204030204" pitchFamily="34" charset="0"/>
              </a:rPr>
              <a:t>. Steder, hvor I deler interesser eller synspunkter (kunst og kultur, politik, madlavning, rollespil, film osv.)</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Aftenskole fx madlavning, kunsthistorie eller sprogundervisning</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Klubfællesskaber fx holdsport, vandreklub, madklub</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Støttegrupper, både online og fysiske</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Hvis du har børn: forældre til andre børn i klassen eller i daginstitutionen</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Kollegaer, både nuværende og tidligere Behandlere</a:t>
            </a:r>
          </a:p>
          <a:p>
            <a:pPr rtl="0" fontAlgn="base">
              <a:spcBef>
                <a:spcPts val="0"/>
              </a:spcBef>
              <a:spcAft>
                <a:spcPts val="0"/>
              </a:spcAft>
              <a:buFont typeface="Arial" panose="020B0604020202020204" pitchFamily="34" charset="0"/>
              <a:buChar char="•"/>
            </a:pPr>
            <a:r>
              <a:rPr lang="da-DK" sz="1100" dirty="0">
                <a:latin typeface="Calibri" panose="020F0502020204030204" pitchFamily="34" charset="0"/>
                <a:ea typeface="Calibri" panose="020F0502020204030204" pitchFamily="34" charset="0"/>
                <a:cs typeface="Calibri" panose="020F0502020204030204" pitchFamily="34" charset="0"/>
              </a:rPr>
              <a:t>Støttekontaktperson, hjemmevejleder, bostøtte eller din sagsbehandler</a:t>
            </a:r>
          </a:p>
          <a:p>
            <a:endParaRPr lang="da-DK"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7</a:t>
            </a:fld>
            <a:endParaRPr lang="da-DK" dirty="0"/>
          </a:p>
        </p:txBody>
      </p:sp>
    </p:spTree>
    <p:extLst>
      <p:ext uri="{BB962C8B-B14F-4D97-AF65-F5344CB8AC3E}">
        <p14:creationId xmlns:p14="http://schemas.microsoft.com/office/powerpoint/2010/main" val="162191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8:notes"/>
          <p:cNvSpPr txBox="1">
            <a:spLocks noGrp="1"/>
          </p:cNvSpPr>
          <p:nvPr>
            <p:ph type="body" idx="1"/>
          </p:nvPr>
        </p:nvSpPr>
        <p:spPr>
          <a:xfrm>
            <a:off x="673788" y="5186076"/>
            <a:ext cx="5390305" cy="4243155"/>
          </a:xfrm>
          <a:prstGeom prst="rect">
            <a:avLst/>
          </a:prstGeom>
          <a:noFill/>
          <a:ln>
            <a:noFill/>
          </a:ln>
        </p:spPr>
        <p:txBody>
          <a:bodyPr spcFirstLastPara="1" wrap="square" lIns="91425" tIns="45700" rIns="91425" bIns="45700" anchor="t" anchorCtr="0">
            <a:noAutofit/>
          </a:bodyPr>
          <a:lstStyle/>
          <a:p>
            <a:pPr marL="0" indent="0"/>
            <a:r>
              <a:rPr lang="en-US" sz="1100" b="1" dirty="0">
                <a:latin typeface="Calibri" panose="020F0502020204030204" pitchFamily="34" charset="0"/>
                <a:ea typeface="Calibri" panose="020F0502020204030204" pitchFamily="34" charset="0"/>
                <a:cs typeface="Calibri" panose="020F0502020204030204" pitchFamily="34" charset="0"/>
              </a:rPr>
              <a:t>Rationale: man </a:t>
            </a:r>
            <a:r>
              <a:rPr lang="en-US" sz="1100" b="1" dirty="0" err="1">
                <a:latin typeface="Calibri" panose="020F0502020204030204" pitchFamily="34" charset="0"/>
                <a:ea typeface="Calibri" panose="020F0502020204030204" pitchFamily="34" charset="0"/>
                <a:cs typeface="Calibri" panose="020F0502020204030204" pitchFamily="34" charset="0"/>
              </a:rPr>
              <a:t>bruger</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b="1" dirty="0" err="1">
                <a:latin typeface="Calibri" panose="020F0502020204030204" pitchFamily="34" charset="0"/>
                <a:ea typeface="Calibri" panose="020F0502020204030204" pitchFamily="34" charset="0"/>
                <a:cs typeface="Calibri" panose="020F0502020204030204" pitchFamily="34" charset="0"/>
              </a:rPr>
              <a:t>forskellige</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b="1" dirty="0" err="1">
                <a:latin typeface="Calibri" panose="020F0502020204030204" pitchFamily="34" charset="0"/>
                <a:ea typeface="Calibri" panose="020F0502020204030204" pitchFamily="34" charset="0"/>
                <a:cs typeface="Calibri" panose="020F0502020204030204" pitchFamily="34" charset="0"/>
              </a:rPr>
              <a:t>mennesker</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b="1" dirty="0" err="1">
                <a:latin typeface="Calibri" panose="020F0502020204030204" pitchFamily="34" charset="0"/>
                <a:ea typeface="Calibri" panose="020F0502020204030204" pitchFamily="34" charset="0"/>
                <a:cs typeface="Calibri" panose="020F0502020204030204" pitchFamily="34" charset="0"/>
              </a:rPr>
              <a:t>til</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b="1" dirty="0" err="1">
                <a:latin typeface="Calibri" panose="020F0502020204030204" pitchFamily="34" charset="0"/>
                <a:ea typeface="Calibri" panose="020F0502020204030204" pitchFamily="34" charset="0"/>
                <a:cs typeface="Calibri" panose="020F0502020204030204" pitchFamily="34" charset="0"/>
              </a:rPr>
              <a:t>forskellige</a:t>
            </a:r>
            <a:r>
              <a:rPr lang="en-US" sz="1100" b="1" dirty="0">
                <a:latin typeface="Calibri" panose="020F0502020204030204" pitchFamily="34" charset="0"/>
                <a:ea typeface="Calibri" panose="020F0502020204030204" pitchFamily="34" charset="0"/>
                <a:cs typeface="Calibri" panose="020F0502020204030204" pitchFamily="34" charset="0"/>
              </a:rPr>
              <a:t> ting. Det er </a:t>
            </a:r>
            <a:r>
              <a:rPr lang="en-US" sz="1100" b="1" dirty="0" err="1">
                <a:latin typeface="Calibri" panose="020F0502020204030204" pitchFamily="34" charset="0"/>
                <a:ea typeface="Calibri" panose="020F0502020204030204" pitchFamily="34" charset="0"/>
                <a:cs typeface="Calibri" panose="020F0502020204030204" pitchFamily="34" charset="0"/>
              </a:rPr>
              <a:t>ikke</a:t>
            </a:r>
            <a:r>
              <a:rPr lang="en-US" sz="1100" b="1" dirty="0">
                <a:latin typeface="Calibri" panose="020F0502020204030204" pitchFamily="34" charset="0"/>
                <a:ea typeface="Calibri" panose="020F0502020204030204" pitchFamily="34" charset="0"/>
                <a:cs typeface="Calibri" panose="020F0502020204030204" pitchFamily="34" charset="0"/>
              </a:rPr>
              <a:t> den </a:t>
            </a:r>
            <a:r>
              <a:rPr lang="en-US" sz="1100" b="1" dirty="0" err="1">
                <a:latin typeface="Calibri" panose="020F0502020204030204" pitchFamily="34" charset="0"/>
                <a:ea typeface="Calibri" panose="020F0502020204030204" pitchFamily="34" charset="0"/>
                <a:cs typeface="Calibri" panose="020F0502020204030204" pitchFamily="34" charset="0"/>
              </a:rPr>
              <a:t>samme</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b="1" dirty="0" err="1">
                <a:latin typeface="Calibri" panose="020F0502020204030204" pitchFamily="34" charset="0"/>
                <a:ea typeface="Calibri" panose="020F0502020204030204" pitchFamily="34" charset="0"/>
                <a:cs typeface="Calibri" panose="020F0502020204030204" pitchFamily="34" charset="0"/>
              </a:rPr>
              <a:t>til</a:t>
            </a:r>
            <a:r>
              <a:rPr lang="en-US" sz="1100" b="1" dirty="0">
                <a:latin typeface="Calibri" panose="020F0502020204030204" pitchFamily="34" charset="0"/>
                <a:ea typeface="Calibri" panose="020F0502020204030204" pitchFamily="34" charset="0"/>
                <a:cs typeface="Calibri" panose="020F0502020204030204" pitchFamily="34" charset="0"/>
              </a:rPr>
              <a:t> det hele</a:t>
            </a:r>
          </a:p>
          <a:p>
            <a:endParaRPr lang="da-DK" sz="1100" b="1" dirty="0">
              <a:latin typeface="Calibri" panose="020F0502020204030204" pitchFamily="34" charset="0"/>
              <a:ea typeface="Calibri" panose="020F0502020204030204" pitchFamily="34" charset="0"/>
              <a:cs typeface="Calibri" panose="020F0502020204030204" pitchFamily="34" charset="0"/>
            </a:endParaRPr>
          </a:p>
          <a:p>
            <a:r>
              <a:rPr lang="da-DK" sz="1100" b="1" dirty="0">
                <a:latin typeface="Calibri" panose="020F0502020204030204" pitchFamily="34" charset="0"/>
                <a:ea typeface="Calibri" panose="020F0502020204030204" pitchFamily="34" charset="0"/>
                <a:cs typeface="Calibri" panose="020F0502020204030204" pitchFamily="34" charset="0"/>
              </a:rPr>
              <a:t>Formål</a:t>
            </a:r>
            <a:r>
              <a:rPr lang="da-DK" sz="1100" dirty="0">
                <a:latin typeface="Calibri" panose="020F0502020204030204" pitchFamily="34" charset="0"/>
                <a:ea typeface="Calibri" panose="020F0502020204030204" pitchFamily="34" charset="0"/>
                <a:cs typeface="Calibri" panose="020F0502020204030204" pitchFamily="34" charset="0"/>
              </a:rPr>
              <a:t> få øje på netværk stort som småt med nuancer</a:t>
            </a:r>
          </a:p>
          <a:p>
            <a:endParaRPr lang="da-DK" sz="1100" dirty="0">
              <a:latin typeface="Calibri" panose="020F0502020204030204" pitchFamily="34" charset="0"/>
              <a:ea typeface="Calibri" panose="020F0502020204030204" pitchFamily="34" charset="0"/>
              <a:cs typeface="Calibri" panose="020F0502020204030204" pitchFamily="34" charset="0"/>
            </a:endParaRPr>
          </a:p>
          <a:p>
            <a:pPr marL="0" indent="0"/>
            <a:r>
              <a:rPr lang="da-DK" sz="1100" dirty="0">
                <a:latin typeface="Calibri" panose="020F0502020204030204" pitchFamily="34" charset="0"/>
                <a:ea typeface="Calibri" panose="020F0502020204030204" pitchFamily="34" charset="0"/>
                <a:cs typeface="Calibri" panose="020F0502020204030204" pitchFamily="34" charset="0"/>
              </a:rPr>
              <a:t>Grupper af 2-3 hvor hver vælger 3 spørgsmål og drøfter med de andre.</a:t>
            </a:r>
          </a:p>
          <a:p>
            <a:pPr marL="0" indent="0"/>
            <a:endParaRPr lang="da-DK" sz="11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da-DK" sz="1100" dirty="0">
                <a:latin typeface="Calibri" panose="020F0502020204030204" pitchFamily="34" charset="0"/>
                <a:ea typeface="Calibri" panose="020F0502020204030204" pitchFamily="34" charset="0"/>
                <a:cs typeface="Calibri" panose="020F0502020204030204" pitchFamily="34" charset="0"/>
                <a:sym typeface="Arial"/>
              </a:rPr>
              <a:t>Kaaber, A. et </a:t>
            </a:r>
            <a:r>
              <a:rPr lang="da-DK" sz="1100" dirty="0" err="1">
                <a:latin typeface="Calibri" panose="020F0502020204030204" pitchFamily="34" charset="0"/>
                <a:ea typeface="Calibri" panose="020F0502020204030204" pitchFamily="34" charset="0"/>
                <a:cs typeface="Calibri" panose="020F0502020204030204" pitchFamily="34" charset="0"/>
                <a:sym typeface="Arial"/>
              </a:rPr>
              <a:t>al.Styr</a:t>
            </a:r>
            <a:r>
              <a:rPr lang="da-DK" sz="1100" dirty="0">
                <a:latin typeface="Calibri" panose="020F0502020204030204" pitchFamily="34" charset="0"/>
                <a:ea typeface="Calibri" panose="020F0502020204030204" pitchFamily="34" charset="0"/>
                <a:cs typeface="Calibri" panose="020F0502020204030204" pitchFamily="34" charset="0"/>
                <a:sym typeface="Arial"/>
              </a:rPr>
              <a:t> livet - med personcentreret planlægning. s.93 (2019)</a:t>
            </a:r>
          </a:p>
          <a:p>
            <a:endParaRPr lang="da-DK" sz="1100" dirty="0">
              <a:latin typeface="Calibri" panose="020F0502020204030204" pitchFamily="34" charset="0"/>
              <a:ea typeface="Calibri" panose="020F0502020204030204" pitchFamily="34" charset="0"/>
              <a:cs typeface="Calibri" panose="020F0502020204030204" pitchFamily="34" charset="0"/>
            </a:endParaRPr>
          </a:p>
          <a:p>
            <a:r>
              <a:rPr lang="da-DK" sz="1100" dirty="0">
                <a:latin typeface="Calibri" panose="020F0502020204030204" pitchFamily="34" charset="0"/>
                <a:ea typeface="Calibri" panose="020F0502020204030204" pitchFamily="34" charset="0"/>
                <a:cs typeface="Calibri" panose="020F0502020204030204" pitchFamily="34" charset="0"/>
              </a:rPr>
              <a:t>Det kan tages op i </a:t>
            </a:r>
            <a:r>
              <a:rPr lang="da-DK" sz="1100" dirty="0" err="1">
                <a:latin typeface="Calibri" panose="020F0502020204030204" pitchFamily="34" charset="0"/>
                <a:ea typeface="Calibri" panose="020F0502020204030204" pitchFamily="34" charset="0"/>
                <a:cs typeface="Calibri" panose="020F0502020204030204" pitchFamily="34" charset="0"/>
              </a:rPr>
              <a:t>plenem</a:t>
            </a:r>
            <a:r>
              <a:rPr lang="da-DK" sz="1100" dirty="0">
                <a:latin typeface="Calibri" panose="020F0502020204030204" pitchFamily="34" charset="0"/>
                <a:ea typeface="Calibri" panose="020F0502020204030204" pitchFamily="34" charset="0"/>
                <a:cs typeface="Calibri" panose="020F0502020204030204" pitchFamily="34" charset="0"/>
              </a:rPr>
              <a:t> bagefter men kan også blive i gruppen</a:t>
            </a:r>
          </a:p>
          <a:p>
            <a:pPr marL="0" indent="0"/>
            <a:endParaRPr lang="en-US" sz="1100" b="1" dirty="0">
              <a:latin typeface="Calibri" panose="020F0502020204030204" pitchFamily="34" charset="0"/>
              <a:ea typeface="Calibri" panose="020F0502020204030204" pitchFamily="34" charset="0"/>
              <a:cs typeface="Calibri" panose="020F0502020204030204" pitchFamily="34" charset="0"/>
            </a:endParaRPr>
          </a:p>
          <a:p>
            <a:pPr marL="0" indent="0"/>
            <a:endParaRPr lang="en-US" sz="1100" b="1" dirty="0">
              <a:latin typeface="Calibri" panose="020F0502020204030204" pitchFamily="34" charset="0"/>
              <a:ea typeface="Calibri" panose="020F0502020204030204" pitchFamily="34" charset="0"/>
              <a:cs typeface="Calibri" panose="020F0502020204030204" pitchFamily="34" charset="0"/>
            </a:endParaRPr>
          </a:p>
        </p:txBody>
      </p:sp>
      <p:sp>
        <p:nvSpPr>
          <p:cNvPr id="253" name="Google Shape;253;p8:notes"/>
          <p:cNvSpPr txBox="1">
            <a:spLocks noGrp="1"/>
          </p:cNvSpPr>
          <p:nvPr>
            <p:ph type="sldNum" idx="12"/>
          </p:nvPr>
        </p:nvSpPr>
        <p:spPr>
          <a:xfrm>
            <a:off x="3816574" y="10235580"/>
            <a:ext cx="2919748" cy="54068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8</a:t>
            </a:fld>
            <a:endParaRPr/>
          </a:p>
        </p:txBody>
      </p:sp>
    </p:spTree>
    <p:extLst>
      <p:ext uri="{BB962C8B-B14F-4D97-AF65-F5344CB8AC3E}">
        <p14:creationId xmlns:p14="http://schemas.microsoft.com/office/powerpoint/2010/main" val="106648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t>Formål: berøre måske et tabubelagt emne</a:t>
            </a:r>
            <a:endParaRPr lang="da-DK" sz="1100" dirty="0"/>
          </a:p>
          <a:p>
            <a:r>
              <a:rPr lang="da-DK" sz="1100" dirty="0"/>
              <a:t>Ensomhed er en normal følelse, der ofte indebærer et savn og et tomrum. </a:t>
            </a:r>
          </a:p>
          <a:p>
            <a:r>
              <a:rPr lang="da-DK" sz="1100" dirty="0"/>
              <a:t>Man kan føle sig ensom, selvom man er omgivet af andre, ligesom man kan være alene uden at føle sig ensom. </a:t>
            </a:r>
          </a:p>
          <a:p>
            <a:r>
              <a:rPr lang="da-DK" sz="1100" dirty="0"/>
              <a:t>Ensomhed kan også føre til et behov for fysisk berøring, da berøring udløser hormonet </a:t>
            </a:r>
            <a:r>
              <a:rPr lang="da-DK" sz="1100" dirty="0" err="1"/>
              <a:t>oxytocin</a:t>
            </a:r>
            <a:r>
              <a:rPr lang="da-DK" sz="1100" dirty="0"/>
              <a:t>, som reducerer stress og angst. </a:t>
            </a:r>
          </a:p>
          <a:p>
            <a:r>
              <a:rPr lang="da-DK" sz="1100" dirty="0"/>
              <a:t>Da ensomhed kan være tabubelagt, er det første skridt at anerkende følelsen.</a:t>
            </a:r>
          </a:p>
          <a:p>
            <a:pPr rtl="0"/>
            <a:endPar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endParaRPr>
          </a:p>
          <a:p>
            <a:pPr rtl="0"/>
            <a:r>
              <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Du kan handle på din ensomhed ved at:</a:t>
            </a:r>
          </a:p>
          <a:p>
            <a:pPr rtl="0"/>
            <a:endPar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endParaRPr>
          </a:p>
          <a:p>
            <a:pPr rtl="0">
              <a:buFont typeface="Arial" panose="020B0604020202020204" pitchFamily="34" charset="0"/>
              <a:buChar char="•"/>
            </a:pPr>
            <a:r>
              <a:rPr lang="da-DK" sz="1100" b="1"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Tale om det:</a:t>
            </a:r>
            <a:r>
              <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 Fortæl en, du stoler på, at du føler dig ensom. At sætte ord på følelsen gør det lettere at håndtere den.</a:t>
            </a:r>
          </a:p>
          <a:p>
            <a:pPr rtl="0">
              <a:buFont typeface="Arial" panose="020B0604020202020204" pitchFamily="34" charset="0"/>
              <a:buChar char="•"/>
            </a:pPr>
            <a:r>
              <a:rPr lang="da-DK" sz="1100" b="1"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Opsøge hjælp:</a:t>
            </a:r>
            <a:r>
              <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 Det kræver mod at række ud, men du er den eneste, der kan tage det første skridt. Kontakt en person i dit netværk eller en organisation, der tilbyder noget, du er interesseret i.</a:t>
            </a:r>
          </a:p>
          <a:p>
            <a:pPr rtl="0">
              <a:buFont typeface="Arial" panose="020B0604020202020204" pitchFamily="34" charset="0"/>
              <a:buChar char="•"/>
            </a:pPr>
            <a:r>
              <a:rPr lang="da-DK" sz="1100" b="1"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Forstå din ensomhed:</a:t>
            </a:r>
            <a:r>
              <a:rPr lang="da-DK" sz="1100" dirty="0">
                <a:solidFill>
                  <a:srgbClr val="1B1C1D"/>
                </a:solidFill>
                <a:effectLst/>
                <a:latin typeface="Calibri" panose="020F0502020204030204" pitchFamily="34" charset="0"/>
                <a:ea typeface="Calibri" panose="020F0502020204030204" pitchFamily="34" charset="0"/>
                <a:cs typeface="Calibri" panose="020F0502020204030204" pitchFamily="34" charset="0"/>
              </a:rPr>
              <a:t> Jo bedre du forstår, hvorfor du føler dig ensom, jo lettere bliver det at finde en løsning.</a:t>
            </a:r>
          </a:p>
          <a:p>
            <a:endParaRPr lang="da-DK"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Pladsholder til slidenummer 3"/>
          <p:cNvSpPr>
            <a:spLocks noGrp="1"/>
          </p:cNvSpPr>
          <p:nvPr>
            <p:ph type="sldNum" sz="quarter" idx="5"/>
          </p:nvPr>
        </p:nvSpPr>
        <p:spPr/>
        <p:txBody>
          <a:bodyPr/>
          <a:lstStyle/>
          <a:p>
            <a:fld id="{22E91502-756A-4244-B8CC-0FD4F7A5EFF5}" type="slidenum">
              <a:rPr lang="da-DK" smtClean="0"/>
              <a:t>9</a:t>
            </a:fld>
            <a:endParaRPr lang="da-DK" dirty="0"/>
          </a:p>
        </p:txBody>
      </p:sp>
    </p:spTree>
    <p:extLst>
      <p:ext uri="{BB962C8B-B14F-4D97-AF65-F5344CB8AC3E}">
        <p14:creationId xmlns:p14="http://schemas.microsoft.com/office/powerpoint/2010/main" val="3608517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dirty="0"/>
              <a:t>Klik for at redigere titeltypografien i masteren</a:t>
            </a:r>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178646422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328080452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14979514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230366733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normAutofit/>
          </a:bodyPr>
          <a:lstStyle>
            <a:lvl1pPr>
              <a:defRPr sz="3200" b="1" cap="all" baseline="0"/>
            </a:lvl1pPr>
          </a:lstStyle>
          <a:p>
            <a:r>
              <a:rPr lang="da-DK" dirty="0"/>
              <a:t>Klik for at redigere titeltypografien i masteren</a:t>
            </a:r>
          </a:p>
        </p:txBody>
      </p:sp>
      <p:sp>
        <p:nvSpPr>
          <p:cNvPr id="3" name="Pladsholder til indhold 2"/>
          <p:cNvSpPr>
            <a:spLocks noGrp="1"/>
          </p:cNvSpPr>
          <p:nvPr>
            <p:ph idx="1"/>
          </p:nvPr>
        </p:nvSpPr>
        <p:spPr>
          <a:xfrm>
            <a:off x="838200" y="1846907"/>
            <a:ext cx="10515600" cy="4399984"/>
          </a:xfrm>
        </p:spPr>
        <p:txBody>
          <a:bodyPr/>
          <a:lstStyle>
            <a:lvl1pPr>
              <a:defRPr sz="2600"/>
            </a:lvl1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70614454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lvl1pPr>
              <a:defRPr b="1"/>
            </a:lvl1pPr>
          </a:lstStyle>
          <a:p>
            <a:r>
              <a:rPr lang="da-DK" dirty="0"/>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lvl1pPr>
              <a:defRPr sz="2400"/>
            </a:lvl1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39536928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dirty="0"/>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84755871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dirty="0"/>
              <a:t>Klik for at redigere titeltypografien i masteren</a:t>
            </a:r>
          </a:p>
        </p:txBody>
      </p:sp>
    </p:spTree>
    <p:extLst>
      <p:ext uri="{BB962C8B-B14F-4D97-AF65-F5344CB8AC3E}">
        <p14:creationId xmlns:p14="http://schemas.microsoft.com/office/powerpoint/2010/main" val="6943142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Titel" descr="{&quot;templafy&quot;:{&quot;id&quot;:&quot;af302a8e-f414-4578-a1f0-8e17333865b6&quot;}}">
            <a:extLst>
              <a:ext uri="{FF2B5EF4-FFF2-40B4-BE49-F238E27FC236}">
                <a16:creationId xmlns:a16="http://schemas.microsoft.com/office/drawing/2014/main" id="{EFC0256B-883F-845E-6F08-03539EE7016A}"/>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3" name="Navn" descr="{&quot;templafy&quot;:{&quot;id&quot;:&quot;5124c164-6f42-4499-86f8-77bf3048e7d6&quot;}}">
            <a:extLst>
              <a:ext uri="{FF2B5EF4-FFF2-40B4-BE49-F238E27FC236}">
                <a16:creationId xmlns:a16="http://schemas.microsoft.com/office/drawing/2014/main" id="{A6C52235-2854-08D8-FC08-6CC8A42A9C3C}"/>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Gudmunda Sirry Arnardottir</a:t>
            </a:r>
          </a:p>
        </p:txBody>
      </p:sp>
      <p:sp>
        <p:nvSpPr>
          <p:cNvPr id="4" name="Dato" descr="{&quot;templafy&quot;:{&quot;id&quot;:&quot;f5c3b9f5-538d-44d5-b031-ed982bf38519&quot;}}">
            <a:extLst>
              <a:ext uri="{FF2B5EF4-FFF2-40B4-BE49-F238E27FC236}">
                <a16:creationId xmlns:a16="http://schemas.microsoft.com/office/drawing/2014/main" id="{DDB00DB5-9782-1337-EF8E-D01D55543F34}"/>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Tree>
    <p:extLst>
      <p:ext uri="{BB962C8B-B14F-4D97-AF65-F5344CB8AC3E}">
        <p14:creationId xmlns:p14="http://schemas.microsoft.com/office/powerpoint/2010/main" val="60422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dirty="0"/>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347454357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B5548-7253-48D6-B95B-F3D312A72220}" type="slidenum">
              <a:rPr lang="da-DK" smtClean="0"/>
              <a:pPr/>
              <a:t>‹#›</a:t>
            </a:fld>
            <a:endParaRPr lang="da-DK" dirty="0"/>
          </a:p>
        </p:txBody>
      </p:sp>
      <p:pic>
        <p:nvPicPr>
          <p:cNvPr id="7" name="Billed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424138402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Lst>
  <p:hf hdr="0" ftr="0" dt="0"/>
  <p:txStyles>
    <p:titleStyle>
      <a:lvl1pPr algn="l" defTabSz="914400" rtl="0" eaLnBrk="1" latinLnBrk="0" hangingPunct="1">
        <a:lnSpc>
          <a:spcPct val="90000"/>
        </a:lnSpc>
        <a:spcBef>
          <a:spcPct val="0"/>
        </a:spcBef>
        <a:buNone/>
        <a:defRPr sz="32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userDrawn="1">
          <p15:clr>
            <a:srgbClr val="F26B43"/>
          </p15:clr>
        </p15:guide>
        <p15:guide id="2" orient="horz" pos="1253" userDrawn="1">
          <p15:clr>
            <a:srgbClr val="F26B43"/>
          </p15:clr>
        </p15:guide>
        <p15:guide id="3" orient="horz" pos="3589" userDrawn="1">
          <p15:clr>
            <a:srgbClr val="F26B43"/>
          </p15:clr>
        </p15:guide>
        <p15:guide id="4" pos="710" userDrawn="1">
          <p15:clr>
            <a:srgbClr val="F26B43"/>
          </p15:clr>
        </p15:guide>
        <p15:guide id="5" pos="7242" userDrawn="1">
          <p15:clr>
            <a:srgbClr val="F26B43"/>
          </p15:clr>
        </p15:guide>
        <p15:guide id="6" pos="3863" userDrawn="1">
          <p15:clr>
            <a:srgbClr val="F26B43"/>
          </p15:clr>
        </p15:guide>
        <p15:guide id="7" pos="40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6.xml"/><Relationship Id="rId1" Type="http://schemas.openxmlformats.org/officeDocument/2006/relationships/customXml" Target="../../customXml/item2.xml"/><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20_16B5745F.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microsoft.com/office/2018/10/relationships/comments" Target="../comments/modernComment_104_965BDE8D.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08BC4FE-60B5-F605-DE92-7C3679391560}"/>
              </a:ext>
            </a:extLst>
          </p:cNvPr>
          <p:cNvSpPr>
            <a:spLocks noGrp="1"/>
          </p:cNvSpPr>
          <p:nvPr>
            <p:ph type="ctrTitle"/>
          </p:nvPr>
        </p:nvSpPr>
        <p:spPr>
          <a:xfrm>
            <a:off x="6561574" y="1522315"/>
            <a:ext cx="4106425" cy="2258943"/>
          </a:xfrm>
        </p:spPr>
        <p:txBody>
          <a:bodyPr anchor="b">
            <a:normAutofit/>
          </a:bodyPr>
          <a:lstStyle/>
          <a:p>
            <a:pPr algn="ctr"/>
            <a:r>
              <a:rPr lang="da-DK" dirty="0"/>
              <a:t>Netværk og relationer</a:t>
            </a:r>
          </a:p>
        </p:txBody>
      </p:sp>
      <p:sp>
        <p:nvSpPr>
          <p:cNvPr id="5" name="Undertitel 4">
            <a:extLst>
              <a:ext uri="{FF2B5EF4-FFF2-40B4-BE49-F238E27FC236}">
                <a16:creationId xmlns:a16="http://schemas.microsoft.com/office/drawing/2014/main" id="{EC32DC6A-CD8B-E53F-BB49-F4B2385CEAA2}"/>
              </a:ext>
            </a:extLst>
          </p:cNvPr>
          <p:cNvSpPr>
            <a:spLocks noGrp="1"/>
          </p:cNvSpPr>
          <p:nvPr>
            <p:ph type="subTitle" idx="1"/>
          </p:nvPr>
        </p:nvSpPr>
        <p:spPr>
          <a:xfrm>
            <a:off x="6561574" y="3873333"/>
            <a:ext cx="4106425" cy="1753733"/>
          </a:xfrm>
        </p:spPr>
        <p:txBody>
          <a:bodyPr vert="horz" lIns="91440" tIns="45720" rIns="91440" bIns="45720" rtlCol="0" anchor="t">
            <a:normAutofit/>
          </a:bodyPr>
          <a:lstStyle/>
          <a:p>
            <a:pPr algn="ctr"/>
            <a:r>
              <a:rPr lang="da-DK" dirty="0"/>
              <a:t>Session 9 – Supplerende materiale</a:t>
            </a:r>
            <a:endParaRPr lang="en-US" dirty="0"/>
          </a:p>
          <a:p>
            <a:pPr algn="ctr"/>
            <a:r>
              <a:rPr lang="da-DK" dirty="0"/>
              <a:t>Bipolar lidelse - </a:t>
            </a:r>
            <a:r>
              <a:rPr lang="da-DK" dirty="0" err="1"/>
              <a:t>psykoedukation</a:t>
            </a:r>
            <a:r>
              <a:rPr lang="da-DK" dirty="0"/>
              <a:t> </a:t>
            </a:r>
          </a:p>
          <a:p>
            <a:pPr algn="ctr"/>
            <a:endParaRPr lang="da-DK" dirty="0"/>
          </a:p>
        </p:txBody>
      </p:sp>
      <p:pic>
        <p:nvPicPr>
          <p:cNvPr id="2" name="Billede 1" descr="Et billede, der indeholder tegning, Børnekunst, skitse, illustration/afbildning&#10;&#10;Indhold genereret af kunstig intelligens kan være forkert.">
            <a:extLst>
              <a:ext uri="{FF2B5EF4-FFF2-40B4-BE49-F238E27FC236}">
                <a16:creationId xmlns:a16="http://schemas.microsoft.com/office/drawing/2014/main" id="{1F7F6DD1-78E9-0112-C419-D0CFDD0F0D33}"/>
              </a:ext>
            </a:extLst>
          </p:cNvPr>
          <p:cNvPicPr>
            <a:picLocks noChangeAspect="1"/>
          </p:cNvPicPr>
          <p:nvPr/>
        </p:nvPicPr>
        <p:blipFill rotWithShape="1">
          <a:blip r:embed="rId5">
            <a:extLst>
              <a:ext uri="{28A0092B-C50C-407E-A947-70E740481C1C}">
                <a14:useLocalDpi xmlns:a14="http://schemas.microsoft.com/office/drawing/2010/main" val="0"/>
              </a:ext>
            </a:extLst>
          </a:blip>
          <a:srcRect r="-2" b="930"/>
          <a:stretch>
            <a:fillRect/>
          </a:stretch>
        </p:blipFill>
        <p:spPr>
          <a:xfrm>
            <a:off x="1524001" y="1522316"/>
            <a:ext cx="4762499" cy="4104750"/>
          </a:xfrm>
          <a:prstGeom prst="rect">
            <a:avLst/>
          </a:prstGeom>
          <a:noFill/>
          <a:ln>
            <a:noFill/>
          </a:ln>
          <a:effectLst>
            <a:outerShdw blurRad="292100" dist="139700" dir="2700000" algn="tl" rotWithShape="0">
              <a:srgbClr val="333333">
                <a:alpha val="65000"/>
              </a:srgbClr>
            </a:outerShdw>
          </a:effectLst>
        </p:spPr>
      </p:pic>
      <p:sp>
        <p:nvSpPr>
          <p:cNvPr id="6" name="Pladsholder til slidenummer 5" hidden="1">
            <a:extLst>
              <a:ext uri="{FF2B5EF4-FFF2-40B4-BE49-F238E27FC236}">
                <a16:creationId xmlns:a16="http://schemas.microsoft.com/office/drawing/2014/main" id="{BE53D04D-0928-40CA-8DBA-C844CF2EC901}"/>
              </a:ext>
            </a:extLst>
          </p:cNvPr>
          <p:cNvSpPr>
            <a:spLocks noGrp="1"/>
          </p:cNvSpPr>
          <p:nvPr>
            <p:ph type="sldNum" sz="quarter" idx="4294967295"/>
          </p:nvPr>
        </p:nvSpPr>
        <p:spPr>
          <a:xfrm>
            <a:off x="11504613" y="6289675"/>
            <a:ext cx="687387" cy="179388"/>
          </a:xfrm>
        </p:spPr>
        <p:txBody>
          <a:bodyPr/>
          <a:lstStyle/>
          <a:p>
            <a:pPr>
              <a:spcAft>
                <a:spcPts val="600"/>
              </a:spcAft>
            </a:pPr>
            <a:fld id="{0DAB5548-7253-48D6-B95B-F3D312A72220}" type="slidenum">
              <a:rPr lang="da-DK" smtClean="0"/>
              <a:pPr>
                <a:spcAft>
                  <a:spcPts val="600"/>
                </a:spcAft>
              </a:pPr>
              <a:t>1</a:t>
            </a:fld>
            <a:endParaRPr lang="da-DK"/>
          </a:p>
        </p:txBody>
      </p:sp>
    </p:spTree>
    <p:custDataLst>
      <p:custData r:id="rId1"/>
      <p:custData r:id="rId2"/>
    </p:custDataLst>
    <p:extLst>
      <p:ext uri="{BB962C8B-B14F-4D97-AF65-F5344CB8AC3E}">
        <p14:creationId xmlns:p14="http://schemas.microsoft.com/office/powerpoint/2010/main" val="2569674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9F38BF-0784-DAA1-C151-94932143E4DC}"/>
              </a:ext>
            </a:extLst>
          </p:cNvPr>
          <p:cNvSpPr>
            <a:spLocks noGrp="1"/>
          </p:cNvSpPr>
          <p:nvPr>
            <p:ph type="title"/>
          </p:nvPr>
        </p:nvSpPr>
        <p:spPr/>
        <p:txBody>
          <a:bodyPr>
            <a:normAutofit fontScale="90000"/>
          </a:bodyPr>
          <a:lstStyle/>
          <a:p>
            <a:pPr algn="ctr"/>
            <a:r>
              <a:rPr lang="da-DK" dirty="0"/>
              <a:t>Øvelse: Færdiggør sætningerne</a:t>
            </a:r>
            <a:br>
              <a:rPr lang="da-DK" dirty="0"/>
            </a:br>
            <a:r>
              <a:rPr lang="da-DK" sz="2200" dirty="0"/>
              <a:t>alene  eller gruppe</a:t>
            </a:r>
            <a:br>
              <a:rPr lang="da-DK" dirty="0"/>
            </a:br>
            <a:endParaRPr lang="da-DK" dirty="0"/>
          </a:p>
        </p:txBody>
      </p:sp>
      <p:sp>
        <p:nvSpPr>
          <p:cNvPr id="3" name="Pladsholder til indhold 2">
            <a:extLst>
              <a:ext uri="{FF2B5EF4-FFF2-40B4-BE49-F238E27FC236}">
                <a16:creationId xmlns:a16="http://schemas.microsoft.com/office/drawing/2014/main" id="{45E8A455-6863-FD79-0F0B-179221AD250E}"/>
              </a:ext>
            </a:extLst>
          </p:cNvPr>
          <p:cNvSpPr>
            <a:spLocks noGrp="1"/>
          </p:cNvSpPr>
          <p:nvPr>
            <p:ph idx="1"/>
          </p:nvPr>
        </p:nvSpPr>
        <p:spPr/>
        <p:txBody>
          <a:bodyPr vert="horz" lIns="91440" tIns="45720" rIns="91440" bIns="45720" rtlCol="0" anchor="t">
            <a:normAutofit/>
          </a:bodyPr>
          <a:lstStyle/>
          <a:p>
            <a:pPr marL="0" indent="0">
              <a:lnSpc>
                <a:spcPct val="200000"/>
              </a:lnSpc>
              <a:buClrTx/>
              <a:buNone/>
            </a:pPr>
            <a:r>
              <a:rPr lang="da-DK" dirty="0"/>
              <a:t>Jeg føler mig ensom, når... </a:t>
            </a:r>
            <a:endParaRPr lang="en-US"/>
          </a:p>
          <a:p>
            <a:pPr marL="0" indent="0">
              <a:lnSpc>
                <a:spcPct val="200000"/>
              </a:lnSpc>
              <a:buClrTx/>
              <a:buNone/>
            </a:pPr>
            <a:r>
              <a:rPr lang="da-DK" dirty="0"/>
              <a:t>Jeg føler mig ensom, fordi... </a:t>
            </a:r>
            <a:endParaRPr lang="da-DK" dirty="0">
              <a:ea typeface="Calibri" panose="020F0502020204030204"/>
              <a:cs typeface="Calibri" panose="020F0502020204030204"/>
            </a:endParaRPr>
          </a:p>
          <a:p>
            <a:pPr marL="0" indent="0">
              <a:lnSpc>
                <a:spcPct val="200000"/>
              </a:lnSpc>
              <a:buClrTx/>
              <a:buNone/>
            </a:pPr>
            <a:r>
              <a:rPr lang="da-DK" dirty="0"/>
              <a:t>Jeg har følt mig ensom, siden...</a:t>
            </a:r>
            <a:endParaRPr lang="da-DK" dirty="0">
              <a:ea typeface="Calibri" panose="020F0502020204030204"/>
              <a:cs typeface="Calibri" panose="020F0502020204030204"/>
            </a:endParaRPr>
          </a:p>
          <a:p>
            <a:pPr>
              <a:buClrTx/>
              <a:buFont typeface="Arial" panose="020B0604020202020204" pitchFamily="34" charset="0"/>
              <a:buChar char="•"/>
            </a:pPr>
            <a:endParaRPr lang="da-DK" dirty="0"/>
          </a:p>
        </p:txBody>
      </p:sp>
    </p:spTree>
    <p:extLst>
      <p:ext uri="{BB962C8B-B14F-4D97-AF65-F5344CB8AC3E}">
        <p14:creationId xmlns:p14="http://schemas.microsoft.com/office/powerpoint/2010/main" val="56886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B395D-F0C9-6D47-E19D-A9888788F4DE}"/>
              </a:ext>
            </a:extLst>
          </p:cNvPr>
          <p:cNvSpPr>
            <a:spLocks noGrp="1"/>
          </p:cNvSpPr>
          <p:nvPr>
            <p:ph type="title"/>
          </p:nvPr>
        </p:nvSpPr>
        <p:spPr>
          <a:xfrm>
            <a:off x="838200" y="850007"/>
            <a:ext cx="10515600" cy="796232"/>
          </a:xfrm>
        </p:spPr>
        <p:txBody>
          <a:bodyPr>
            <a:normAutofit/>
          </a:bodyPr>
          <a:lstStyle/>
          <a:p>
            <a:r>
              <a:rPr lang="da-DK" dirty="0"/>
              <a:t>Isolation</a:t>
            </a:r>
          </a:p>
        </p:txBody>
      </p:sp>
      <p:sp>
        <p:nvSpPr>
          <p:cNvPr id="4" name="Pladsholder til indhold 3">
            <a:extLst>
              <a:ext uri="{FF2B5EF4-FFF2-40B4-BE49-F238E27FC236}">
                <a16:creationId xmlns:a16="http://schemas.microsoft.com/office/drawing/2014/main" id="{739FB703-5871-EC95-30E7-288B24687BE6}"/>
              </a:ext>
            </a:extLst>
          </p:cNvPr>
          <p:cNvSpPr>
            <a:spLocks noGrp="1"/>
          </p:cNvSpPr>
          <p:nvPr>
            <p:ph sz="half" idx="1"/>
          </p:nvPr>
        </p:nvSpPr>
        <p:spPr/>
        <p:txBody>
          <a:bodyPr vert="horz" lIns="91440" tIns="45720" rIns="91440" bIns="45720" rtlCol="0" anchor="t">
            <a:normAutofit/>
          </a:bodyPr>
          <a:lstStyle/>
          <a:p>
            <a:r>
              <a:rPr lang="da-DK" dirty="0"/>
              <a:t>Under en depression er der mange, der isolerer sig. </a:t>
            </a:r>
            <a:endParaRPr lang="en-US">
              <a:ea typeface="Calibri" panose="020F0502020204030204"/>
              <a:cs typeface="Calibri" panose="020F0502020204030204"/>
            </a:endParaRPr>
          </a:p>
          <a:p>
            <a:r>
              <a:rPr lang="da-DK" dirty="0"/>
              <a:t>Dette forværrer ofte tilstanden og skaber en ond cirkel. </a:t>
            </a:r>
            <a:endParaRPr lang="da-DK" dirty="0">
              <a:ea typeface="Calibri" panose="020F0502020204030204"/>
              <a:cs typeface="Calibri" panose="020F0502020204030204"/>
            </a:endParaRPr>
          </a:p>
          <a:p>
            <a:r>
              <a:rPr lang="da-DK" dirty="0"/>
              <a:t>Hvis du mærker, at du har lyst til at isolere dig, kan det være et tegn på, at du er ved at få det værre.</a:t>
            </a:r>
            <a:endParaRPr lang="da-DK" dirty="0">
              <a:ea typeface="Calibri" panose="020F0502020204030204"/>
              <a:cs typeface="Calibri" panose="020F0502020204030204"/>
            </a:endParaRPr>
          </a:p>
        </p:txBody>
      </p:sp>
      <p:sp>
        <p:nvSpPr>
          <p:cNvPr id="5" name="Pladsholder til indhold 4">
            <a:extLst>
              <a:ext uri="{FF2B5EF4-FFF2-40B4-BE49-F238E27FC236}">
                <a16:creationId xmlns:a16="http://schemas.microsoft.com/office/drawing/2014/main" id="{B21F95E2-AD65-AFFE-8ED2-6F42DC546C62}"/>
              </a:ext>
            </a:extLst>
          </p:cNvPr>
          <p:cNvSpPr>
            <a:spLocks noGrp="1"/>
          </p:cNvSpPr>
          <p:nvPr>
            <p:ph sz="half" idx="2"/>
          </p:nvPr>
        </p:nvSpPr>
        <p:spPr>
          <a:xfrm>
            <a:off x="6172202" y="1130300"/>
            <a:ext cx="5181600" cy="3060662"/>
          </a:xfrm>
        </p:spPr>
        <p:txBody>
          <a:bodyPr>
            <a:normAutofit/>
          </a:bodyPr>
          <a:lstStyle/>
          <a:p>
            <a:pPr marL="0" indent="0">
              <a:buNone/>
            </a:pPr>
            <a:br>
              <a:rPr lang="da-DK" sz="2000" i="1" dirty="0">
                <a:latin typeface="Cambria" panose="02040503050406030204" pitchFamily="18" charset="0"/>
                <a:ea typeface="Cambria" panose="02040503050406030204" pitchFamily="18" charset="0"/>
              </a:rPr>
            </a:br>
            <a:r>
              <a:rPr lang="da-DK" sz="6000" i="1" dirty="0">
                <a:latin typeface="Times New Roman" panose="02020603050405020304" pitchFamily="18" charset="0"/>
                <a:ea typeface="Cambria" panose="02040503050406030204" pitchFamily="18" charset="0"/>
                <a:cs typeface="Times New Roman" panose="02020603050405020304" pitchFamily="18" charset="0"/>
              </a:rPr>
              <a:t>”</a:t>
            </a:r>
            <a:br>
              <a:rPr lang="da-DK" sz="2000" i="1" dirty="0">
                <a:latin typeface="Cambria" panose="02040503050406030204" pitchFamily="18" charset="0"/>
                <a:ea typeface="Cambria" panose="02040503050406030204" pitchFamily="18" charset="0"/>
              </a:rPr>
            </a:br>
            <a:r>
              <a:rPr lang="da-DK" sz="2000" i="1" dirty="0">
                <a:latin typeface="Cambria" panose="02040503050406030204" pitchFamily="18" charset="0"/>
                <a:ea typeface="Cambria" panose="02040503050406030204" pitchFamily="18" charset="0"/>
              </a:rPr>
              <a:t>Mine pårørende ser mig i en neutral fase, hvor jeg ikke er ramt af hverken mani eller depression. De ser ikke min indre angst</a:t>
            </a:r>
          </a:p>
          <a:p>
            <a:pPr marL="0" indent="0">
              <a:buNone/>
            </a:pPr>
            <a:r>
              <a:rPr lang="da-DK" sz="2000" i="1" dirty="0">
                <a:latin typeface="Cambria" panose="02040503050406030204" pitchFamily="18" charset="0"/>
                <a:ea typeface="Cambria" panose="02040503050406030204" pitchFamily="18" charset="0"/>
              </a:rPr>
              <a:t> Angsten for at den næste episode skal komme, er en konstant ledsager, og det er en meget ensom følelse</a:t>
            </a:r>
          </a:p>
        </p:txBody>
      </p:sp>
    </p:spTree>
    <p:extLst>
      <p:ext uri="{BB962C8B-B14F-4D97-AF65-F5344CB8AC3E}">
        <p14:creationId xmlns:p14="http://schemas.microsoft.com/office/powerpoint/2010/main" val="362725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18673-E982-EEB6-D647-CA75E0F98322}"/>
              </a:ext>
            </a:extLst>
          </p:cNvPr>
          <p:cNvSpPr>
            <a:spLocks noGrp="1"/>
          </p:cNvSpPr>
          <p:nvPr>
            <p:ph type="title"/>
          </p:nvPr>
        </p:nvSpPr>
        <p:spPr/>
        <p:txBody>
          <a:bodyPr/>
          <a:lstStyle/>
          <a:p>
            <a:r>
              <a:rPr lang="da-DK" dirty="0"/>
              <a:t>Manisk adfærd</a:t>
            </a:r>
          </a:p>
        </p:txBody>
      </p:sp>
      <p:sp>
        <p:nvSpPr>
          <p:cNvPr id="3" name="Pladsholder til indhold 2">
            <a:extLst>
              <a:ext uri="{FF2B5EF4-FFF2-40B4-BE49-F238E27FC236}">
                <a16:creationId xmlns:a16="http://schemas.microsoft.com/office/drawing/2014/main" id="{CD57A71E-099C-BCC1-8719-0952008D473E}"/>
              </a:ext>
            </a:extLst>
          </p:cNvPr>
          <p:cNvSpPr>
            <a:spLocks noGrp="1"/>
          </p:cNvSpPr>
          <p:nvPr>
            <p:ph sz="half" idx="1"/>
          </p:nvPr>
        </p:nvSpPr>
        <p:spPr/>
        <p:txBody>
          <a:bodyPr>
            <a:normAutofit/>
          </a:bodyPr>
          <a:lstStyle/>
          <a:p>
            <a:pPr>
              <a:buClrTx/>
              <a:buFont typeface="Arial" panose="020B0604020202020204" pitchFamily="34" charset="0"/>
              <a:buChar char="•"/>
            </a:pPr>
            <a:r>
              <a:rPr lang="da-DK" dirty="0"/>
              <a:t>Ved en </a:t>
            </a:r>
            <a:r>
              <a:rPr lang="da-DK" dirty="0" err="1"/>
              <a:t>hypomani</a:t>
            </a:r>
            <a:r>
              <a:rPr lang="da-DK" dirty="0"/>
              <a:t> eller mani kan komme til at opføre sig grænseoverskridende</a:t>
            </a:r>
          </a:p>
          <a:p>
            <a:pPr>
              <a:buClrTx/>
              <a:buFont typeface="Arial" panose="020B0604020202020204" pitchFamily="34" charset="0"/>
              <a:buChar char="•"/>
            </a:pPr>
            <a:r>
              <a:rPr lang="da-DK" dirty="0"/>
              <a:t>Dette kan skubbe mennesker  væk og i værste tilfælde afbryde relationer</a:t>
            </a:r>
          </a:p>
        </p:txBody>
      </p:sp>
      <p:sp>
        <p:nvSpPr>
          <p:cNvPr id="4" name="Pladsholder til indhold 3">
            <a:extLst>
              <a:ext uri="{FF2B5EF4-FFF2-40B4-BE49-F238E27FC236}">
                <a16:creationId xmlns:a16="http://schemas.microsoft.com/office/drawing/2014/main" id="{F69FACB5-471E-060E-0C55-1EF49F10710A}"/>
              </a:ext>
            </a:extLst>
          </p:cNvPr>
          <p:cNvSpPr>
            <a:spLocks noGrp="1"/>
          </p:cNvSpPr>
          <p:nvPr>
            <p:ph sz="half" idx="2"/>
          </p:nvPr>
        </p:nvSpPr>
        <p:spPr>
          <a:xfrm>
            <a:off x="6172202" y="873887"/>
            <a:ext cx="5181600" cy="4351338"/>
          </a:xfrm>
        </p:spPr>
        <p:txBody>
          <a:bodyPr>
            <a:normAutofit/>
          </a:bodyPr>
          <a:lstStyle/>
          <a:p>
            <a:pPr marL="0" indent="0">
              <a:buNone/>
            </a:pPr>
            <a:r>
              <a:rPr lang="da-DK" sz="80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buNone/>
            </a:pPr>
            <a:r>
              <a:rPr lang="da-DK" sz="2000" i="1" dirty="0">
                <a:latin typeface="Cambria" panose="02040503050406030204" pitchFamily="18" charset="0"/>
                <a:ea typeface="Cambria" panose="02040503050406030204" pitchFamily="18" charset="0"/>
              </a:rPr>
              <a:t>Til en fest oplevede jeg en manisk episode og drak for meget, hvilket resulterede i, at jeg blev vred og gik min vej. </a:t>
            </a:r>
          </a:p>
          <a:p>
            <a:pPr marL="0" indent="0">
              <a:buNone/>
            </a:pPr>
            <a:r>
              <a:rPr lang="da-DK" sz="2000" i="1" dirty="0">
                <a:latin typeface="Cambria" panose="02040503050406030204" pitchFamily="18" charset="0"/>
                <a:ea typeface="Cambria" panose="02040503050406030204" pitchFamily="18" charset="0"/>
              </a:rPr>
              <a:t>Jeg kom ved en fejl til at tage en jakke på, der ikke var min, i jakken var der penge som skulle betale festen. Jeg delte pengene ud på gaden. </a:t>
            </a:r>
          </a:p>
          <a:p>
            <a:pPr marL="0" indent="0">
              <a:buNone/>
            </a:pPr>
            <a:r>
              <a:rPr lang="da-DK" sz="2000" i="1" dirty="0">
                <a:latin typeface="Cambria" panose="02040503050406030204" pitchFamily="18" charset="0"/>
                <a:ea typeface="Cambria" panose="02040503050406030204" pitchFamily="18" charset="0"/>
              </a:rPr>
              <a:t>Jeg betalte pengene tilbage til jakkens ejer, men dagen efter ringede min bror og insisterede på, at jeg skulle lade mig indlægge.</a:t>
            </a:r>
            <a:endParaRPr lang="da-DK" sz="32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43290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372E-E53C-A4DA-C294-96E9BDFC4FB1}"/>
              </a:ext>
            </a:extLst>
          </p:cNvPr>
          <p:cNvSpPr>
            <a:spLocks noGrp="1"/>
          </p:cNvSpPr>
          <p:nvPr>
            <p:ph type="ctrTitle"/>
          </p:nvPr>
        </p:nvSpPr>
        <p:spPr/>
        <p:txBody>
          <a:bodyPr/>
          <a:lstStyle/>
          <a:p>
            <a:r>
              <a:rPr lang="da-DK" sz="3200" dirty="0">
                <a:ea typeface="Calibri"/>
                <a:cs typeface="Calibri"/>
              </a:rPr>
              <a:t>Ung med bipolarlidelse</a:t>
            </a:r>
            <a:endParaRPr lang="en-US" dirty="0"/>
          </a:p>
        </p:txBody>
      </p:sp>
      <p:sp>
        <p:nvSpPr>
          <p:cNvPr id="3" name="Subtitle 2">
            <a:extLst>
              <a:ext uri="{FF2B5EF4-FFF2-40B4-BE49-F238E27FC236}">
                <a16:creationId xmlns:a16="http://schemas.microsoft.com/office/drawing/2014/main" id="{C9F425DC-F352-0A3A-44DA-94E34320BAF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0405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8B117-1752-686D-022C-5ABE74B24AB2}"/>
              </a:ext>
            </a:extLst>
          </p:cNvPr>
          <p:cNvSpPr>
            <a:spLocks noGrp="1"/>
          </p:cNvSpPr>
          <p:nvPr>
            <p:ph type="title"/>
          </p:nvPr>
        </p:nvSpPr>
        <p:spPr/>
        <p:txBody>
          <a:bodyPr/>
          <a:lstStyle/>
          <a:p>
            <a:r>
              <a:rPr lang="da-DK" dirty="0"/>
              <a:t>Identitet </a:t>
            </a:r>
          </a:p>
        </p:txBody>
      </p:sp>
      <p:sp>
        <p:nvSpPr>
          <p:cNvPr id="3" name="Pladsholder til indhold 2">
            <a:extLst>
              <a:ext uri="{FF2B5EF4-FFF2-40B4-BE49-F238E27FC236}">
                <a16:creationId xmlns:a16="http://schemas.microsoft.com/office/drawing/2014/main" id="{771F50AC-4482-99C6-EF94-D90DBCB67F83}"/>
              </a:ext>
            </a:extLst>
          </p:cNvPr>
          <p:cNvSpPr>
            <a:spLocks noGrp="1"/>
          </p:cNvSpPr>
          <p:nvPr>
            <p:ph idx="1"/>
          </p:nvPr>
        </p:nvSpPr>
        <p:spPr>
          <a:xfrm>
            <a:off x="838200" y="1846907"/>
            <a:ext cx="6629400" cy="4399984"/>
          </a:xfrm>
        </p:spPr>
        <p:txBody>
          <a:bodyPr>
            <a:normAutofit lnSpcReduction="10000"/>
          </a:bodyPr>
          <a:lstStyle/>
          <a:p>
            <a:pPr>
              <a:buClrTx/>
              <a:buFont typeface="Arial" panose="020B0604020202020204" pitchFamily="34" charset="0"/>
              <a:buChar char="•"/>
            </a:pPr>
            <a:r>
              <a:rPr lang="da-DK" sz="2400" dirty="0"/>
              <a:t>Der kan opstå stor forvirring om hvem man er, når man debuterer med bipolar lidelse </a:t>
            </a:r>
          </a:p>
          <a:p>
            <a:pPr>
              <a:buClrTx/>
              <a:buFont typeface="Arial" panose="020B0604020202020204" pitchFamily="34" charset="0"/>
              <a:buChar char="•"/>
            </a:pPr>
            <a:r>
              <a:rPr lang="da-DK" sz="2400" dirty="0"/>
              <a:t>Teenageårene har stor betydning for identitetsdannelsen</a:t>
            </a:r>
          </a:p>
          <a:p>
            <a:pPr>
              <a:buClrTx/>
              <a:buFont typeface="Arial" panose="020B0604020202020204" pitchFamily="34" charset="0"/>
              <a:buChar char="•"/>
            </a:pPr>
            <a:r>
              <a:rPr lang="da-DK" sz="2400" dirty="0"/>
              <a:t>Det er i høj grad der, vi bliver optaget at finde ud af hvem vi er</a:t>
            </a:r>
          </a:p>
          <a:p>
            <a:pPr>
              <a:buClrTx/>
              <a:buFont typeface="Arial" panose="020B0604020202020204" pitchFamily="34" charset="0"/>
              <a:buChar char="•"/>
            </a:pPr>
            <a:r>
              <a:rPr lang="da-DK" sz="2400" dirty="0"/>
              <a:t>I perioder kan det være svært at skelne mellem det raske selv og sygdommen</a:t>
            </a:r>
          </a:p>
          <a:p>
            <a:pPr>
              <a:buClrTx/>
              <a:buFont typeface="Arial" panose="020B0604020202020204" pitchFamily="34" charset="0"/>
              <a:buChar char="•"/>
            </a:pPr>
            <a:r>
              <a:rPr lang="da-DK" sz="2400" dirty="0"/>
              <a:t>Over tid kan det blive nemmere at skelne mellem det raske selv og tegn på sygdom</a:t>
            </a:r>
          </a:p>
          <a:p>
            <a:pPr>
              <a:buClrTx/>
              <a:buFont typeface="Arial" panose="020B0604020202020204" pitchFamily="34" charset="0"/>
              <a:buChar char="•"/>
            </a:pPr>
            <a:r>
              <a:rPr lang="da-DK" sz="2400" dirty="0"/>
              <a:t>Hvilken betydning har den bipolare lidelse haft for jeres identitet?</a:t>
            </a:r>
          </a:p>
        </p:txBody>
      </p:sp>
      <p:pic>
        <p:nvPicPr>
          <p:cNvPr id="5" name="Billede 4">
            <a:extLst>
              <a:ext uri="{FF2B5EF4-FFF2-40B4-BE49-F238E27FC236}">
                <a16:creationId xmlns:a16="http://schemas.microsoft.com/office/drawing/2014/main" id="{6920AAB3-9E6B-E4BE-F3B3-249561661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1846907"/>
            <a:ext cx="4067320" cy="39021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1364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D4FD90-60B9-2829-FF10-B88A0AC65641}"/>
              </a:ext>
            </a:extLst>
          </p:cNvPr>
          <p:cNvSpPr>
            <a:spLocks noGrp="1"/>
          </p:cNvSpPr>
          <p:nvPr>
            <p:ph type="title"/>
          </p:nvPr>
        </p:nvSpPr>
        <p:spPr/>
        <p:txBody>
          <a:bodyPr/>
          <a:lstStyle/>
          <a:p>
            <a:r>
              <a:rPr lang="da-DK" dirty="0"/>
              <a:t>Egenomsorg </a:t>
            </a:r>
          </a:p>
        </p:txBody>
      </p:sp>
      <p:sp>
        <p:nvSpPr>
          <p:cNvPr id="3" name="Pladsholder til indhold 2">
            <a:extLst>
              <a:ext uri="{FF2B5EF4-FFF2-40B4-BE49-F238E27FC236}">
                <a16:creationId xmlns:a16="http://schemas.microsoft.com/office/drawing/2014/main" id="{13EB527C-A3FE-1A11-E6D1-819AB7666FEF}"/>
              </a:ext>
            </a:extLst>
          </p:cNvPr>
          <p:cNvSpPr>
            <a:spLocks noGrp="1"/>
          </p:cNvSpPr>
          <p:nvPr>
            <p:ph idx="1"/>
          </p:nvPr>
        </p:nvSpPr>
        <p:spPr/>
        <p:txBody>
          <a:bodyPr/>
          <a:lstStyle/>
          <a:p>
            <a:r>
              <a:rPr lang="da-DK" dirty="0"/>
              <a:t>Depressive og </a:t>
            </a:r>
            <a:r>
              <a:rPr lang="da-DK" dirty="0" err="1"/>
              <a:t>hypomane</a:t>
            </a:r>
            <a:r>
              <a:rPr lang="da-DK" dirty="0"/>
              <a:t>/maniske sygdomsfaser kan påvirke evnen til at drage omsorg for sig selv</a:t>
            </a:r>
          </a:p>
          <a:p>
            <a:r>
              <a:rPr lang="da-DK" dirty="0"/>
              <a:t>Basal hygiejne kan blive en udfordring </a:t>
            </a:r>
          </a:p>
          <a:p>
            <a:r>
              <a:rPr lang="da-DK" dirty="0"/>
              <a:t>Nogle kommer til at overskride grænser </a:t>
            </a:r>
          </a:p>
          <a:p>
            <a:r>
              <a:rPr lang="da-DK" dirty="0"/>
              <a:t>Hvordan kan man bedst muligt passe på sig selv i de svære faser?</a:t>
            </a:r>
          </a:p>
          <a:p>
            <a:r>
              <a:rPr lang="da-DK" dirty="0"/>
              <a:t>Hvilke erfaringer har I? </a:t>
            </a:r>
          </a:p>
          <a:p>
            <a:r>
              <a:rPr lang="da-DK" dirty="0"/>
              <a:t>Hvad kan være hjælpsomt? </a:t>
            </a:r>
          </a:p>
          <a:p>
            <a:endParaRPr lang="da-DK" dirty="0"/>
          </a:p>
        </p:txBody>
      </p:sp>
    </p:spTree>
    <p:extLst>
      <p:ext uri="{BB962C8B-B14F-4D97-AF65-F5344CB8AC3E}">
        <p14:creationId xmlns:p14="http://schemas.microsoft.com/office/powerpoint/2010/main" val="233444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08193-0E21-CAC6-530F-920D8C7E9F97}"/>
              </a:ext>
            </a:extLst>
          </p:cNvPr>
          <p:cNvSpPr>
            <a:spLocks noGrp="1"/>
          </p:cNvSpPr>
          <p:nvPr>
            <p:ph type="title"/>
          </p:nvPr>
        </p:nvSpPr>
        <p:spPr/>
        <p:txBody>
          <a:bodyPr/>
          <a:lstStyle/>
          <a:p>
            <a:r>
              <a:rPr lang="da-DK" dirty="0"/>
              <a:t>Tab af erkendelse </a:t>
            </a:r>
          </a:p>
        </p:txBody>
      </p:sp>
      <p:sp>
        <p:nvSpPr>
          <p:cNvPr id="3" name="Pladsholder til indhold 2">
            <a:extLst>
              <a:ext uri="{FF2B5EF4-FFF2-40B4-BE49-F238E27FC236}">
                <a16:creationId xmlns:a16="http://schemas.microsoft.com/office/drawing/2014/main" id="{E6C46991-3255-7AC3-327C-B1B46BFA1F8B}"/>
              </a:ext>
            </a:extLst>
          </p:cNvPr>
          <p:cNvSpPr>
            <a:spLocks noGrp="1"/>
          </p:cNvSpPr>
          <p:nvPr>
            <p:ph idx="1"/>
          </p:nvPr>
        </p:nvSpPr>
        <p:spPr/>
        <p:txBody>
          <a:bodyPr>
            <a:normAutofit/>
          </a:bodyPr>
          <a:lstStyle/>
          <a:p>
            <a:r>
              <a:rPr lang="da-DK" dirty="0"/>
              <a:t>Tækningen kan blive urealistisk negativ i depressive faser (jeg er ikke noget værd) og urealistisk positiv i </a:t>
            </a:r>
            <a:r>
              <a:rPr lang="da-DK" dirty="0" err="1"/>
              <a:t>hypomane</a:t>
            </a:r>
            <a:r>
              <a:rPr lang="da-DK" dirty="0"/>
              <a:t>/manisk faser (jeg er helt fantastisk)</a:t>
            </a:r>
          </a:p>
          <a:p>
            <a:r>
              <a:rPr lang="da-DK" dirty="0"/>
              <a:t>Sygdommen kan påvirke ens dømmekraft og nogle handler helt anderledes end de plejer</a:t>
            </a:r>
          </a:p>
          <a:p>
            <a:r>
              <a:rPr lang="da-DK" dirty="0"/>
              <a:t>Det kan fx ske i sociale sammenhænge eller på sociale medier</a:t>
            </a:r>
          </a:p>
          <a:p>
            <a:endParaRPr lang="da-DK" dirty="0"/>
          </a:p>
        </p:txBody>
      </p:sp>
    </p:spTree>
    <p:extLst>
      <p:ext uri="{BB962C8B-B14F-4D97-AF65-F5344CB8AC3E}">
        <p14:creationId xmlns:p14="http://schemas.microsoft.com/office/powerpoint/2010/main" val="574034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08193-0E21-CAC6-530F-920D8C7E9F97}"/>
              </a:ext>
            </a:extLst>
          </p:cNvPr>
          <p:cNvSpPr>
            <a:spLocks noGrp="1"/>
          </p:cNvSpPr>
          <p:nvPr>
            <p:ph type="title"/>
          </p:nvPr>
        </p:nvSpPr>
        <p:spPr>
          <a:xfrm>
            <a:off x="838200" y="873887"/>
            <a:ext cx="10515600" cy="772351"/>
          </a:xfrm>
        </p:spPr>
        <p:txBody>
          <a:bodyPr anchor="ctr">
            <a:normAutofit/>
          </a:bodyPr>
          <a:lstStyle/>
          <a:p>
            <a:r>
              <a:rPr lang="da-DK" dirty="0"/>
              <a:t>Tab af erkendelse </a:t>
            </a:r>
          </a:p>
        </p:txBody>
      </p:sp>
      <p:sp>
        <p:nvSpPr>
          <p:cNvPr id="3" name="Pladsholder til indhold 2">
            <a:extLst>
              <a:ext uri="{FF2B5EF4-FFF2-40B4-BE49-F238E27FC236}">
                <a16:creationId xmlns:a16="http://schemas.microsoft.com/office/drawing/2014/main" id="{E6C46991-3255-7AC3-327C-B1B46BFA1F8B}"/>
              </a:ext>
            </a:extLst>
          </p:cNvPr>
          <p:cNvSpPr>
            <a:spLocks noGrp="1"/>
          </p:cNvSpPr>
          <p:nvPr>
            <p:ph sz="half" idx="1"/>
          </p:nvPr>
        </p:nvSpPr>
        <p:spPr>
          <a:xfrm>
            <a:off x="838200" y="1825625"/>
            <a:ext cx="5933573" cy="4351338"/>
          </a:xfrm>
        </p:spPr>
        <p:txBody>
          <a:bodyPr>
            <a:normAutofit/>
          </a:bodyPr>
          <a:lstStyle/>
          <a:p>
            <a:r>
              <a:rPr lang="da-DK" sz="2600" dirty="0"/>
              <a:t>Hvilke erfaringer har I?</a:t>
            </a:r>
          </a:p>
          <a:p>
            <a:r>
              <a:rPr lang="da-DK" sz="2600" dirty="0"/>
              <a:t>Hvad kan det være vigtigt at være opmærksom på i disse faser?</a:t>
            </a:r>
          </a:p>
          <a:p>
            <a:r>
              <a:rPr lang="da-DK" sz="2600" dirty="0"/>
              <a:t>Kan det være hjælpsomt at lave gode aftaler i gode og stabile perioder? </a:t>
            </a:r>
          </a:p>
          <a:p>
            <a:endParaRPr lang="da-DK" dirty="0"/>
          </a:p>
        </p:txBody>
      </p:sp>
      <p:pic>
        <p:nvPicPr>
          <p:cNvPr id="4" name="Billede 3" descr="Et billede, der indeholder tegneserie, kunst&#10;&#10;Indhold genereret af kunstig intelligens kan være forkert.">
            <a:extLst>
              <a:ext uri="{FF2B5EF4-FFF2-40B4-BE49-F238E27FC236}">
                <a16:creationId xmlns:a16="http://schemas.microsoft.com/office/drawing/2014/main" id="{059966BD-8E33-6128-CA99-23A4196B119E}"/>
              </a:ext>
            </a:extLst>
          </p:cNvPr>
          <p:cNvPicPr>
            <a:picLocks noChangeAspect="1"/>
          </p:cNvPicPr>
          <p:nvPr/>
        </p:nvPicPr>
        <p:blipFill>
          <a:blip r:embed="rId4">
            <a:extLst>
              <a:ext uri="{28A0092B-C50C-407E-A947-70E740481C1C}">
                <a14:useLocalDpi xmlns:a14="http://schemas.microsoft.com/office/drawing/2010/main" val="0"/>
              </a:ext>
            </a:extLst>
          </a:blip>
          <a:srcRect l="737" r="127" b="-1"/>
          <a:stretch>
            <a:fillRect/>
          </a:stretch>
        </p:blipFill>
        <p:spPr>
          <a:xfrm>
            <a:off x="6172200" y="1253331"/>
            <a:ext cx="5181600" cy="4351338"/>
          </a:xfrm>
          <a:prstGeom prst="rect">
            <a:avLst/>
          </a:prstGeom>
          <a:noFill/>
        </p:spPr>
      </p:pic>
    </p:spTree>
    <p:extLst>
      <p:ext uri="{BB962C8B-B14F-4D97-AF65-F5344CB8AC3E}">
        <p14:creationId xmlns:p14="http://schemas.microsoft.com/office/powerpoint/2010/main" val="380990559"/>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9971DC-AD54-67A5-DC3F-2961ADFC9F3B}"/>
              </a:ext>
            </a:extLst>
          </p:cNvPr>
          <p:cNvSpPr>
            <a:spLocks noGrp="1"/>
          </p:cNvSpPr>
          <p:nvPr>
            <p:ph type="title"/>
          </p:nvPr>
        </p:nvSpPr>
        <p:spPr/>
        <p:txBody>
          <a:bodyPr/>
          <a:lstStyle/>
          <a:p>
            <a:r>
              <a:rPr lang="da-DK" dirty="0"/>
              <a:t>Håb </a:t>
            </a:r>
          </a:p>
        </p:txBody>
      </p:sp>
      <p:sp>
        <p:nvSpPr>
          <p:cNvPr id="3" name="Pladsholder til indhold 2">
            <a:extLst>
              <a:ext uri="{FF2B5EF4-FFF2-40B4-BE49-F238E27FC236}">
                <a16:creationId xmlns:a16="http://schemas.microsoft.com/office/drawing/2014/main" id="{BE11D786-9C97-F05E-BC6B-479A70B1526E}"/>
              </a:ext>
            </a:extLst>
          </p:cNvPr>
          <p:cNvSpPr>
            <a:spLocks noGrp="1"/>
          </p:cNvSpPr>
          <p:nvPr>
            <p:ph idx="1"/>
          </p:nvPr>
        </p:nvSpPr>
        <p:spPr/>
        <p:txBody>
          <a:bodyPr/>
          <a:lstStyle/>
          <a:p>
            <a:r>
              <a:rPr lang="da-DK" dirty="0"/>
              <a:t>Historien om Pandoras æske</a:t>
            </a:r>
          </a:p>
          <a:p>
            <a:pPr lvl="1"/>
            <a:r>
              <a:rPr lang="da-DK" dirty="0"/>
              <a:t>Hvad kan vi lære af denne historie?</a:t>
            </a:r>
          </a:p>
          <a:p>
            <a:r>
              <a:rPr lang="da-DK" dirty="0"/>
              <a:t>Hvad giver dig håb?</a:t>
            </a:r>
          </a:p>
          <a:p>
            <a:r>
              <a:rPr lang="da-DK" dirty="0"/>
              <a:t>Hvordan kan håb være vigtigt?  </a:t>
            </a:r>
          </a:p>
        </p:txBody>
      </p:sp>
      <p:pic>
        <p:nvPicPr>
          <p:cNvPr id="5" name="Picture 4">
            <a:extLst>
              <a:ext uri="{FF2B5EF4-FFF2-40B4-BE49-F238E27FC236}">
                <a16:creationId xmlns:a16="http://schemas.microsoft.com/office/drawing/2014/main" id="{6D3A98F5-9243-0450-399D-6A7E8ED2780C}"/>
              </a:ext>
            </a:extLst>
          </p:cNvPr>
          <p:cNvPicPr>
            <a:picLocks noChangeAspect="1"/>
          </p:cNvPicPr>
          <p:nvPr/>
        </p:nvPicPr>
        <p:blipFill>
          <a:blip r:embed="rId4"/>
          <a:stretch>
            <a:fillRect/>
          </a:stretch>
        </p:blipFill>
        <p:spPr>
          <a:xfrm>
            <a:off x="6387480" y="622053"/>
            <a:ext cx="4786313" cy="4786313"/>
          </a:xfrm>
          <a:prstGeom prst="rect">
            <a:avLst/>
          </a:prstGeom>
        </p:spPr>
      </p:pic>
    </p:spTree>
    <p:extLst>
      <p:ext uri="{BB962C8B-B14F-4D97-AF65-F5344CB8AC3E}">
        <p14:creationId xmlns:p14="http://schemas.microsoft.com/office/powerpoint/2010/main" val="2522603149"/>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E4255-78DB-CB67-74D1-C61ACD655132}"/>
              </a:ext>
            </a:extLst>
          </p:cNvPr>
          <p:cNvSpPr>
            <a:spLocks noGrp="1"/>
          </p:cNvSpPr>
          <p:nvPr>
            <p:ph type="title"/>
          </p:nvPr>
        </p:nvSpPr>
        <p:spPr/>
        <p:txBody>
          <a:bodyPr/>
          <a:lstStyle/>
          <a:p>
            <a:r>
              <a:rPr lang="da-DK" dirty="0"/>
              <a:t>Hvad skal jeg sige om min sygdom?</a:t>
            </a:r>
          </a:p>
        </p:txBody>
      </p:sp>
      <p:sp>
        <p:nvSpPr>
          <p:cNvPr id="3" name="Pladsholder til indhold 2">
            <a:extLst>
              <a:ext uri="{FF2B5EF4-FFF2-40B4-BE49-F238E27FC236}">
                <a16:creationId xmlns:a16="http://schemas.microsoft.com/office/drawing/2014/main" id="{21C8D7F2-3086-8068-DAF0-F342F49982C9}"/>
              </a:ext>
            </a:extLst>
          </p:cNvPr>
          <p:cNvSpPr>
            <a:spLocks noGrp="1"/>
          </p:cNvSpPr>
          <p:nvPr>
            <p:ph idx="1"/>
          </p:nvPr>
        </p:nvSpPr>
        <p:spPr/>
        <p:txBody>
          <a:bodyPr vert="horz" lIns="91440" tIns="45720" rIns="91440" bIns="45720" rtlCol="0" anchor="t">
            <a:normAutofit/>
          </a:bodyPr>
          <a:lstStyle/>
          <a:p>
            <a:pPr marL="0" indent="0">
              <a:buNone/>
            </a:pPr>
            <a:r>
              <a:rPr lang="da-DK" dirty="0"/>
              <a:t>Skal jeg være åben om min sygdom overfor fx en ny kæreste, ven eller arbejdsgiver?</a:t>
            </a:r>
            <a:endParaRPr lang="en-US"/>
          </a:p>
          <a:p>
            <a:pPr marL="0" indent="0">
              <a:buNone/>
            </a:pPr>
            <a:endParaRPr lang="da-DK" dirty="0"/>
          </a:p>
          <a:p>
            <a:pPr marL="0" indent="0">
              <a:buNone/>
            </a:pPr>
            <a:r>
              <a:rPr lang="da-DK" dirty="0"/>
              <a:t>Hvorfor vil jeg være åben? </a:t>
            </a:r>
            <a:endParaRPr lang="da-DK" dirty="0">
              <a:ea typeface="Calibri" panose="020F0502020204030204"/>
              <a:cs typeface="Calibri" panose="020F0502020204030204"/>
            </a:endParaRPr>
          </a:p>
          <a:p>
            <a:pPr marL="0" indent="0">
              <a:buNone/>
            </a:pPr>
            <a:endParaRPr lang="da-DK" dirty="0">
              <a:ea typeface="Calibri" panose="020F0502020204030204"/>
              <a:cs typeface="Calibri" panose="020F0502020204030204"/>
            </a:endParaRPr>
          </a:p>
          <a:p>
            <a:pPr marL="0" indent="0">
              <a:buNone/>
            </a:pPr>
            <a:r>
              <a:rPr lang="da-DK" dirty="0"/>
              <a:t>Er det det rigtige tidspunkt? </a:t>
            </a:r>
            <a:endParaRPr lang="da-DK" dirty="0">
              <a:ea typeface="Calibri" panose="020F0502020204030204"/>
              <a:cs typeface="Calibri" panose="020F0502020204030204"/>
            </a:endParaRPr>
          </a:p>
        </p:txBody>
      </p:sp>
    </p:spTree>
    <p:extLst>
      <p:ext uri="{BB962C8B-B14F-4D97-AF65-F5344CB8AC3E}">
        <p14:creationId xmlns:p14="http://schemas.microsoft.com/office/powerpoint/2010/main" val="321497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2FED6D5-452F-072C-5D5B-C2E9C1C6F2A7}"/>
              </a:ext>
            </a:extLst>
          </p:cNvPr>
          <p:cNvSpPr>
            <a:spLocks noGrp="1"/>
          </p:cNvSpPr>
          <p:nvPr>
            <p:ph type="title"/>
          </p:nvPr>
        </p:nvSpPr>
        <p:spPr>
          <a:xfrm>
            <a:off x="838200" y="873887"/>
            <a:ext cx="10515600" cy="772351"/>
          </a:xfrm>
        </p:spPr>
        <p:txBody>
          <a:bodyPr anchor="ctr">
            <a:normAutofit/>
          </a:bodyPr>
          <a:lstStyle/>
          <a:p>
            <a:r>
              <a:rPr lang="da-DK" sz="3200" cap="all" dirty="0"/>
              <a:t>Netværk og relationer</a:t>
            </a:r>
          </a:p>
        </p:txBody>
      </p:sp>
      <p:pic>
        <p:nvPicPr>
          <p:cNvPr id="2" name="Billede 1" descr="Et billede, der indeholder tegning, Børnekunst, skitse, illustration/afbildning&#10;&#10;Indhold genereret af kunstig intelligens kan være forkert.">
            <a:extLst>
              <a:ext uri="{FF2B5EF4-FFF2-40B4-BE49-F238E27FC236}">
                <a16:creationId xmlns:a16="http://schemas.microsoft.com/office/drawing/2014/main" id="{52B68F87-DA26-21D5-D98F-B6B423337478}"/>
              </a:ext>
            </a:extLst>
          </p:cNvPr>
          <p:cNvPicPr>
            <a:picLocks noChangeAspect="1"/>
          </p:cNvPicPr>
          <p:nvPr/>
        </p:nvPicPr>
        <p:blipFill rotWithShape="1">
          <a:blip r:embed="rId3">
            <a:extLst>
              <a:ext uri="{28A0092B-C50C-407E-A947-70E740481C1C}">
                <a14:useLocalDpi xmlns:a14="http://schemas.microsoft.com/office/drawing/2010/main" val="0"/>
              </a:ext>
            </a:extLst>
          </a:blip>
          <a:srcRect l="10990" r="1962"/>
          <a:stretch/>
        </p:blipFill>
        <p:spPr>
          <a:xfrm>
            <a:off x="1252131" y="1825625"/>
            <a:ext cx="4353737" cy="4351338"/>
          </a:xfrm>
          <a:prstGeom prst="ellipse">
            <a:avLst/>
          </a:prstGeom>
        </p:spPr>
      </p:pic>
      <p:sp>
        <p:nvSpPr>
          <p:cNvPr id="5" name="Pladsholder til indhold 4">
            <a:extLst>
              <a:ext uri="{FF2B5EF4-FFF2-40B4-BE49-F238E27FC236}">
                <a16:creationId xmlns:a16="http://schemas.microsoft.com/office/drawing/2014/main" id="{57C4290E-F93A-AC43-F676-FAAB909004BF}"/>
              </a:ext>
            </a:extLst>
          </p:cNvPr>
          <p:cNvSpPr>
            <a:spLocks noGrp="1"/>
          </p:cNvSpPr>
          <p:nvPr>
            <p:ph sz="half" idx="2"/>
          </p:nvPr>
        </p:nvSpPr>
        <p:spPr>
          <a:xfrm>
            <a:off x="6172200" y="1825625"/>
            <a:ext cx="5181600" cy="4351338"/>
          </a:xfrm>
        </p:spPr>
        <p:txBody>
          <a:bodyPr>
            <a:normAutofit/>
          </a:bodyPr>
          <a:lstStyle/>
          <a:p>
            <a:pPr marL="0" indent="0">
              <a:buNone/>
            </a:pPr>
            <a:r>
              <a:rPr lang="da-DK" b="1" dirty="0"/>
              <a:t>Program</a:t>
            </a:r>
          </a:p>
          <a:p>
            <a:r>
              <a:rPr lang="da-DK" dirty="0"/>
              <a:t>Hvad er netværk og relationer?</a:t>
            </a:r>
          </a:p>
          <a:p>
            <a:r>
              <a:rPr lang="da-DK" dirty="0"/>
              <a:t>Isolation</a:t>
            </a:r>
          </a:p>
          <a:p>
            <a:r>
              <a:rPr lang="da-DK" dirty="0"/>
              <a:t>Manisk adfærd</a:t>
            </a:r>
          </a:p>
          <a:p>
            <a:r>
              <a:rPr lang="da-DK" dirty="0"/>
              <a:t>Ung med bipolar lidelse</a:t>
            </a:r>
          </a:p>
          <a:p>
            <a:r>
              <a:rPr lang="da-DK" dirty="0"/>
              <a:t>At være pårørende</a:t>
            </a:r>
          </a:p>
          <a:p>
            <a:r>
              <a:rPr lang="da-DK" dirty="0"/>
              <a:t>Forebyggelsesplan</a:t>
            </a:r>
          </a:p>
        </p:txBody>
      </p:sp>
    </p:spTree>
    <p:extLst>
      <p:ext uri="{BB962C8B-B14F-4D97-AF65-F5344CB8AC3E}">
        <p14:creationId xmlns:p14="http://schemas.microsoft.com/office/powerpoint/2010/main" val="2245461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90F85-97E1-7367-97D5-AA5E25998085}"/>
              </a:ext>
            </a:extLst>
          </p:cNvPr>
          <p:cNvSpPr>
            <a:spLocks noGrp="1"/>
          </p:cNvSpPr>
          <p:nvPr>
            <p:ph type="title"/>
          </p:nvPr>
        </p:nvSpPr>
        <p:spPr/>
        <p:txBody>
          <a:bodyPr>
            <a:normAutofit fontScale="90000"/>
          </a:bodyPr>
          <a:lstStyle/>
          <a:p>
            <a:r>
              <a:rPr lang="da-DK" sz="3600" b="1" dirty="0"/>
              <a:t>Øvelse: hvad skal jeg fortælle om mig selv?</a:t>
            </a:r>
            <a:br>
              <a:rPr lang="da-DK" dirty="0"/>
            </a:br>
            <a:r>
              <a:rPr lang="da-DK" sz="2700" dirty="0"/>
              <a:t>Dialog med 2-3</a:t>
            </a:r>
            <a:endParaRPr lang="da-DK" dirty="0"/>
          </a:p>
        </p:txBody>
      </p:sp>
      <p:sp>
        <p:nvSpPr>
          <p:cNvPr id="3" name="Pladsholder til indhold 2">
            <a:extLst>
              <a:ext uri="{FF2B5EF4-FFF2-40B4-BE49-F238E27FC236}">
                <a16:creationId xmlns:a16="http://schemas.microsoft.com/office/drawing/2014/main" id="{32719024-B6C6-D9ED-CDF8-BEABC0630789}"/>
              </a:ext>
            </a:extLst>
          </p:cNvPr>
          <p:cNvSpPr>
            <a:spLocks noGrp="1"/>
          </p:cNvSpPr>
          <p:nvPr>
            <p:ph sz="half" idx="1"/>
          </p:nvPr>
        </p:nvSpPr>
        <p:spPr>
          <a:xfrm>
            <a:off x="838200" y="1909023"/>
            <a:ext cx="5181600" cy="4351338"/>
          </a:xfrm>
        </p:spPr>
        <p:txBody>
          <a:bodyPr/>
          <a:lstStyle/>
          <a:p>
            <a:r>
              <a:rPr lang="da-DK" dirty="0"/>
              <a:t>Hvad skal jeg sige om mig selv?</a:t>
            </a:r>
          </a:p>
          <a:p>
            <a:endParaRPr lang="da-DK" dirty="0"/>
          </a:p>
          <a:p>
            <a:r>
              <a:rPr lang="da-DK" dirty="0"/>
              <a:t>Hvem skal jeg fortælle om mine udfordringer?</a:t>
            </a:r>
          </a:p>
          <a:p>
            <a:endParaRPr lang="da-DK" dirty="0"/>
          </a:p>
          <a:p>
            <a:r>
              <a:rPr lang="da-DK" dirty="0"/>
              <a:t>Og hvor meget?</a:t>
            </a:r>
          </a:p>
        </p:txBody>
      </p:sp>
      <p:pic>
        <p:nvPicPr>
          <p:cNvPr id="11" name="Billede 10" descr="Et billede, der indeholder tegneserie, kunst&#10;&#10;Indhold genereret af kunstig intelligens kan være forkert.">
            <a:extLst>
              <a:ext uri="{FF2B5EF4-FFF2-40B4-BE49-F238E27FC236}">
                <a16:creationId xmlns:a16="http://schemas.microsoft.com/office/drawing/2014/main" id="{681909EE-5413-F8C8-AC09-7CB4ECCA87C6}"/>
              </a:ext>
            </a:extLst>
          </p:cNvPr>
          <p:cNvPicPr>
            <a:picLocks noChangeAspect="1"/>
          </p:cNvPicPr>
          <p:nvPr/>
        </p:nvPicPr>
        <p:blipFill>
          <a:blip r:embed="rId3">
            <a:extLst>
              <a:ext uri="{28A0092B-C50C-407E-A947-70E740481C1C}">
                <a14:useLocalDpi xmlns:a14="http://schemas.microsoft.com/office/drawing/2010/main" val="0"/>
              </a:ext>
            </a:extLst>
          </a:blip>
          <a:srcRect l="8847" r="50329" b="3976"/>
          <a:stretch/>
        </p:blipFill>
        <p:spPr>
          <a:xfrm>
            <a:off x="9037390" y="1163361"/>
            <a:ext cx="2859932" cy="5596840"/>
          </a:xfrm>
          <a:prstGeom prst="rect">
            <a:avLst/>
          </a:prstGeom>
        </p:spPr>
      </p:pic>
    </p:spTree>
    <p:extLst>
      <p:ext uri="{BB962C8B-B14F-4D97-AF65-F5344CB8AC3E}">
        <p14:creationId xmlns:p14="http://schemas.microsoft.com/office/powerpoint/2010/main" val="432759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FA44FA-763E-1D00-21B1-868179A9B907}"/>
              </a:ext>
            </a:extLst>
          </p:cNvPr>
          <p:cNvSpPr>
            <a:spLocks noGrp="1"/>
          </p:cNvSpPr>
          <p:nvPr>
            <p:ph type="title"/>
          </p:nvPr>
        </p:nvSpPr>
        <p:spPr/>
        <p:txBody>
          <a:bodyPr/>
          <a:lstStyle/>
          <a:p>
            <a:r>
              <a:rPr lang="da-DK" dirty="0"/>
              <a:t>At være pårørende</a:t>
            </a:r>
          </a:p>
        </p:txBody>
      </p:sp>
      <p:sp>
        <p:nvSpPr>
          <p:cNvPr id="3" name="Pladsholder til indhold 2">
            <a:extLst>
              <a:ext uri="{FF2B5EF4-FFF2-40B4-BE49-F238E27FC236}">
                <a16:creationId xmlns:a16="http://schemas.microsoft.com/office/drawing/2014/main" id="{5D25E96C-2344-0620-13BF-68CCD30C4143}"/>
              </a:ext>
            </a:extLst>
          </p:cNvPr>
          <p:cNvSpPr>
            <a:spLocks noGrp="1"/>
          </p:cNvSpPr>
          <p:nvPr>
            <p:ph sz="half" idx="1"/>
          </p:nvPr>
        </p:nvSpPr>
        <p:spPr/>
        <p:txBody>
          <a:bodyPr>
            <a:normAutofit/>
          </a:bodyPr>
          <a:lstStyle/>
          <a:p>
            <a:r>
              <a:rPr lang="da-DK" dirty="0"/>
              <a:t>Som pårørende spiller du en stor og vigtig rolle</a:t>
            </a:r>
          </a:p>
          <a:p>
            <a:r>
              <a:rPr lang="da-DK" dirty="0"/>
              <a:t>Du kender dit familiemedlem godt og du ved hvornår  balancen er ved at tippe</a:t>
            </a:r>
          </a:p>
          <a:p>
            <a:r>
              <a:rPr lang="da-DK" dirty="0"/>
              <a:t>Det kan opleves at man må tage større ansvar end før</a:t>
            </a:r>
          </a:p>
          <a:p>
            <a:r>
              <a:rPr lang="da-DK" dirty="0"/>
              <a:t>Kommunikation kan opleves vanskelig</a:t>
            </a:r>
          </a:p>
          <a:p>
            <a:r>
              <a:rPr lang="da-DK" dirty="0"/>
              <a:t>Lav aftaler når der er ro på</a:t>
            </a:r>
          </a:p>
          <a:p>
            <a:endParaRPr lang="da-DK" dirty="0"/>
          </a:p>
        </p:txBody>
      </p:sp>
      <p:pic>
        <p:nvPicPr>
          <p:cNvPr id="4" name="Pladsholder til indhold 3" descr="Et billede, der indeholder tegning, Børnekunst, skitse, illustration/afbildning&#10;&#10;Indhold genereret af kunstig intelligens kan være forkert.">
            <a:extLst>
              <a:ext uri="{FF2B5EF4-FFF2-40B4-BE49-F238E27FC236}">
                <a16:creationId xmlns:a16="http://schemas.microsoft.com/office/drawing/2014/main" id="{47BB3F41-59A7-B313-21D7-50AF928EE2F3}"/>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0990" r="1962"/>
          <a:stretch/>
        </p:blipFill>
        <p:spPr>
          <a:xfrm>
            <a:off x="6839942" y="1358900"/>
            <a:ext cx="4513858" cy="4513868"/>
          </a:xfrm>
          <a:prstGeom prst="ellipse">
            <a:avLst/>
          </a:prstGeom>
        </p:spPr>
      </p:pic>
    </p:spTree>
    <p:extLst>
      <p:ext uri="{BB962C8B-B14F-4D97-AF65-F5344CB8AC3E}">
        <p14:creationId xmlns:p14="http://schemas.microsoft.com/office/powerpoint/2010/main" val="76395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E804F-F851-1EF4-7448-D12BFAD2A8A7}"/>
              </a:ext>
            </a:extLst>
          </p:cNvPr>
          <p:cNvSpPr>
            <a:spLocks noGrp="1"/>
          </p:cNvSpPr>
          <p:nvPr>
            <p:ph type="title"/>
          </p:nvPr>
        </p:nvSpPr>
        <p:spPr>
          <a:xfrm>
            <a:off x="838200" y="873887"/>
            <a:ext cx="10515600" cy="772351"/>
          </a:xfrm>
        </p:spPr>
        <p:txBody>
          <a:bodyPr anchor="ctr">
            <a:normAutofit/>
          </a:bodyPr>
          <a:lstStyle/>
          <a:p>
            <a:r>
              <a:rPr lang="da-DK" dirty="0"/>
              <a:t>Børn som pårørende</a:t>
            </a:r>
          </a:p>
        </p:txBody>
      </p:sp>
      <p:sp>
        <p:nvSpPr>
          <p:cNvPr id="3" name="Pladsholder til indhold 2">
            <a:extLst>
              <a:ext uri="{FF2B5EF4-FFF2-40B4-BE49-F238E27FC236}">
                <a16:creationId xmlns:a16="http://schemas.microsoft.com/office/drawing/2014/main" id="{71053A6D-5FB2-0E3F-4737-6FEFA1EA08BB}"/>
              </a:ext>
            </a:extLst>
          </p:cNvPr>
          <p:cNvSpPr>
            <a:spLocks noGrp="1"/>
          </p:cNvSpPr>
          <p:nvPr>
            <p:ph sz="half" idx="1"/>
          </p:nvPr>
        </p:nvSpPr>
        <p:spPr>
          <a:xfrm>
            <a:off x="838200" y="1825625"/>
            <a:ext cx="5626100" cy="4351338"/>
          </a:xfrm>
        </p:spPr>
        <p:txBody>
          <a:bodyPr>
            <a:normAutofit/>
          </a:bodyPr>
          <a:lstStyle/>
          <a:p>
            <a:r>
              <a:rPr lang="da-DK" sz="2600" dirty="0"/>
              <a:t>Hvis du har børn, er det vigtigt du har en plan for, hvordan der skal tages hånd om dem, hvis du skulle blive syg</a:t>
            </a:r>
          </a:p>
          <a:p>
            <a:r>
              <a:rPr lang="da-DK" sz="2600" dirty="0"/>
              <a:t>Dit barn mærke når du er psykisk uligevægtig selvom du ikke fortæller om din sygdom</a:t>
            </a:r>
          </a:p>
          <a:p>
            <a:r>
              <a:rPr lang="da-DK" sz="2600" dirty="0"/>
              <a:t>Børn føler sig ofte ansvarlige for, hvordan deres forældre har det, derfor er det en stor lettelse for dem at høre, at det ikke er deres skyld. </a:t>
            </a:r>
          </a:p>
          <a:p>
            <a:endParaRPr lang="da-DK" sz="2600" dirty="0"/>
          </a:p>
        </p:txBody>
      </p:sp>
      <p:pic>
        <p:nvPicPr>
          <p:cNvPr id="10" name="Billede 9" descr="Et billede, der indeholder tegning, illustration/afbildning, Børnekunst, skitse&#10;&#10;Indhold genereret af kunstig intelligens kan være forkert.">
            <a:extLst>
              <a:ext uri="{FF2B5EF4-FFF2-40B4-BE49-F238E27FC236}">
                <a16:creationId xmlns:a16="http://schemas.microsoft.com/office/drawing/2014/main" id="{8754C9E9-55BE-1B6A-07B4-E67CF4250039}"/>
              </a:ext>
            </a:extLst>
          </p:cNvPr>
          <p:cNvPicPr>
            <a:picLocks noChangeAspect="1"/>
          </p:cNvPicPr>
          <p:nvPr/>
        </p:nvPicPr>
        <p:blipFill>
          <a:blip r:embed="rId3">
            <a:extLst>
              <a:ext uri="{28A0092B-C50C-407E-A947-70E740481C1C}">
                <a14:useLocalDpi xmlns:a14="http://schemas.microsoft.com/office/drawing/2010/main" val="0"/>
              </a:ext>
            </a:extLst>
          </a:blip>
          <a:srcRect l="3492" t="-517" r="5090" b="21791"/>
          <a:stretch/>
        </p:blipFill>
        <p:spPr>
          <a:xfrm>
            <a:off x="6978650" y="1402555"/>
            <a:ext cx="4737100" cy="4351338"/>
          </a:xfrm>
          <a:prstGeom prst="ellipse">
            <a:avLst/>
          </a:prstGeom>
        </p:spPr>
      </p:pic>
    </p:spTree>
    <p:extLst>
      <p:ext uri="{BB962C8B-B14F-4D97-AF65-F5344CB8AC3E}">
        <p14:creationId xmlns:p14="http://schemas.microsoft.com/office/powerpoint/2010/main" val="199391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63923-67C9-6333-1470-EEE907761105}"/>
              </a:ext>
            </a:extLst>
          </p:cNvPr>
          <p:cNvSpPr>
            <a:spLocks noGrp="1"/>
          </p:cNvSpPr>
          <p:nvPr>
            <p:ph type="title"/>
          </p:nvPr>
        </p:nvSpPr>
        <p:spPr/>
        <p:txBody>
          <a:bodyPr>
            <a:normAutofit/>
          </a:bodyPr>
          <a:lstStyle/>
          <a:p>
            <a:r>
              <a:rPr lang="da-DK" dirty="0"/>
              <a:t>Dynamik mellem pårørende og familiemedlem</a:t>
            </a:r>
          </a:p>
        </p:txBody>
      </p:sp>
      <p:sp>
        <p:nvSpPr>
          <p:cNvPr id="3" name="Pladsholder til indhold 2">
            <a:extLst>
              <a:ext uri="{FF2B5EF4-FFF2-40B4-BE49-F238E27FC236}">
                <a16:creationId xmlns:a16="http://schemas.microsoft.com/office/drawing/2014/main" id="{7B588733-D337-81B3-A3A4-42BAC21007BE}"/>
              </a:ext>
            </a:extLst>
          </p:cNvPr>
          <p:cNvSpPr>
            <a:spLocks noGrp="1"/>
          </p:cNvSpPr>
          <p:nvPr>
            <p:ph sz="half" idx="1"/>
          </p:nvPr>
        </p:nvSpPr>
        <p:spPr/>
        <p:txBody>
          <a:bodyPr>
            <a:normAutofit/>
          </a:bodyPr>
          <a:lstStyle/>
          <a:p>
            <a:pPr marL="0" indent="0">
              <a:buNone/>
            </a:pPr>
            <a:r>
              <a:rPr lang="da-DK" b="1" dirty="0">
                <a:solidFill>
                  <a:srgbClr val="00B050"/>
                </a:solidFill>
              </a:rPr>
              <a:t>GOD IDÉ</a:t>
            </a:r>
          </a:p>
          <a:p>
            <a:r>
              <a:rPr lang="da-DK" dirty="0"/>
              <a:t>At være nysgerrig</a:t>
            </a:r>
          </a:p>
          <a:p>
            <a:r>
              <a:rPr lang="da-DK" dirty="0"/>
              <a:t>At give håb og minde om at det bliver bedre igen </a:t>
            </a:r>
          </a:p>
          <a:p>
            <a:r>
              <a:rPr lang="da-DK" dirty="0"/>
              <a:t>At give plads til humor og fjolleri</a:t>
            </a:r>
          </a:p>
          <a:p>
            <a:endParaRPr lang="da-DK" dirty="0"/>
          </a:p>
        </p:txBody>
      </p:sp>
      <p:sp>
        <p:nvSpPr>
          <p:cNvPr id="4" name="Pladsholder til indhold 3">
            <a:extLst>
              <a:ext uri="{FF2B5EF4-FFF2-40B4-BE49-F238E27FC236}">
                <a16:creationId xmlns:a16="http://schemas.microsoft.com/office/drawing/2014/main" id="{96B98E41-B6A9-EC1B-2086-9A2D296AFAA0}"/>
              </a:ext>
            </a:extLst>
          </p:cNvPr>
          <p:cNvSpPr>
            <a:spLocks noGrp="1"/>
          </p:cNvSpPr>
          <p:nvPr>
            <p:ph sz="half" idx="2"/>
          </p:nvPr>
        </p:nvSpPr>
        <p:spPr/>
        <p:txBody>
          <a:bodyPr>
            <a:normAutofit/>
          </a:bodyPr>
          <a:lstStyle/>
          <a:p>
            <a:pPr marL="0" indent="0">
              <a:buNone/>
            </a:pPr>
            <a:r>
              <a:rPr lang="da-DK" b="1" dirty="0">
                <a:solidFill>
                  <a:srgbClr val="C00000"/>
                </a:solidFill>
              </a:rPr>
              <a:t>DÅRLIG IDÉ </a:t>
            </a:r>
          </a:p>
          <a:p>
            <a:r>
              <a:rPr lang="da-DK" dirty="0"/>
              <a:t>At læse alt i en sygdoms kontekst </a:t>
            </a:r>
          </a:p>
          <a:p>
            <a:r>
              <a:rPr lang="da-DK" dirty="0"/>
              <a:t>At humørtjekke og tage rollen som humørpoliti </a:t>
            </a:r>
          </a:p>
          <a:p>
            <a:r>
              <a:rPr lang="da-DK" dirty="0"/>
              <a:t>At være overbekymret i gode perioder</a:t>
            </a:r>
          </a:p>
          <a:p>
            <a:endParaRPr lang="da-DK" dirty="0"/>
          </a:p>
          <a:p>
            <a:endParaRPr lang="da-DK" dirty="0"/>
          </a:p>
        </p:txBody>
      </p:sp>
    </p:spTree>
    <p:extLst>
      <p:ext uri="{BB962C8B-B14F-4D97-AF65-F5344CB8AC3E}">
        <p14:creationId xmlns:p14="http://schemas.microsoft.com/office/powerpoint/2010/main" val="4059904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57C297-C91A-3A11-CA40-05D322A9F8EC}"/>
              </a:ext>
            </a:extLst>
          </p:cNvPr>
          <p:cNvSpPr>
            <a:spLocks noGrp="1"/>
          </p:cNvSpPr>
          <p:nvPr>
            <p:ph type="title"/>
          </p:nvPr>
        </p:nvSpPr>
        <p:spPr/>
        <p:txBody>
          <a:bodyPr>
            <a:normAutofit fontScale="90000"/>
          </a:bodyPr>
          <a:lstStyle/>
          <a:p>
            <a:r>
              <a:rPr lang="da-DK" dirty="0"/>
              <a:t>Forebyggelsesplan </a:t>
            </a:r>
            <a:br>
              <a:rPr lang="da-DK" dirty="0"/>
            </a:br>
            <a:endParaRPr lang="da-DK" dirty="0"/>
          </a:p>
        </p:txBody>
      </p:sp>
      <p:sp>
        <p:nvSpPr>
          <p:cNvPr id="3" name="Pladsholder til indhold 2">
            <a:extLst>
              <a:ext uri="{FF2B5EF4-FFF2-40B4-BE49-F238E27FC236}">
                <a16:creationId xmlns:a16="http://schemas.microsoft.com/office/drawing/2014/main" id="{E862DC2D-34E7-EC0D-922D-F8B20FF98362}"/>
              </a:ext>
            </a:extLst>
          </p:cNvPr>
          <p:cNvSpPr>
            <a:spLocks noGrp="1"/>
          </p:cNvSpPr>
          <p:nvPr>
            <p:ph idx="1"/>
          </p:nvPr>
        </p:nvSpPr>
        <p:spPr>
          <a:xfrm>
            <a:off x="838200" y="1846907"/>
            <a:ext cx="5892800" cy="4399984"/>
          </a:xfrm>
        </p:spPr>
        <p:txBody>
          <a:bodyPr>
            <a:normAutofit/>
          </a:bodyPr>
          <a:lstStyle/>
          <a:p>
            <a:r>
              <a:rPr lang="da-DK" dirty="0"/>
              <a:t>Der er en god idé at have en forebyggelsesplan, som hjælper dig med at forebygge en episode under opsejling eller helt undgå den. </a:t>
            </a:r>
          </a:p>
          <a:p>
            <a:r>
              <a:rPr lang="da-DK" dirty="0"/>
              <a:t>Planen er tit nemmest at lave, når du er inde i en god periode. </a:t>
            </a:r>
          </a:p>
        </p:txBody>
      </p:sp>
      <p:pic>
        <p:nvPicPr>
          <p:cNvPr id="8" name="Billede 7" descr="Et billede, der indeholder tegning, tegneserie, Børnekunst, illustration/afbildning&#10;&#10;Indhold genereret af kunstig intelligens kan være forkert.">
            <a:extLst>
              <a:ext uri="{FF2B5EF4-FFF2-40B4-BE49-F238E27FC236}">
                <a16:creationId xmlns:a16="http://schemas.microsoft.com/office/drawing/2014/main" id="{B50784D1-5997-1B57-AAB9-79701771D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448" y="1076392"/>
            <a:ext cx="4413642" cy="4705216"/>
          </a:xfrm>
          <a:prstGeom prst="rect">
            <a:avLst/>
          </a:prstGeom>
        </p:spPr>
      </p:pic>
    </p:spTree>
    <p:extLst>
      <p:ext uri="{BB962C8B-B14F-4D97-AF65-F5344CB8AC3E}">
        <p14:creationId xmlns:p14="http://schemas.microsoft.com/office/powerpoint/2010/main" val="1554329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57C297-C91A-3A11-CA40-05D322A9F8EC}"/>
              </a:ext>
            </a:extLst>
          </p:cNvPr>
          <p:cNvSpPr>
            <a:spLocks noGrp="1"/>
          </p:cNvSpPr>
          <p:nvPr>
            <p:ph type="title"/>
          </p:nvPr>
        </p:nvSpPr>
        <p:spPr/>
        <p:txBody>
          <a:bodyPr>
            <a:normAutofit fontScale="90000"/>
          </a:bodyPr>
          <a:lstStyle/>
          <a:p>
            <a:br>
              <a:rPr lang="da-DK" dirty="0"/>
            </a:br>
            <a:r>
              <a:rPr lang="da-DK" dirty="0"/>
              <a:t>Forebyggelsesplan - tidlige advarselstegn</a:t>
            </a:r>
            <a:br>
              <a:rPr lang="da-DK" dirty="0"/>
            </a:br>
            <a:br>
              <a:rPr lang="da-DK" dirty="0"/>
            </a:br>
            <a:endParaRPr lang="da-DK" dirty="0"/>
          </a:p>
        </p:txBody>
      </p:sp>
      <p:sp>
        <p:nvSpPr>
          <p:cNvPr id="4" name="Pladsholder til indhold 3">
            <a:extLst>
              <a:ext uri="{FF2B5EF4-FFF2-40B4-BE49-F238E27FC236}">
                <a16:creationId xmlns:a16="http://schemas.microsoft.com/office/drawing/2014/main" id="{7F0621D3-7657-DF51-8B62-389FA7505C40}"/>
              </a:ext>
            </a:extLst>
          </p:cNvPr>
          <p:cNvSpPr>
            <a:spLocks noGrp="1"/>
          </p:cNvSpPr>
          <p:nvPr>
            <p:ph idx="1"/>
          </p:nvPr>
        </p:nvSpPr>
        <p:spPr>
          <a:xfrm>
            <a:off x="838200" y="1846907"/>
            <a:ext cx="6831154" cy="4399984"/>
          </a:xfrm>
        </p:spPr>
        <p:txBody>
          <a:bodyPr>
            <a:normAutofit lnSpcReduction="10000"/>
          </a:bodyPr>
          <a:lstStyle/>
          <a:p>
            <a:pPr marL="0" marR="903592" indent="0" rtl="0">
              <a:spcBef>
                <a:spcPts val="0"/>
              </a:spcBef>
              <a:spcAft>
                <a:spcPts val="0"/>
              </a:spcAft>
              <a:buNone/>
            </a:pPr>
            <a:r>
              <a:rPr lang="da-DK" b="1" dirty="0">
                <a:solidFill>
                  <a:schemeClr val="tx1"/>
                </a:solidFill>
              </a:rPr>
              <a:t>Eksempler på tidlige advarselstegn</a:t>
            </a:r>
          </a:p>
          <a:p>
            <a:pPr marL="0" marR="903592" indent="0" rtl="0">
              <a:spcBef>
                <a:spcPts val="0"/>
              </a:spcBef>
              <a:spcAft>
                <a:spcPts val="0"/>
              </a:spcAft>
              <a:buNone/>
            </a:pPr>
            <a:endParaRPr lang="da-DK" b="1" dirty="0">
              <a:solidFill>
                <a:schemeClr val="tx1"/>
              </a:solidFill>
            </a:endParaRPr>
          </a:p>
          <a:p>
            <a:pPr marR="903592" rtl="0" fontAlgn="base">
              <a:spcBef>
                <a:spcPts val="0"/>
              </a:spcBef>
              <a:spcAft>
                <a:spcPts val="0"/>
              </a:spcAft>
              <a:buFont typeface="Wingdings" panose="05000000000000000000" pitchFamily="2" charset="2"/>
              <a:buChar char="§"/>
            </a:pPr>
            <a:r>
              <a:rPr lang="da-DK" b="1" dirty="0">
                <a:solidFill>
                  <a:schemeClr val="tx1"/>
                </a:solidFill>
              </a:rPr>
              <a:t>Depression: </a:t>
            </a:r>
          </a:p>
          <a:p>
            <a:pPr marR="903592" lvl="1" fontAlgn="base">
              <a:spcBef>
                <a:spcPts val="0"/>
              </a:spcBef>
            </a:pPr>
            <a:r>
              <a:rPr lang="da-DK" dirty="0">
                <a:solidFill>
                  <a:schemeClr val="tx1"/>
                </a:solidFill>
              </a:rPr>
              <a:t>Man holder op med at besvare sms’er </a:t>
            </a:r>
          </a:p>
          <a:p>
            <a:pPr marR="903592" lvl="1" fontAlgn="base">
              <a:spcBef>
                <a:spcPts val="0"/>
              </a:spcBef>
            </a:pPr>
            <a:r>
              <a:rPr lang="da-DK" dirty="0">
                <a:solidFill>
                  <a:schemeClr val="tx1"/>
                </a:solidFill>
              </a:rPr>
              <a:t>Man sover ofte mere</a:t>
            </a:r>
          </a:p>
          <a:p>
            <a:pPr marR="903592" lvl="1" fontAlgn="base">
              <a:spcBef>
                <a:spcPts val="0"/>
              </a:spcBef>
            </a:pPr>
            <a:r>
              <a:rPr lang="da-DK" dirty="0">
                <a:solidFill>
                  <a:schemeClr val="tx1"/>
                </a:solidFill>
              </a:rPr>
              <a:t>Man bliver mere forvirret og glemmer aftaler</a:t>
            </a:r>
          </a:p>
          <a:p>
            <a:pPr marR="903592" rtl="0" fontAlgn="base">
              <a:spcBef>
                <a:spcPts val="0"/>
              </a:spcBef>
              <a:spcAft>
                <a:spcPts val="0"/>
              </a:spcAft>
              <a:buFont typeface="Wingdings" panose="05000000000000000000" pitchFamily="2" charset="2"/>
              <a:buChar char="§"/>
            </a:pPr>
            <a:endParaRPr lang="da-DK" dirty="0">
              <a:solidFill>
                <a:schemeClr val="tx1"/>
              </a:solidFill>
            </a:endParaRPr>
          </a:p>
          <a:p>
            <a:pPr marR="903592" rtl="0" fontAlgn="base">
              <a:spcBef>
                <a:spcPts val="0"/>
              </a:spcBef>
              <a:spcAft>
                <a:spcPts val="0"/>
              </a:spcAft>
              <a:buFont typeface="Wingdings" panose="05000000000000000000" pitchFamily="2" charset="2"/>
              <a:buChar char="§"/>
            </a:pPr>
            <a:r>
              <a:rPr lang="da-DK" b="1" dirty="0" err="1">
                <a:solidFill>
                  <a:schemeClr val="tx1"/>
                </a:solidFill>
              </a:rPr>
              <a:t>Hypomani</a:t>
            </a:r>
            <a:r>
              <a:rPr lang="da-DK" b="1" dirty="0">
                <a:solidFill>
                  <a:schemeClr val="tx1"/>
                </a:solidFill>
              </a:rPr>
              <a:t>/mani: </a:t>
            </a:r>
          </a:p>
          <a:p>
            <a:pPr marR="903592" lvl="1" fontAlgn="base">
              <a:spcBef>
                <a:spcPts val="0"/>
              </a:spcBef>
            </a:pPr>
            <a:r>
              <a:rPr lang="da-DK" dirty="0">
                <a:solidFill>
                  <a:schemeClr val="tx1"/>
                </a:solidFill>
              </a:rPr>
              <a:t>Man er mere aktiv på sociale medier og deler mere personlige ting</a:t>
            </a:r>
          </a:p>
          <a:p>
            <a:pPr marR="903592" lvl="1" fontAlgn="base">
              <a:spcBef>
                <a:spcPts val="0"/>
              </a:spcBef>
            </a:pPr>
            <a:r>
              <a:rPr lang="da-DK" dirty="0">
                <a:solidFill>
                  <a:schemeClr val="tx1"/>
                </a:solidFill>
              </a:rPr>
              <a:t>Søvnbehovet bliver mindre </a:t>
            </a:r>
          </a:p>
          <a:p>
            <a:pPr marR="903592" lvl="1" fontAlgn="base">
              <a:spcBef>
                <a:spcPts val="0"/>
              </a:spcBef>
            </a:pPr>
            <a:r>
              <a:rPr lang="da-DK" dirty="0">
                <a:solidFill>
                  <a:schemeClr val="tx1"/>
                </a:solidFill>
              </a:rPr>
              <a:t>Man vågner tidligt og er fuld af energi </a:t>
            </a:r>
          </a:p>
          <a:p>
            <a:pPr marR="903592" lvl="1" fontAlgn="base">
              <a:spcBef>
                <a:spcPts val="0"/>
              </a:spcBef>
            </a:pPr>
            <a:r>
              <a:rPr lang="da-DK" dirty="0">
                <a:solidFill>
                  <a:schemeClr val="tx1"/>
                </a:solidFill>
              </a:rPr>
              <a:t>Man taler hurtigere og afbryder folk</a:t>
            </a:r>
          </a:p>
          <a:p>
            <a:endParaRPr lang="da-DK" dirty="0">
              <a:solidFill>
                <a:schemeClr val="tx1"/>
              </a:solidFill>
            </a:endParaRPr>
          </a:p>
        </p:txBody>
      </p:sp>
      <p:pic>
        <p:nvPicPr>
          <p:cNvPr id="6" name="Billede 5" descr="Et billede, der indeholder tegning, Børnekunst, illustration/afbildning, tegneserie&#10;&#10;Indhold genereret af kunstig intelligens kan være forkert.">
            <a:extLst>
              <a:ext uri="{FF2B5EF4-FFF2-40B4-BE49-F238E27FC236}">
                <a16:creationId xmlns:a16="http://schemas.microsoft.com/office/drawing/2014/main" id="{D271047F-3BF8-0487-417D-26851FCDA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988" y="1646410"/>
            <a:ext cx="4044652" cy="43118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6357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4E9200-9ED3-4FD2-9FA8-65BBBE5F0E38}"/>
              </a:ext>
            </a:extLst>
          </p:cNvPr>
          <p:cNvSpPr>
            <a:spLocks noGrp="1"/>
          </p:cNvSpPr>
          <p:nvPr>
            <p:ph type="title"/>
          </p:nvPr>
        </p:nvSpPr>
        <p:spPr/>
        <p:txBody>
          <a:bodyPr>
            <a:normAutofit fontScale="90000"/>
          </a:bodyPr>
          <a:lstStyle/>
          <a:p>
            <a:r>
              <a:rPr lang="da-DK" dirty="0"/>
              <a:t>Forebyggelsesplan</a:t>
            </a:r>
            <a:br>
              <a:rPr lang="da-DK"/>
            </a:br>
            <a:endParaRPr lang="da-DK" dirty="0"/>
          </a:p>
        </p:txBody>
      </p:sp>
      <p:sp>
        <p:nvSpPr>
          <p:cNvPr id="3" name="Pladsholder til indhold 2">
            <a:extLst>
              <a:ext uri="{FF2B5EF4-FFF2-40B4-BE49-F238E27FC236}">
                <a16:creationId xmlns:a16="http://schemas.microsoft.com/office/drawing/2014/main" id="{839CB1B4-A32A-485C-4C8A-F630596EBDA9}"/>
              </a:ext>
            </a:extLst>
          </p:cNvPr>
          <p:cNvSpPr>
            <a:spLocks noGrp="1"/>
          </p:cNvSpPr>
          <p:nvPr>
            <p:ph idx="1"/>
          </p:nvPr>
        </p:nvSpPr>
        <p:spPr/>
        <p:txBody>
          <a:bodyPr>
            <a:normAutofit lnSpcReduction="10000"/>
          </a:bodyPr>
          <a:lstStyle/>
          <a:p>
            <a:pPr rtl="0" fontAlgn="base">
              <a:spcBef>
                <a:spcPts val="0"/>
              </a:spcBef>
              <a:spcAft>
                <a:spcPts val="0"/>
              </a:spcAft>
            </a:pPr>
            <a:r>
              <a:rPr lang="da-DK" dirty="0"/>
              <a:t>Hvad giver mig overskud?</a:t>
            </a:r>
          </a:p>
          <a:p>
            <a:pPr rtl="0" fontAlgn="base">
              <a:spcBef>
                <a:spcPts val="0"/>
              </a:spcBef>
              <a:spcAft>
                <a:spcPts val="0"/>
              </a:spcAft>
            </a:pPr>
            <a:endParaRPr lang="da-DK" dirty="0"/>
          </a:p>
          <a:p>
            <a:pPr rtl="0" fontAlgn="base">
              <a:spcBef>
                <a:spcPts val="0"/>
              </a:spcBef>
              <a:spcAft>
                <a:spcPts val="0"/>
              </a:spcAft>
            </a:pPr>
            <a:r>
              <a:rPr lang="da-DK" dirty="0"/>
              <a:t>Hvilke situationer kan der opstå, hvor jeg skal være opmærksom på ting, der kan trigge mig?</a:t>
            </a:r>
          </a:p>
          <a:p>
            <a:pPr rtl="0" fontAlgn="base">
              <a:spcBef>
                <a:spcPts val="0"/>
              </a:spcBef>
              <a:spcAft>
                <a:spcPts val="0"/>
              </a:spcAft>
            </a:pPr>
            <a:endParaRPr lang="da-DK" dirty="0"/>
          </a:p>
          <a:p>
            <a:pPr rtl="0" fontAlgn="base">
              <a:spcBef>
                <a:spcPts val="0"/>
              </a:spcBef>
              <a:spcAft>
                <a:spcPts val="0"/>
              </a:spcAft>
            </a:pPr>
            <a:r>
              <a:rPr lang="da-DK" dirty="0"/>
              <a:t>Hvad vil jeg konkret gøre i de situationer for at undgå at blive trigget?</a:t>
            </a:r>
          </a:p>
          <a:p>
            <a:pPr rtl="0" fontAlgn="base">
              <a:spcBef>
                <a:spcPts val="0"/>
              </a:spcBef>
              <a:spcAft>
                <a:spcPts val="0"/>
              </a:spcAft>
            </a:pPr>
            <a:endParaRPr lang="da-DK" dirty="0"/>
          </a:p>
          <a:p>
            <a:pPr rtl="0" fontAlgn="base">
              <a:spcBef>
                <a:spcPts val="0"/>
              </a:spcBef>
              <a:spcAft>
                <a:spcPts val="0"/>
              </a:spcAft>
            </a:pPr>
            <a:r>
              <a:rPr lang="da-DK" dirty="0"/>
              <a:t>Hvad ser andre, når jeg har symptomer?</a:t>
            </a:r>
          </a:p>
          <a:p>
            <a:pPr rtl="0" fontAlgn="base">
              <a:spcBef>
                <a:spcPts val="0"/>
              </a:spcBef>
              <a:spcAft>
                <a:spcPts val="0"/>
              </a:spcAft>
            </a:pPr>
            <a:endParaRPr lang="da-DK" dirty="0"/>
          </a:p>
          <a:p>
            <a:pPr rtl="0" fontAlgn="base">
              <a:spcBef>
                <a:spcPts val="0"/>
              </a:spcBef>
              <a:spcAft>
                <a:spcPts val="0"/>
              </a:spcAft>
            </a:pPr>
            <a:r>
              <a:rPr lang="da-DK" dirty="0"/>
              <a:t>Hvad kan jeg eller andre gøre, der er en hjælp for mig? </a:t>
            </a:r>
          </a:p>
          <a:p>
            <a:pPr rtl="0" fontAlgn="base">
              <a:spcBef>
                <a:spcPts val="0"/>
              </a:spcBef>
              <a:spcAft>
                <a:spcPts val="0"/>
              </a:spcAft>
            </a:pPr>
            <a:endParaRPr lang="da-DK" dirty="0"/>
          </a:p>
          <a:p>
            <a:pPr rtl="0" fontAlgn="base">
              <a:spcBef>
                <a:spcPts val="0"/>
              </a:spcBef>
              <a:spcAft>
                <a:spcPts val="0"/>
              </a:spcAft>
            </a:pPr>
            <a:r>
              <a:rPr lang="da-DK" dirty="0"/>
              <a:t>Hvilke nøglepersoner kan jeg kontakte, hvis jeg kan mærke, at en krise eller episode er på vej?</a:t>
            </a:r>
          </a:p>
          <a:p>
            <a:pPr rtl="0" fontAlgn="base">
              <a:spcBef>
                <a:spcPts val="0"/>
              </a:spcBef>
              <a:spcAft>
                <a:spcPts val="0"/>
              </a:spcAft>
            </a:pPr>
            <a:endParaRPr lang="da-DK" dirty="0"/>
          </a:p>
          <a:p>
            <a:pPr rtl="0" fontAlgn="base">
              <a:spcBef>
                <a:spcPts val="0"/>
              </a:spcBef>
              <a:spcAft>
                <a:spcPts val="0"/>
              </a:spcAft>
            </a:pPr>
            <a:endParaRPr lang="da-DK" dirty="0"/>
          </a:p>
        </p:txBody>
      </p:sp>
    </p:spTree>
    <p:extLst>
      <p:ext uri="{BB962C8B-B14F-4D97-AF65-F5344CB8AC3E}">
        <p14:creationId xmlns:p14="http://schemas.microsoft.com/office/powerpoint/2010/main" val="2605651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A1004C2-33C0-1CEC-444F-A293B45DEE2D}"/>
              </a:ext>
            </a:extLst>
          </p:cNvPr>
          <p:cNvSpPr>
            <a:spLocks noGrp="1"/>
          </p:cNvSpPr>
          <p:nvPr>
            <p:ph type="title"/>
          </p:nvPr>
        </p:nvSpPr>
        <p:spPr/>
        <p:txBody>
          <a:bodyPr/>
          <a:lstStyle/>
          <a:p>
            <a:r>
              <a:rPr lang="da-DK" dirty="0"/>
              <a:t>Litteratur og henvisninger</a:t>
            </a:r>
          </a:p>
        </p:txBody>
      </p:sp>
      <p:sp>
        <p:nvSpPr>
          <p:cNvPr id="8" name="Pladsholder til indhold 7">
            <a:extLst>
              <a:ext uri="{FF2B5EF4-FFF2-40B4-BE49-F238E27FC236}">
                <a16:creationId xmlns:a16="http://schemas.microsoft.com/office/drawing/2014/main" id="{E7B364C8-BF11-7FBA-4649-BCB10923B22D}"/>
              </a:ext>
            </a:extLst>
          </p:cNvPr>
          <p:cNvSpPr>
            <a:spLocks noGrp="1"/>
          </p:cNvSpPr>
          <p:nvPr>
            <p:ph idx="1"/>
          </p:nvPr>
        </p:nvSpPr>
        <p:spPr/>
        <p:txBody>
          <a:bodyPr/>
          <a:lstStyle/>
          <a:p>
            <a:r>
              <a:rPr lang="da-DK" dirty="0">
                <a:sym typeface="Arial"/>
              </a:rPr>
              <a:t>Kaaber, A. et al. (2019) Styr livet - med personcentreret planlægning. </a:t>
            </a:r>
          </a:p>
          <a:p>
            <a:r>
              <a:rPr lang="da-DK" dirty="0">
                <a:sym typeface="Arial"/>
              </a:rPr>
              <a:t>Almer et al. (2022) Bipolar for Begyndere – hvordan holder jeg balancen?</a:t>
            </a:r>
            <a:endParaRPr lang="da-DK" dirty="0"/>
          </a:p>
        </p:txBody>
      </p:sp>
    </p:spTree>
    <p:extLst>
      <p:ext uri="{BB962C8B-B14F-4D97-AF65-F5344CB8AC3E}">
        <p14:creationId xmlns:p14="http://schemas.microsoft.com/office/powerpoint/2010/main" val="3108693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26D915-FF98-7139-D810-17539A017407}"/>
              </a:ext>
            </a:extLst>
          </p:cNvPr>
          <p:cNvSpPr>
            <a:spLocks noGrp="1"/>
          </p:cNvSpPr>
          <p:nvPr>
            <p:ph type="title"/>
          </p:nvPr>
        </p:nvSpPr>
        <p:spPr/>
        <p:txBody>
          <a:bodyPr>
            <a:normAutofit/>
          </a:bodyPr>
          <a:lstStyle/>
          <a:p>
            <a:r>
              <a:rPr lang="da-DK" sz="3200" cap="all" dirty="0"/>
              <a:t>Hvad er netværk</a:t>
            </a:r>
          </a:p>
        </p:txBody>
      </p:sp>
      <p:sp>
        <p:nvSpPr>
          <p:cNvPr id="3" name="Pladsholder til indhold 2">
            <a:extLst>
              <a:ext uri="{FF2B5EF4-FFF2-40B4-BE49-F238E27FC236}">
                <a16:creationId xmlns:a16="http://schemas.microsoft.com/office/drawing/2014/main" id="{11E816A3-99C9-2BF4-578A-27BB02654955}"/>
              </a:ext>
            </a:extLst>
          </p:cNvPr>
          <p:cNvSpPr>
            <a:spLocks noGrp="1"/>
          </p:cNvSpPr>
          <p:nvPr>
            <p:ph idx="1"/>
          </p:nvPr>
        </p:nvSpPr>
        <p:spPr/>
        <p:txBody>
          <a:bodyPr/>
          <a:lstStyle/>
          <a:p>
            <a:pPr>
              <a:buFont typeface="Wingdings" panose="05000000000000000000" pitchFamily="2" charset="2"/>
              <a:buChar char="§"/>
            </a:pPr>
            <a:r>
              <a:rPr lang="da-DK" dirty="0"/>
              <a:t>Netværk er et bredt begreb, der dækker over alle relationer, fra nære venner og familie til mindre tætte bekendtskaber som kollegaer eller studiekammerater</a:t>
            </a:r>
          </a:p>
          <a:p>
            <a:pPr>
              <a:buFont typeface="Wingdings" panose="05000000000000000000" pitchFamily="2" charset="2"/>
              <a:buChar char="§"/>
            </a:pPr>
            <a:r>
              <a:rPr lang="da-DK" dirty="0"/>
              <a:t>Der er ingen definition af hvad der udgør et netværk</a:t>
            </a:r>
          </a:p>
          <a:p>
            <a:pPr>
              <a:buFont typeface="Wingdings" panose="05000000000000000000" pitchFamily="2" charset="2"/>
              <a:buChar char="§"/>
            </a:pPr>
            <a:r>
              <a:rPr lang="da-DK" dirty="0"/>
              <a:t>Betydningen af de forskellige relationer i et netværk kan variere meget</a:t>
            </a:r>
          </a:p>
        </p:txBody>
      </p:sp>
    </p:spTree>
    <p:extLst>
      <p:ext uri="{BB962C8B-B14F-4D97-AF65-F5344CB8AC3E}">
        <p14:creationId xmlns:p14="http://schemas.microsoft.com/office/powerpoint/2010/main" val="823866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4292-D2F6-1F8F-263D-361BD533AC63}"/>
              </a:ext>
            </a:extLst>
          </p:cNvPr>
          <p:cNvSpPr>
            <a:spLocks noGrp="1"/>
          </p:cNvSpPr>
          <p:nvPr>
            <p:ph type="title"/>
          </p:nvPr>
        </p:nvSpPr>
        <p:spPr>
          <a:xfrm>
            <a:off x="838200" y="874059"/>
            <a:ext cx="11049000" cy="772351"/>
          </a:xfrm>
        </p:spPr>
        <p:txBody>
          <a:bodyPr>
            <a:normAutofit/>
          </a:bodyPr>
          <a:lstStyle/>
          <a:p>
            <a:pPr marL="114300">
              <a:lnSpc>
                <a:spcPct val="100000"/>
              </a:lnSpc>
            </a:pPr>
            <a:r>
              <a:rPr lang="en-US" sz="3200" b="1" dirty="0"/>
              <a:t>HVAD SIGER PATIENTERNE</a:t>
            </a:r>
          </a:p>
        </p:txBody>
      </p:sp>
      <p:sp>
        <p:nvSpPr>
          <p:cNvPr id="9" name="Pladsholder til tekst 8">
            <a:extLst>
              <a:ext uri="{FF2B5EF4-FFF2-40B4-BE49-F238E27FC236}">
                <a16:creationId xmlns:a16="http://schemas.microsoft.com/office/drawing/2014/main" id="{0741FFB3-1B62-CDFD-88D0-EC0D12B8BBBF}"/>
              </a:ext>
            </a:extLst>
          </p:cNvPr>
          <p:cNvSpPr>
            <a:spLocks noGrp="1"/>
          </p:cNvSpPr>
          <p:nvPr>
            <p:ph idx="1"/>
          </p:nvPr>
        </p:nvSpPr>
        <p:spPr/>
        <p:txBody>
          <a:bodyPr/>
          <a:lstStyle/>
          <a:p>
            <a:pPr marL="114300" indent="0" algn="l">
              <a:buNone/>
            </a:pPr>
            <a:r>
              <a:rPr lang="da-DK" sz="2400" b="0" i="1" dirty="0">
                <a:solidFill>
                  <a:srgbClr val="424242"/>
                </a:solidFill>
                <a:effectLst/>
                <a:latin typeface="Times New Roman" panose="02020603050405020304" pitchFamily="18" charset="0"/>
                <a:cs typeface="Times New Roman" panose="02020603050405020304" pitchFamily="18" charset="0"/>
              </a:rPr>
              <a:t>Små fremskridt kræver ofte al min energi, så de betyder ikke nødvendigvis, at jeg har overskud bagefter. Accept og nærvær betyder meget – især når nogen bare lytter uden råd eller vurderinger.</a:t>
            </a:r>
          </a:p>
          <a:p>
            <a:pPr algn="l"/>
            <a:endParaRPr lang="da-DK" sz="2400" b="0" i="1">
              <a:solidFill>
                <a:srgbClr val="424242"/>
              </a:solidFill>
              <a:effectLst/>
              <a:latin typeface="Times New Roman" panose="02020603050405020304" pitchFamily="18" charset="0"/>
              <a:cs typeface="Times New Roman" panose="02020603050405020304" pitchFamily="18" charset="0"/>
            </a:endParaRPr>
          </a:p>
          <a:p>
            <a:pPr marL="114300" indent="0" algn="l">
              <a:buNone/>
            </a:pPr>
            <a:r>
              <a:rPr lang="da-DK" sz="2400" b="0" i="1" dirty="0">
                <a:solidFill>
                  <a:srgbClr val="424242"/>
                </a:solidFill>
                <a:effectLst/>
                <a:latin typeface="Times New Roman" panose="02020603050405020304" pitchFamily="18" charset="0"/>
                <a:cs typeface="Times New Roman" panose="02020603050405020304" pitchFamily="18" charset="0"/>
              </a:rPr>
              <a:t>Jeg værdsætter nysgerrighed omkring mine op- og nedture og ros for de små skridt i hverdagen, når depressionen fylder.</a:t>
            </a:r>
          </a:p>
          <a:p>
            <a:pPr algn="l"/>
            <a:endParaRPr lang="da-DK" sz="2400" b="0" i="1">
              <a:solidFill>
                <a:srgbClr val="424242"/>
              </a:solidFill>
              <a:effectLst/>
              <a:latin typeface="Times New Roman" panose="02020603050405020304" pitchFamily="18" charset="0"/>
              <a:cs typeface="Times New Roman" panose="02020603050405020304" pitchFamily="18" charset="0"/>
            </a:endParaRPr>
          </a:p>
          <a:p>
            <a:pPr marL="114300" indent="0" algn="l">
              <a:buNone/>
            </a:pPr>
            <a:r>
              <a:rPr lang="da-DK" sz="2400" b="0" i="1" dirty="0">
                <a:solidFill>
                  <a:srgbClr val="424242"/>
                </a:solidFill>
                <a:effectLst/>
                <a:latin typeface="Times New Roman" panose="02020603050405020304" pitchFamily="18" charset="0"/>
                <a:cs typeface="Times New Roman" panose="02020603050405020304" pitchFamily="18" charset="0"/>
              </a:rPr>
              <a:t>Det hjælper med klare aftaler om, hvordan og hvornår man spørger ind til min sygdom – både i forhold til formuleringer og timing.</a:t>
            </a:r>
          </a:p>
          <a:p>
            <a:pPr marL="114300" indent="0" algn="l">
              <a:buNone/>
            </a:pPr>
            <a:r>
              <a:rPr lang="da-DK" sz="2400" b="0" i="1" dirty="0">
                <a:solidFill>
                  <a:srgbClr val="424242"/>
                </a:solidFill>
                <a:effectLst/>
                <a:latin typeface="Times New Roman" panose="02020603050405020304" pitchFamily="18" charset="0"/>
                <a:cs typeface="Times New Roman" panose="02020603050405020304" pitchFamily="18" charset="0"/>
              </a:rPr>
              <a:t>Jeg har det bedst med faste aftaler om praktiske opgaver som indkøb og tøjvask, mens jeg har det godt, så de kan træde i kraft, hvis jeg får det dårligt.</a:t>
            </a:r>
          </a:p>
          <a:p>
            <a:endParaRPr lang="da-DK" sz="24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66FD80A-7383-974E-BD2A-57AC5DBDDB0F}"/>
              </a:ext>
            </a:extLst>
          </p:cNvPr>
          <p:cNvSpPr txBox="1"/>
          <p:nvPr/>
        </p:nvSpPr>
        <p:spPr>
          <a:xfrm>
            <a:off x="522889" y="1489833"/>
            <a:ext cx="31531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i="1" dirty="0">
                <a:solidFill>
                  <a:srgbClr val="231F20"/>
                </a:solidFill>
              </a:rPr>
              <a:t>“</a:t>
            </a:r>
            <a:endParaRPr lang="en-US" sz="6600" dirty="0"/>
          </a:p>
        </p:txBody>
      </p:sp>
    </p:spTree>
    <p:extLst>
      <p:ext uri="{BB962C8B-B14F-4D97-AF65-F5344CB8AC3E}">
        <p14:creationId xmlns:p14="http://schemas.microsoft.com/office/powerpoint/2010/main" val="376472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DA8B-C27E-650C-49D3-5A62BAC2E924}"/>
              </a:ext>
            </a:extLst>
          </p:cNvPr>
          <p:cNvSpPr>
            <a:spLocks noGrp="1"/>
          </p:cNvSpPr>
          <p:nvPr>
            <p:ph type="title"/>
          </p:nvPr>
        </p:nvSpPr>
        <p:spPr/>
        <p:txBody>
          <a:bodyPr>
            <a:noAutofit/>
          </a:bodyPr>
          <a:lstStyle/>
          <a:p>
            <a:pPr marL="114300">
              <a:lnSpc>
                <a:spcPct val="100000"/>
              </a:lnSpc>
            </a:pPr>
            <a:br>
              <a:rPr lang="en-US" sz="3200" b="1"/>
            </a:br>
            <a:r>
              <a:rPr lang="en-US" sz="3200" b="1" dirty="0"/>
              <a:t>HVAD BETYDER NETVÆRKET  FOR AT KOMME SIG? </a:t>
            </a:r>
            <a:br>
              <a:rPr lang="en-US" sz="3200" b="1"/>
            </a:br>
            <a:endParaRPr lang="en-US" sz="3200" b="1"/>
          </a:p>
        </p:txBody>
      </p:sp>
      <p:sp>
        <p:nvSpPr>
          <p:cNvPr id="3" name="Text Placeholder 2">
            <a:extLst>
              <a:ext uri="{FF2B5EF4-FFF2-40B4-BE49-F238E27FC236}">
                <a16:creationId xmlns:a16="http://schemas.microsoft.com/office/drawing/2014/main" id="{B9D76D2C-1979-7AC3-61B3-20ADE43136F8}"/>
              </a:ext>
            </a:extLst>
          </p:cNvPr>
          <p:cNvSpPr>
            <a:spLocks noGrp="1"/>
          </p:cNvSpPr>
          <p:nvPr>
            <p:ph idx="1"/>
          </p:nvPr>
        </p:nvSpPr>
        <p:spPr/>
        <p:txBody>
          <a:bodyPr>
            <a:normAutofit/>
          </a:bodyPr>
          <a:lstStyle/>
          <a:p>
            <a:pPr marL="114300" indent="0">
              <a:buNone/>
            </a:pPr>
            <a:r>
              <a:rPr lang="da-DK" sz="2400" b="0" i="1">
                <a:solidFill>
                  <a:srgbClr val="424242"/>
                </a:solidFill>
                <a:effectLst/>
                <a:latin typeface="Times New Roman" panose="02020603050405020304" pitchFamily="18" charset="0"/>
                <a:cs typeface="Times New Roman" panose="02020603050405020304" pitchFamily="18" charset="0"/>
              </a:rPr>
              <a:t>At møde andre med samme diagnose har givet mig følelsen af ikke at være alene</a:t>
            </a:r>
          </a:p>
          <a:p>
            <a:pPr marL="114300" indent="0">
              <a:buNone/>
            </a:pPr>
            <a:endParaRPr lang="da-DK" sz="2400" b="0" i="0">
              <a:solidFill>
                <a:srgbClr val="424242"/>
              </a:solidFill>
              <a:effectLst/>
              <a:latin typeface="Times New Roman" panose="02020603050405020304" pitchFamily="18" charset="0"/>
              <a:cs typeface="Times New Roman" panose="02020603050405020304" pitchFamily="18" charset="0"/>
            </a:endParaRPr>
          </a:p>
          <a:p>
            <a:pPr marL="114300" indent="0">
              <a:buNone/>
            </a:pPr>
            <a:r>
              <a:rPr lang="da-DK" sz="2400" b="0" i="1">
                <a:solidFill>
                  <a:srgbClr val="424242"/>
                </a:solidFill>
                <a:effectLst/>
                <a:latin typeface="Times New Roman" panose="02020603050405020304" pitchFamily="18" charset="0"/>
                <a:cs typeface="Times New Roman" panose="02020603050405020304" pitchFamily="18" charset="0"/>
              </a:rPr>
              <a:t>At opsøge nye steder og mennesker – selv når det er svært – har givet mig små, vigtige løft i hverdagen</a:t>
            </a:r>
          </a:p>
          <a:p>
            <a:pPr marL="114300" indent="0">
              <a:buNone/>
            </a:pPr>
            <a:endParaRPr lang="da-DK" sz="2400" b="0" i="1">
              <a:solidFill>
                <a:srgbClr val="424242"/>
              </a:solidFill>
              <a:effectLst/>
              <a:latin typeface="Times New Roman" panose="02020603050405020304" pitchFamily="18" charset="0"/>
              <a:cs typeface="Times New Roman" panose="02020603050405020304" pitchFamily="18" charset="0"/>
            </a:endParaRPr>
          </a:p>
          <a:p>
            <a:pPr marL="114300" indent="0">
              <a:buNone/>
            </a:pPr>
            <a:r>
              <a:rPr lang="da-DK" sz="2400" b="0" i="1">
                <a:solidFill>
                  <a:srgbClr val="424242"/>
                </a:solidFill>
                <a:effectLst/>
                <a:latin typeface="Times New Roman" panose="02020603050405020304" pitchFamily="18" charset="0"/>
                <a:cs typeface="Times New Roman" panose="02020603050405020304" pitchFamily="18" charset="0"/>
              </a:rPr>
              <a:t>Små møder med andre kan bryde mørket og minde mig om, hvem jeg er</a:t>
            </a:r>
            <a:endParaRPr lang="da-DK" sz="2400" b="0" i="0">
              <a:solidFill>
                <a:srgbClr val="424242"/>
              </a:solidFill>
              <a:effectLst/>
              <a:latin typeface="Times New Roman" panose="02020603050405020304" pitchFamily="18" charset="0"/>
              <a:cs typeface="Times New Roman" panose="02020603050405020304" pitchFamily="18" charset="0"/>
            </a:endParaRPr>
          </a:p>
          <a:p>
            <a:pPr marL="114300" indent="0">
              <a:buNone/>
            </a:pPr>
            <a:endParaRPr lang="da-DK" sz="2400" b="0" i="0">
              <a:solidFill>
                <a:srgbClr val="424242"/>
              </a:solidFill>
              <a:effectLst/>
              <a:latin typeface="Times New Roman" panose="02020603050405020304" pitchFamily="18" charset="0"/>
              <a:cs typeface="Times New Roman" panose="02020603050405020304" pitchFamily="18" charset="0"/>
            </a:endParaRPr>
          </a:p>
          <a:p>
            <a:pPr marL="114300" indent="0">
              <a:buNone/>
            </a:pPr>
            <a:br>
              <a:rPr lang="en-US" sz="2400">
                <a:latin typeface="Times New Roman" panose="02020603050405020304" pitchFamily="18" charset="0"/>
                <a:cs typeface="Times New Roman" panose="02020603050405020304" pitchFamily="18" charset="0"/>
              </a:rPr>
            </a:br>
            <a:endParaRPr lang="en-US" sz="2400">
              <a:solidFill>
                <a:srgbClr val="595959"/>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B610518-4FD0-D140-DE0B-7F2E6440EEA5}"/>
              </a:ext>
            </a:extLst>
          </p:cNvPr>
          <p:cNvSpPr txBox="1"/>
          <p:nvPr/>
        </p:nvSpPr>
        <p:spPr>
          <a:xfrm>
            <a:off x="637556" y="1605140"/>
            <a:ext cx="40128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i="1">
                <a:solidFill>
                  <a:srgbClr val="231F20"/>
                </a:solidFill>
              </a:rPr>
              <a:t>“</a:t>
            </a:r>
            <a:endParaRPr lang="en-US" sz="4400"/>
          </a:p>
        </p:txBody>
      </p:sp>
    </p:spTree>
    <p:extLst>
      <p:ext uri="{BB962C8B-B14F-4D97-AF65-F5344CB8AC3E}">
        <p14:creationId xmlns:p14="http://schemas.microsoft.com/office/powerpoint/2010/main" val="3808280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72CE5-A146-F02B-ECB6-BEAFE707E83B}"/>
              </a:ext>
            </a:extLst>
          </p:cNvPr>
          <p:cNvSpPr>
            <a:spLocks noGrp="1"/>
          </p:cNvSpPr>
          <p:nvPr>
            <p:ph type="title"/>
          </p:nvPr>
        </p:nvSpPr>
        <p:spPr/>
        <p:txBody>
          <a:bodyPr>
            <a:normAutofit/>
          </a:bodyPr>
          <a:lstStyle/>
          <a:p>
            <a:r>
              <a:rPr lang="da-DK" sz="3200" b="1">
                <a:cs typeface="Arial" panose="020B0604020202020204" pitchFamily="34" charset="0"/>
              </a:rPr>
              <a:t>HVAD ER NETVÆRK, PÅRØRENDE, RELATIONER FOR DIG?</a:t>
            </a:r>
          </a:p>
        </p:txBody>
      </p:sp>
      <p:pic>
        <p:nvPicPr>
          <p:cNvPr id="8" name="Billede 7" descr="Et billede, der indeholder tegning, skitse, tegneserie, fodtøj&#10;&#10;Indhold genereret af kunstig intelligens kan være forkert.">
            <a:extLst>
              <a:ext uri="{FF2B5EF4-FFF2-40B4-BE49-F238E27FC236}">
                <a16:creationId xmlns:a16="http://schemas.microsoft.com/office/drawing/2014/main" id="{37C13BA8-1225-2D04-8FF8-D358A3BDDA1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27365" y="1835096"/>
            <a:ext cx="4484722" cy="4484722"/>
          </a:xfrm>
          <a:prstGeom prst="rect">
            <a:avLst/>
          </a:prstGeom>
        </p:spPr>
      </p:pic>
    </p:spTree>
    <p:extLst>
      <p:ext uri="{BB962C8B-B14F-4D97-AF65-F5344CB8AC3E}">
        <p14:creationId xmlns:p14="http://schemas.microsoft.com/office/powerpoint/2010/main" val="1047056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D3F1AD-4320-109A-89C9-25403074A863}"/>
              </a:ext>
            </a:extLst>
          </p:cNvPr>
          <p:cNvSpPr>
            <a:spLocks noGrp="1"/>
          </p:cNvSpPr>
          <p:nvPr>
            <p:ph type="title"/>
          </p:nvPr>
        </p:nvSpPr>
        <p:spPr/>
        <p:txBody>
          <a:bodyPr>
            <a:noAutofit/>
          </a:bodyPr>
          <a:lstStyle/>
          <a:p>
            <a:pPr algn="ctr"/>
            <a:r>
              <a:rPr lang="da-DK" dirty="0"/>
              <a:t>Eksempler på netværk</a:t>
            </a:r>
            <a:br>
              <a:rPr lang="da-DK" dirty="0"/>
            </a:br>
            <a:endParaRPr lang="da-DK" dirty="0"/>
          </a:p>
        </p:txBody>
      </p:sp>
      <p:sp>
        <p:nvSpPr>
          <p:cNvPr id="3" name="Pladsholder til indhold 2">
            <a:extLst>
              <a:ext uri="{FF2B5EF4-FFF2-40B4-BE49-F238E27FC236}">
                <a16:creationId xmlns:a16="http://schemas.microsoft.com/office/drawing/2014/main" id="{348F2B3E-0502-44F9-4B43-E33DE4F423B4}"/>
              </a:ext>
            </a:extLst>
          </p:cNvPr>
          <p:cNvSpPr>
            <a:spLocks noGrp="1"/>
          </p:cNvSpPr>
          <p:nvPr>
            <p:ph sz="half" idx="1"/>
          </p:nvPr>
        </p:nvSpPr>
        <p:spPr/>
        <p:txBody>
          <a:bodyPr>
            <a:normAutofit/>
          </a:bodyPr>
          <a:lstStyle/>
          <a:p>
            <a:pPr>
              <a:buFont typeface="Wingdings" panose="05000000000000000000" pitchFamily="2" charset="2"/>
              <a:buChar char="§"/>
            </a:pPr>
            <a:r>
              <a:rPr lang="da-DK" sz="2600" dirty="0"/>
              <a:t>Familie og venner</a:t>
            </a:r>
          </a:p>
          <a:p>
            <a:pPr>
              <a:buFont typeface="Wingdings" panose="05000000000000000000" pitchFamily="2" charset="2"/>
              <a:buChar char="§"/>
            </a:pPr>
            <a:r>
              <a:rPr lang="da-DK" sz="2600" dirty="0"/>
              <a:t>Studiekammerater</a:t>
            </a:r>
          </a:p>
          <a:p>
            <a:pPr>
              <a:buFont typeface="Wingdings" panose="05000000000000000000" pitchFamily="2" charset="2"/>
              <a:buChar char="§"/>
            </a:pPr>
            <a:r>
              <a:rPr lang="da-DK" sz="2600" dirty="0"/>
              <a:t>Frivilligt arbejde</a:t>
            </a:r>
          </a:p>
          <a:p>
            <a:pPr>
              <a:buFont typeface="Wingdings" panose="05000000000000000000" pitchFamily="2" charset="2"/>
              <a:buChar char="§"/>
            </a:pPr>
            <a:r>
              <a:rPr lang="da-DK" sz="2600" dirty="0"/>
              <a:t>Online fællesskaber</a:t>
            </a:r>
          </a:p>
          <a:p>
            <a:pPr>
              <a:buFont typeface="Wingdings" panose="05000000000000000000" pitchFamily="2" charset="2"/>
              <a:buChar char="§"/>
            </a:pPr>
            <a:r>
              <a:rPr lang="da-DK" sz="2600" dirty="0"/>
              <a:t>Hobbyfællesskaber</a:t>
            </a:r>
          </a:p>
          <a:p>
            <a:pPr>
              <a:buFont typeface="Wingdings" panose="05000000000000000000" pitchFamily="2" charset="2"/>
              <a:buChar char="§"/>
            </a:pPr>
            <a:r>
              <a:rPr lang="da-DK" sz="2600" dirty="0"/>
              <a:t>Klubfællesskaber fx holdsport, vandreklub, madklub</a:t>
            </a:r>
          </a:p>
          <a:p>
            <a:pPr>
              <a:buFont typeface="Wingdings" panose="05000000000000000000" pitchFamily="2" charset="2"/>
              <a:buChar char="§"/>
            </a:pPr>
            <a:endParaRPr lang="da-DK" sz="2600" dirty="0"/>
          </a:p>
          <a:p>
            <a:pPr>
              <a:buFont typeface="Wingdings" panose="05000000000000000000" pitchFamily="2" charset="2"/>
              <a:buChar char="§"/>
            </a:pPr>
            <a:endParaRPr lang="da-DK" sz="2600" dirty="0"/>
          </a:p>
        </p:txBody>
      </p:sp>
      <p:sp>
        <p:nvSpPr>
          <p:cNvPr id="4" name="Pladsholder til indhold 3">
            <a:extLst>
              <a:ext uri="{FF2B5EF4-FFF2-40B4-BE49-F238E27FC236}">
                <a16:creationId xmlns:a16="http://schemas.microsoft.com/office/drawing/2014/main" id="{2D105A67-1C62-665E-90CB-E680E7AE0D8C}"/>
              </a:ext>
            </a:extLst>
          </p:cNvPr>
          <p:cNvSpPr>
            <a:spLocks noGrp="1"/>
          </p:cNvSpPr>
          <p:nvPr>
            <p:ph sz="half" idx="2"/>
          </p:nvPr>
        </p:nvSpPr>
        <p:spPr/>
        <p:txBody>
          <a:bodyPr>
            <a:normAutofit/>
          </a:bodyPr>
          <a:lstStyle/>
          <a:p>
            <a:pPr>
              <a:buFont typeface="Wingdings" panose="05000000000000000000" pitchFamily="2" charset="2"/>
              <a:buChar char="§"/>
            </a:pPr>
            <a:r>
              <a:rPr lang="da-DK" sz="2600" dirty="0"/>
              <a:t>Støttegrupper, både online og fysiske</a:t>
            </a:r>
          </a:p>
          <a:p>
            <a:pPr>
              <a:buFont typeface="Wingdings" panose="05000000000000000000" pitchFamily="2" charset="2"/>
              <a:buChar char="§"/>
            </a:pPr>
            <a:r>
              <a:rPr lang="da-DK" sz="2600" dirty="0"/>
              <a:t>Kollegaer</a:t>
            </a:r>
          </a:p>
          <a:p>
            <a:pPr>
              <a:buFont typeface="Wingdings" panose="05000000000000000000" pitchFamily="2" charset="2"/>
              <a:buChar char="§"/>
            </a:pPr>
            <a:r>
              <a:rPr lang="da-DK" sz="2600" dirty="0"/>
              <a:t>Nuværende og tidligere behandlere</a:t>
            </a:r>
          </a:p>
          <a:p>
            <a:pPr>
              <a:buFont typeface="Wingdings" panose="05000000000000000000" pitchFamily="2" charset="2"/>
              <a:buChar char="§"/>
            </a:pPr>
            <a:r>
              <a:rPr lang="da-DK" sz="2600" dirty="0"/>
              <a:t>Støttekontaktperson, hjemmevejleder, bostøtte eller din sagsbehandler</a:t>
            </a:r>
          </a:p>
          <a:p>
            <a:pPr>
              <a:buFont typeface="Wingdings" panose="05000000000000000000" pitchFamily="2" charset="2"/>
              <a:buChar char="§"/>
            </a:pPr>
            <a:endParaRPr lang="da-DK" dirty="0"/>
          </a:p>
        </p:txBody>
      </p:sp>
    </p:spTree>
    <p:extLst>
      <p:ext uri="{BB962C8B-B14F-4D97-AF65-F5344CB8AC3E}">
        <p14:creationId xmlns:p14="http://schemas.microsoft.com/office/powerpoint/2010/main" val="207011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 name="Titel 1">
            <a:extLst>
              <a:ext uri="{FF2B5EF4-FFF2-40B4-BE49-F238E27FC236}">
                <a16:creationId xmlns:a16="http://schemas.microsoft.com/office/drawing/2014/main" id="{DBA002C2-F688-7FCC-BD3C-195FEB3754A1}"/>
              </a:ext>
            </a:extLst>
          </p:cNvPr>
          <p:cNvSpPr>
            <a:spLocks noGrp="1"/>
          </p:cNvSpPr>
          <p:nvPr>
            <p:ph type="title"/>
          </p:nvPr>
        </p:nvSpPr>
        <p:spPr/>
        <p:txBody>
          <a:bodyPr>
            <a:normAutofit fontScale="90000"/>
          </a:bodyPr>
          <a:lstStyle/>
          <a:p>
            <a:pPr algn="ctr"/>
            <a:r>
              <a:rPr lang="da-DK" dirty="0"/>
              <a:t>Øvelse - Hvem skal jeg involvere når:</a:t>
            </a:r>
            <a:br>
              <a:rPr lang="da-DK" dirty="0"/>
            </a:br>
            <a:r>
              <a:rPr lang="da-DK" sz="2200" dirty="0"/>
              <a:t>Plenum eller gruppe</a:t>
            </a:r>
            <a:br>
              <a:rPr lang="da-DK" dirty="0"/>
            </a:br>
            <a:endParaRPr lang="da-DK" dirty="0"/>
          </a:p>
        </p:txBody>
      </p:sp>
      <p:sp>
        <p:nvSpPr>
          <p:cNvPr id="10" name="Pladsholder til indhold 9">
            <a:extLst>
              <a:ext uri="{FF2B5EF4-FFF2-40B4-BE49-F238E27FC236}">
                <a16:creationId xmlns:a16="http://schemas.microsoft.com/office/drawing/2014/main" id="{FAF3A1F2-C109-338C-B3F8-1F2347726654}"/>
              </a:ext>
            </a:extLst>
          </p:cNvPr>
          <p:cNvSpPr>
            <a:spLocks noGrp="1"/>
          </p:cNvSpPr>
          <p:nvPr>
            <p:ph sz="half" idx="1"/>
          </p:nvPr>
        </p:nvSpPr>
        <p:spPr/>
        <p:txBody>
          <a:bodyPr vert="horz" lIns="91440" tIns="45720" rIns="91440" bIns="45720" rtlCol="0" anchor="t">
            <a:normAutofit/>
          </a:bodyPr>
          <a:lstStyle/>
          <a:p>
            <a:pPr marL="0" lvl="0" indent="0" algn="l" rtl="0">
              <a:lnSpc>
                <a:spcPct val="100000"/>
              </a:lnSpc>
              <a:spcBef>
                <a:spcPts val="900"/>
              </a:spcBef>
              <a:spcAft>
                <a:spcPts val="0"/>
              </a:spcAft>
              <a:buSzPts val="1800"/>
              <a:buNone/>
            </a:pPr>
            <a:r>
              <a:rPr lang="da-DK" sz="2600" dirty="0"/>
              <a:t>Jeg skal udvide mit netværk?</a:t>
            </a:r>
            <a:endParaRPr lang="en-US">
              <a:ea typeface="Calibri" panose="020F0502020204030204"/>
              <a:cs typeface="Calibri" panose="020F0502020204030204"/>
            </a:endParaRPr>
          </a:p>
          <a:p>
            <a:pPr marL="0" lvl="0" indent="0" algn="l" rtl="0">
              <a:lnSpc>
                <a:spcPct val="100000"/>
              </a:lnSpc>
              <a:spcBef>
                <a:spcPts val="900"/>
              </a:spcBef>
              <a:spcAft>
                <a:spcPts val="0"/>
              </a:spcAft>
              <a:buSzPts val="1800"/>
              <a:buNone/>
            </a:pPr>
            <a:r>
              <a:rPr lang="da-DK" sz="2600" dirty="0"/>
              <a:t>Håndtere min angst?</a:t>
            </a:r>
            <a:endParaRPr lang="da-DK" sz="2600" dirty="0">
              <a:ea typeface="Calibri" panose="020F0502020204030204"/>
              <a:cs typeface="Calibri" panose="020F0502020204030204"/>
            </a:endParaRPr>
          </a:p>
          <a:p>
            <a:pPr marL="0" lvl="0" indent="0" algn="l" rtl="0">
              <a:lnSpc>
                <a:spcPct val="100000"/>
              </a:lnSpc>
              <a:spcBef>
                <a:spcPts val="900"/>
              </a:spcBef>
              <a:spcAft>
                <a:spcPts val="0"/>
              </a:spcAft>
              <a:buSzPts val="1800"/>
              <a:buNone/>
            </a:pPr>
            <a:r>
              <a:rPr lang="da-DK" sz="2600" dirty="0"/>
              <a:t>Have styr på min økonomi?</a:t>
            </a:r>
            <a:endParaRPr lang="da-DK" sz="2600" dirty="0">
              <a:ea typeface="Calibri" panose="020F0502020204030204"/>
              <a:cs typeface="Calibri" panose="020F0502020204030204"/>
            </a:endParaRPr>
          </a:p>
          <a:p>
            <a:pPr marL="0" lvl="0" indent="0" algn="l" rtl="0">
              <a:lnSpc>
                <a:spcPct val="100000"/>
              </a:lnSpc>
              <a:spcBef>
                <a:spcPts val="900"/>
              </a:spcBef>
              <a:spcAft>
                <a:spcPts val="0"/>
              </a:spcAft>
              <a:buSzPts val="1800"/>
              <a:buNone/>
            </a:pPr>
            <a:r>
              <a:rPr lang="da-DK" sz="2600" dirty="0"/>
              <a:t>Jeg trænger til at tale med nogen?</a:t>
            </a:r>
            <a:endParaRPr lang="da-DK" sz="2600" dirty="0">
              <a:ea typeface="Calibri" panose="020F0502020204030204"/>
              <a:cs typeface="Calibri" panose="020F0502020204030204"/>
            </a:endParaRPr>
          </a:p>
          <a:p>
            <a:pPr marL="0" lvl="0" indent="0" algn="l" rtl="0">
              <a:lnSpc>
                <a:spcPct val="100000"/>
              </a:lnSpc>
              <a:spcBef>
                <a:spcPts val="900"/>
              </a:spcBef>
              <a:spcAft>
                <a:spcPts val="0"/>
              </a:spcAft>
              <a:buSzPts val="1800"/>
              <a:buNone/>
            </a:pPr>
            <a:r>
              <a:rPr lang="da-DK" sz="2600" dirty="0"/>
              <a:t>Jeg keder mig?</a:t>
            </a:r>
            <a:endParaRPr lang="da-DK" sz="2600" dirty="0">
              <a:ea typeface="Calibri" panose="020F0502020204030204"/>
              <a:cs typeface="Calibri" panose="020F0502020204030204"/>
            </a:endParaRPr>
          </a:p>
          <a:p>
            <a:endParaRPr lang="da-DK" sz="2600" dirty="0"/>
          </a:p>
        </p:txBody>
      </p:sp>
      <p:sp>
        <p:nvSpPr>
          <p:cNvPr id="8" name="Pladsholder til indhold 7">
            <a:extLst>
              <a:ext uri="{FF2B5EF4-FFF2-40B4-BE49-F238E27FC236}">
                <a16:creationId xmlns:a16="http://schemas.microsoft.com/office/drawing/2014/main" id="{2EB20521-62DE-507D-3950-01F7B7C1D1DB}"/>
              </a:ext>
            </a:extLst>
          </p:cNvPr>
          <p:cNvSpPr>
            <a:spLocks noGrp="1"/>
          </p:cNvSpPr>
          <p:nvPr>
            <p:ph sz="half" idx="2"/>
          </p:nvPr>
        </p:nvSpPr>
        <p:spPr/>
        <p:txBody>
          <a:bodyPr vert="horz" lIns="91440" tIns="45720" rIns="91440" bIns="45720" rtlCol="0" anchor="t">
            <a:normAutofit/>
          </a:bodyPr>
          <a:lstStyle/>
          <a:p>
            <a:pPr marL="0" lvl="0" indent="0" algn="l" rtl="0">
              <a:lnSpc>
                <a:spcPct val="100000"/>
              </a:lnSpc>
              <a:spcBef>
                <a:spcPts val="0"/>
              </a:spcBef>
              <a:spcAft>
                <a:spcPts val="0"/>
              </a:spcAft>
              <a:buSzPts val="1800"/>
              <a:buNone/>
            </a:pPr>
            <a:r>
              <a:rPr lang="da-DK" sz="2600" dirty="0"/>
              <a:t>Jeg er ked af det?</a:t>
            </a:r>
            <a:endParaRPr lang="en-US">
              <a:ea typeface="Calibri" panose="020F0502020204030204"/>
              <a:cs typeface="Calibri" panose="020F0502020204030204"/>
            </a:endParaRPr>
          </a:p>
          <a:p>
            <a:pPr marL="0" lvl="0" indent="0" algn="l" rtl="0">
              <a:lnSpc>
                <a:spcPct val="100000"/>
              </a:lnSpc>
              <a:spcBef>
                <a:spcPts val="900"/>
              </a:spcBef>
              <a:spcAft>
                <a:spcPts val="0"/>
              </a:spcAft>
              <a:buSzPts val="1800"/>
              <a:buNone/>
            </a:pPr>
            <a:r>
              <a:rPr lang="da-DK" sz="2600" dirty="0"/>
              <a:t>Når jeg skal vælge uddannelse?</a:t>
            </a:r>
            <a:endParaRPr lang="da-DK" sz="2600" dirty="0">
              <a:ea typeface="Calibri" panose="020F0502020204030204"/>
              <a:cs typeface="Calibri" panose="020F0502020204030204"/>
            </a:endParaRPr>
          </a:p>
          <a:p>
            <a:pPr marL="0" lvl="0" indent="0" algn="l" rtl="0">
              <a:lnSpc>
                <a:spcPct val="100000"/>
              </a:lnSpc>
              <a:spcBef>
                <a:spcPts val="900"/>
              </a:spcBef>
              <a:spcAft>
                <a:spcPts val="0"/>
              </a:spcAft>
              <a:buSzPts val="1800"/>
              <a:buNone/>
            </a:pPr>
            <a:r>
              <a:rPr lang="da-DK" sz="2600" dirty="0"/>
              <a:t>Jeg skal vælge arbejde?</a:t>
            </a:r>
            <a:endParaRPr lang="da-DK" sz="2600" dirty="0">
              <a:ea typeface="Calibri" panose="020F0502020204030204"/>
              <a:cs typeface="Calibri" panose="020F0502020204030204"/>
            </a:endParaRPr>
          </a:p>
          <a:p>
            <a:pPr marL="0" lvl="0" indent="0" algn="l" rtl="0">
              <a:lnSpc>
                <a:spcPct val="100000"/>
              </a:lnSpc>
              <a:spcBef>
                <a:spcPts val="900"/>
              </a:spcBef>
              <a:spcAft>
                <a:spcPts val="0"/>
              </a:spcAft>
              <a:buSzPts val="1800"/>
              <a:buNone/>
            </a:pPr>
            <a:r>
              <a:rPr lang="da-DK" sz="2600" dirty="0"/>
              <a:t>Jeg skal finde bolig?</a:t>
            </a:r>
            <a:endParaRPr lang="da-DK" sz="2600" dirty="0">
              <a:ea typeface="Calibri" panose="020F0502020204030204"/>
              <a:cs typeface="Calibri" panose="020F0502020204030204"/>
            </a:endParaRPr>
          </a:p>
          <a:p>
            <a:pPr marL="0" lvl="0" indent="0" algn="l" rtl="0">
              <a:lnSpc>
                <a:spcPct val="100000"/>
              </a:lnSpc>
              <a:spcBef>
                <a:spcPts val="900"/>
              </a:spcBef>
              <a:spcAft>
                <a:spcPts val="0"/>
              </a:spcAft>
              <a:buSzPts val="1800"/>
              <a:buNone/>
            </a:pPr>
            <a:r>
              <a:rPr lang="da-DK" sz="2600" dirty="0"/>
              <a:t>Jeg skal dyrke motion?</a:t>
            </a:r>
            <a:endParaRPr lang="da-DK" sz="2600" dirty="0">
              <a:ea typeface="Calibri" panose="020F0502020204030204"/>
              <a:cs typeface="Calibri" panose="020F0502020204030204"/>
            </a:endParaRPr>
          </a:p>
          <a:p>
            <a:pPr marL="0" indent="0">
              <a:lnSpc>
                <a:spcPct val="100000"/>
              </a:lnSpc>
              <a:spcBef>
                <a:spcPts val="900"/>
              </a:spcBef>
              <a:buSzPts val="1800"/>
              <a:buNone/>
            </a:pPr>
            <a:r>
              <a:rPr lang="da-DK" sz="2600" dirty="0"/>
              <a:t>Jeg skal have større selvtillid?</a:t>
            </a:r>
            <a:endParaRPr lang="da-DK" sz="2600" dirty="0">
              <a:ea typeface="Calibri" panose="020F0502020204030204"/>
              <a:cs typeface="Calibri" panose="020F0502020204030204"/>
            </a:endParaRPr>
          </a:p>
          <a:p>
            <a:pPr marL="285750" lvl="0" indent="-285750" algn="l" rtl="0">
              <a:lnSpc>
                <a:spcPct val="100000"/>
              </a:lnSpc>
              <a:spcBef>
                <a:spcPts val="900"/>
              </a:spcBef>
              <a:spcAft>
                <a:spcPts val="0"/>
              </a:spcAft>
              <a:buSzPts val="1800"/>
              <a:buAutoNum type="arabicPeriod"/>
            </a:pPr>
            <a:endParaRPr lang="da-DK" sz="2600" dirty="0">
              <a:ea typeface="Calibri" panose="020F0502020204030204"/>
              <a:cs typeface="Calibri" panose="020F0502020204030204"/>
            </a:endParaRPr>
          </a:p>
          <a:p>
            <a:pPr>
              <a:buAutoNum type="arabicPeriod"/>
            </a:pPr>
            <a:endParaRPr lang="da-DK" sz="2600" dirty="0">
              <a:ea typeface="Calibri" panose="020F0502020204030204"/>
              <a:cs typeface="Calibri" panose="020F0502020204030204"/>
            </a:endParaRPr>
          </a:p>
        </p:txBody>
      </p:sp>
      <p:sp>
        <p:nvSpPr>
          <p:cNvPr id="256" name="Google Shape;256;p8"/>
          <p:cNvSpPr txBox="1"/>
          <p:nvPr/>
        </p:nvSpPr>
        <p:spPr>
          <a:xfrm>
            <a:off x="17840801" y="1399823"/>
            <a:ext cx="7200800" cy="57606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endParaRPr sz="1400" dirty="0"/>
          </a:p>
        </p:txBody>
      </p:sp>
    </p:spTree>
    <p:extLst>
      <p:ext uri="{BB962C8B-B14F-4D97-AF65-F5344CB8AC3E}">
        <p14:creationId xmlns:p14="http://schemas.microsoft.com/office/powerpoint/2010/main" val="23718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3028D-AD28-065A-35E1-E1A2DC1BBBD9}"/>
              </a:ext>
            </a:extLst>
          </p:cNvPr>
          <p:cNvSpPr>
            <a:spLocks noGrp="1"/>
          </p:cNvSpPr>
          <p:nvPr>
            <p:ph type="title"/>
          </p:nvPr>
        </p:nvSpPr>
        <p:spPr>
          <a:xfrm>
            <a:off x="838200" y="873887"/>
            <a:ext cx="10515600" cy="772351"/>
          </a:xfrm>
        </p:spPr>
        <p:txBody>
          <a:bodyPr anchor="ctr">
            <a:normAutofit/>
          </a:bodyPr>
          <a:lstStyle/>
          <a:p>
            <a:r>
              <a:rPr lang="da-DK" dirty="0"/>
              <a:t>Ensomhed</a:t>
            </a:r>
          </a:p>
        </p:txBody>
      </p:sp>
      <p:sp>
        <p:nvSpPr>
          <p:cNvPr id="3" name="Pladsholder til indhold 2">
            <a:extLst>
              <a:ext uri="{FF2B5EF4-FFF2-40B4-BE49-F238E27FC236}">
                <a16:creationId xmlns:a16="http://schemas.microsoft.com/office/drawing/2014/main" id="{9A700651-DB54-9E38-AF99-7587C5995F77}"/>
              </a:ext>
            </a:extLst>
          </p:cNvPr>
          <p:cNvSpPr>
            <a:spLocks noGrp="1"/>
          </p:cNvSpPr>
          <p:nvPr>
            <p:ph sz="half" idx="2"/>
          </p:nvPr>
        </p:nvSpPr>
        <p:spPr>
          <a:xfrm>
            <a:off x="6172200" y="1965475"/>
            <a:ext cx="5181600" cy="3639259"/>
          </a:xfrm>
        </p:spPr>
        <p:txBody>
          <a:bodyPr>
            <a:normAutofit/>
          </a:bodyPr>
          <a:lstStyle/>
          <a:p>
            <a:r>
              <a:rPr lang="da-DK" sz="2400" dirty="0"/>
              <a:t>Ensomhed er en normal følelse, der ofte indebærer et savn og et tomrum </a:t>
            </a:r>
          </a:p>
          <a:p>
            <a:r>
              <a:rPr lang="da-DK" sz="2400" dirty="0"/>
              <a:t>Man kan føle sig ensom, selvom man er omgivet af andre, ligesom man kan være alene uden at føle sig ensom</a:t>
            </a:r>
          </a:p>
          <a:p>
            <a:r>
              <a:rPr lang="da-DK" sz="2400" dirty="0"/>
              <a:t>Ensomhed kan føre til et behov for fysisk berøring også kaldet hudsult</a:t>
            </a:r>
          </a:p>
          <a:p>
            <a:r>
              <a:rPr lang="da-DK" sz="2400" dirty="0"/>
              <a:t>Da ensomhed kan være tabubelagt, er det første skridt at anerkende følelsen</a:t>
            </a:r>
          </a:p>
        </p:txBody>
      </p:sp>
      <p:pic>
        <p:nvPicPr>
          <p:cNvPr id="6" name="Billede 5" descr="Et billede, der indeholder tegning, Børnekunst, illustration/afbildning, tegneserie&#10;&#10;Indhold genereret af kunstig intelligens kan være forkert.">
            <a:extLst>
              <a:ext uri="{FF2B5EF4-FFF2-40B4-BE49-F238E27FC236}">
                <a16:creationId xmlns:a16="http://schemas.microsoft.com/office/drawing/2014/main" id="{B21A69F9-43AF-F59D-A88F-6468F4C944AD}"/>
              </a:ext>
            </a:extLst>
          </p:cNvPr>
          <p:cNvPicPr>
            <a:picLocks noChangeAspect="1"/>
          </p:cNvPicPr>
          <p:nvPr/>
        </p:nvPicPr>
        <p:blipFill rotWithShape="1">
          <a:blip r:embed="rId3">
            <a:extLst>
              <a:ext uri="{28A0092B-C50C-407E-A947-70E740481C1C}">
                <a14:useLocalDpi xmlns:a14="http://schemas.microsoft.com/office/drawing/2010/main" val="0"/>
              </a:ext>
            </a:extLst>
          </a:blip>
          <a:srcRect l="9781" t="1198" r="338" b="-1198"/>
          <a:stretch/>
        </p:blipFill>
        <p:spPr>
          <a:xfrm>
            <a:off x="838200" y="1660664"/>
            <a:ext cx="4323449" cy="4323449"/>
          </a:xfrm>
          <a:prstGeom prst="rect">
            <a:avLst/>
          </a:prstGeom>
        </p:spPr>
      </p:pic>
    </p:spTree>
    <p:extLst>
      <p:ext uri="{BB962C8B-B14F-4D97-AF65-F5344CB8AC3E}">
        <p14:creationId xmlns:p14="http://schemas.microsoft.com/office/powerpoint/2010/main" val="2548681467"/>
      </p:ext>
    </p:extLst>
  </p:cSld>
  <p:clrMapOvr>
    <a:masterClrMapping/>
  </p:clrMapOvr>
</p:sld>
</file>

<file path=ppt/theme/theme1.xml><?xml version="1.0" encoding="utf-8"?>
<a:theme xmlns:a="http://schemas.openxmlformats.org/drawingml/2006/main" name="2024-dmpg-skabelon-v.2">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69DFA4728C1E7498C051EA6321098C7" ma:contentTypeVersion="15" ma:contentTypeDescription="Opret et nyt dokument." ma:contentTypeScope="" ma:versionID="1d2ef47ac25be5bf6c986415c586e05d">
  <xsd:schema xmlns:xsd="http://www.w3.org/2001/XMLSchema" xmlns:xs="http://www.w3.org/2001/XMLSchema" xmlns:p="http://schemas.microsoft.com/office/2006/metadata/properties" xmlns:ns2="46bc01ff-faee-43f1-949a-29a91abcae44" xmlns:ns3="45271e33-d65b-4fdb-83df-e33c3ee32854" targetNamespace="http://schemas.microsoft.com/office/2006/metadata/properties" ma:root="true" ma:fieldsID="4270b9351a122cdffa0f08ad6ddebe32" ns2:_="" ns3:_="">
    <xsd:import namespace="46bc01ff-faee-43f1-949a-29a91abcae44"/>
    <xsd:import namespace="45271e33-d65b-4fdb-83df-e33c3ee3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01ff-faee-43f1-949a-29a91abc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271e33-d65b-4fdb-83df-e33c3ee3285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ffbd64aa-266e-431e-a68e-9da032dcbb87}" ma:internalName="TaxCatchAll" ma:showField="CatchAllData" ma:web="45271e33-d65b-4fdb-83df-e33c3ee3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TemplafySlideFormConfiguration><![CDATA[{"formFields":[{"required":false,"placeholder":"Præsentationens titel/beskrivelse (venstre sidefod)","lines":0,"helpTexts":{"prefix":"","postfix":""},"spacing":{},"shareValue":false,"type":"textBox","name":"PresentationTitle","label":"Titel/beskrivelse"},{"required":false,"placeholder":"","lines":1,"helpTexts":{"prefix":"Indsæt ønsket dato (fjerner brugernavnet)"},"spacing":{},"shareValue":false,"type":"textBox","name":"Dato_Manuel","label":"Dato"}],"formDataEntries":[]}]]></TemplafySlideForm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46bc01ff-faee-43f1-949a-29a91abcae44">
      <Terms xmlns="http://schemas.microsoft.com/office/infopath/2007/PartnerControls"/>
    </lcf76f155ced4ddcb4097134ff3c332f>
    <TaxCatchAll xmlns="45271e33-d65b-4fdb-83df-e33c3ee32854" xsi:nil="true"/>
  </documentManagement>
</p:properties>
</file>

<file path=customXml/item5.xml><?xml version="1.0" encoding="utf-8"?>
<TemplafyFormConfiguration><![CDATA[{"formFields":[{"required":false,"placeholder":"Præsentationens titel/beskrivelse (venstre sidefod)","lines":0,"helpTexts":{"prefix":"","postfix":""},"spacing":{},"shareValue":false,"type":"textBox","name":"PresentationTitle","label":"Titel/beskrivelse"},{"required":false,"placeholder":"","lines":1,"helpTexts":{"prefix":"Indsæt ønsket dato (fjerner brugernavnet)"},"spacing":{},"shareValue":false,"type":"textBox","name":"Dato_Manuel","label":"Dato"}],"formDataEntries":[{"name":"PresentationTitle","value":"bYbka6NvHuzPlIv+8JFqsQ=="},{"name":"Dato_Manuel","value":"bYbka6NvHuzPlIv+8JFqsQ=="}]}]]></TemplafyFormConfiguration>
</file>

<file path=customXml/item6.xml><?xml version="1.0" encoding="utf-8"?>
<TemplafySlideTemplateConfiguration><![CDATA[{"slideVersion":1,"isValidatorEnabled":false,"isLocked":false,"elementsMetadata":[{"type":"shape","elementConfiguration":{"inheritDimensions":"{{InheritDimensions.InheritNone}}","width":"1.91 cm","height":"1.91 cm","image":"{{UserProfile.Office.LogoRef.LogoHRef.Image}}","visibility":"","type":"image","disableUpdates":false}},{"type":"shape","elementConfiguration":{"inheritDimensions":"{{InheritDimensions.InheritNone}}","width":"3.68 cm","height":"1.17 cm","image":"{{UserProfile.Ekstralogo.ExtraLogoPPRef.Image}}","visibility":"","type":"image","disableUpdates":false}},{"type":"shape","elementConfiguration":{"inheritDimensions":"{{InheritDimensions.InheritNone}}","width":"6.05 cm","height":"1.9 cm","image":"{{UserProfile.Ekstralogo.ExtraLogoSix_PPRef.Image}}","visibility":"","type":"image","disableUpdates":false}},{"type":"shape","elementConfiguration":{"binding":"{{UserProfile.Office.Virksomhed}}","visibility":"{{IfElse(Equals(UserProfile.Office.Virksomhed, \"\"), VisibilityType.Hidden, VisibilityType.Visible)}}","type":"text","disableUpdates":false}},{"type":"shape","elementConfiguration":{"binding":"{{UserProfile.CenterFreeText}}","visibility":"{{IfElse(Equals(UserProfile.Centers.Center, \"\"), VisibilityType.Visible, VisibilityType.Hidden)}}","type":"text","disableUpdates":false}},{"type":"shape","elementConfiguration":{"binding":"{{UserProfile.Centers.Center}}","visibility":"{{IfElse(Equals(UserProfile.Centers.Center, \"\"), VisibilityType.Hidden, VisibilityType.Visible)}}","type":"text","disableUpdates":false}},{"type":"shape","elementConfiguration":{"binding":"{{Form.PresentationTitle}}","visibility":"","type":"text","disableUpdates":false}},{"type":"shape","elementConfiguration":{"binding":"{{StringJoin(\" \", UserProfile.Fornavn,UserProfile.Efternavn)}}","visibility":"{{IfElse(Not(Equals(Form.Dato_Manuel, \"\")), VisibilityType.Hidden, VisibilityType.Visible)}}","type":"text","disableUpdates":false}},{"type":"shape","elementConfiguration":{"binding":"{{Form.Dato_Manuel}}","visibility":"","type":"text","disableUpdates":false}}],"slideId":"1073106272661274624","enableDocumentContentUpdater":false,"version":"2.0"}]]></TemplafySlideTemplateConfiguration>
</file>

<file path=customXml/item7.xml><?xml version="1.0" encoding="utf-8"?>
<TemplafyTemplateConfiguration><![CDATA[{"elementsMetadata":[{"type":"shape","id":"8d1db570-76a6-458d-af35-b350b98eac65","elementConfiguration":{"inheritDimensions":"{{InheritDimensions.InheritNone}}","width":"1.91 cm","height":"1.91 cm","image":"{{UserProfile.Office.LogoRef.LogoHRef.Image}}","visibility":"","type":"image","disableUpdates":false}},{"type":"shape","id":"44202a1c-0c11-45c6-918b-fb61bce0dd08","elementConfiguration":{"inheritDimensions":"{{InheritDimensions.InheritNone}}","width":"3.68 cm","height":"1.17 cm","image":"{{UserProfile.Ekstralogo.ExtraLogoPPRef.Image}}","visibility":"","type":"image","disableUpdates":false}},{"type":"shape","id":"8290b4a5-2c5c-42a0-bf63-94717874fdbf","elementConfiguration":{"inheritDimensions":"{{InheritDimensions.InheritNone}}","width":"6.05 cm","height":"1.9 cm","image":"{{UserProfile.Ekstralogo.ExtraLogoSix_PPRef.Image}}","visibility":"","type":"image","disableUpdates":false}},{"type":"shape","id":"19ff242d-9ecb-4f9e-af1d-5899d600d3cc","elementConfiguration":{"binding":"{{UserProfile.Office.Virksomhed}}","visibility":"{{IfElse(Equals(UserProfile.Office.Virksomhed, \"\"), VisibilityType.Hidden, VisibilityType.Visible)}}","type":"text","disableUpdates":false}},{"type":"shape","id":"33bc7091-3da4-4f2d-96c9-19d095140615","elementConfiguration":{"binding":"{{Form.PresentationTitle}}","visibility":"","type":"text","disableUpdates":false}},{"type":"shape","id":"ceb6e44f-44e8-4b44-89d0-657da9dcc29d","elementConfiguration":{"binding":"{{StringJoin(\" \", UserProfile.Fornavn,UserProfile.Efternavn)}}","visibility":"{{IfElse(Not(Equals(Form.Dato_Manuel, \"\")), VisibilityType.Hidden, VisibilityType.Visible)}}","type":"text","disableUpdates":false}},{"type":"shape","id":"f9d1c774-4fda-4423-80b3-53ef150d36b0","elementConfiguration":{"binding":"{{Form.Dato_Manuel}}","visibility":"","type":"text","disableUpdates":false}},{"type":"shape","id":"c19ee914-bdf7-4e66-8276-e4a12e8d5c54","elementConfiguration":{"binding":"{{UserProfile.CenterFreeText}}","visibility":"{{IfElse(Equals(UserProfile.Centers.Center, \"\"), VisibilityType.Visible, VisibilityType.Hidden)}}","type":"text","disableUpdates":false}},{"type":"shape","id":"7a4ff462-a8d4-45a7-b936-1a2f145faae2","elementConfiguration":{"binding":"{{UserProfile.Centers.Center}}","visibility":"{{IfElse(Equals(UserProfile.Centers.Center, \"\"), VisibilityType.Hidden, VisibilityType.Visible)}}","type":"text","disableUpdates":false}},{"type":"shape","id":"9cbcdb0f-845b-4dac-836c-ec3d9e9a8ecc","elementConfiguration":{"inheritDimensions":"{{InheritDimensions.InheritNone}}","width":"1.91 cm","height":"1.91 cm","image":"{{UserProfile.Office.LogoRef.LogoHRef.Image}}","visibility":"","type":"image","disableUpdates":false}},{"type":"shape","id":"16486eda-d45b-4b96-a1a2-5396bb6579d6","elementConfiguration":{"inheritDimensions":"{{InheritDimensions.InheritNone}}","width":"3.68 cm","height":"1.17 cm","image":"{{UserProfile.Ekstralogo.ExtraLogoPPRef.Image}}","visibility":"","type":"image","disableUpdates":false}},{"type":"shape","id":"4994cfe7-7727-4fe7-b473-ac47be182398","elementConfiguration":{"inheritDimensions":"{{InheritDimensions.InheritNone}}","width":"6.05 cm","height":"1.9 cm","image":"{{UserProfile.Ekstralogo.ExtraLogoSix_PPRef.Image}}","visibility":"","type":"image","disableUpdates":false}},{"type":"shape","id":"5a98f971-bf2d-4a10-b3fd-d3fde1816c72","elementConfiguration":{"binding":"{{UserProfile.Office.Virksomhed}}","visibility":"{{IfElse(Equals(UserProfile.Office.Virksomhed, \"\"), VisibilityType.Hidden, VisibilityType.Visible)}}","type":"text","disableUpdates":false}},{"type":"shape","id":"abd9d9b9-adfb-44ec-8b40-96119909fb6f","elementConfiguration":{"binding":"{{Form.PresentationTitle}}","visibility":"","type":"text","disableUpdates":false}},{"type":"shape","id":"306eedc9-4c8e-4882-983d-bf2187a7d545","elementConfiguration":{"binding":"{{StringJoin(\" \", UserProfile.Fornavn,UserProfile.Efternavn)}}","visibility":"{{IfElse(Not(Equals(Form.Dato_Manuel, \"\")), VisibilityType.Hidden, VisibilityType.Visible)}}","type":"text","disableUpdates":false}},{"type":"shape","id":"8bb6b347-70f4-4db8-96f0-31211d7e30b5","elementConfiguration":{"binding":"{{Form.Dato_Manuel}}","visibility":"","type":"text","disableUpdates":false}},{"type":"shape","id":"fa6b95a6-1447-43d1-8074-3e50d4fabb69","elementConfiguration":{"binding":"{{UserProfile.CenterFreeText}}","visibility":"{{IfElse(Equals(UserProfile.Centers.Center, \"\"), VisibilityType.Visible, VisibilityType.Hidden)}}","type":"text","disableUpdates":false}},{"type":"shape","id":"5faaf95c-482a-4329-91a2-3a5f0e45e45c","elementConfiguration":{"binding":"{{UserProfile.Centers.Center}}","visibility":"{{IfElse(Equals(UserProfile.Centers.Center, \"\"), VisibilityType.Hidden, VisibilityType.Visible)}}","type":"text","disableUpdates":false}},{"type":"shape","id":"a9af75ed-ebaa-4acd-901b-c9cefd2dd593","elementConfiguration":{"inheritDimensions":"{{InheritDimensions.InheritNone}}","width":"6.05 cm","height":"1.9 cm","image":"{{UserProfile.Ekstralogo.ExtraLogoSix_PPRef.Image}}","visibility":"","type":"image","disableUpdates":false}},{"type":"shape","id":"0b718e0f-0d06-471d-aedb-c20e8ff03ef2","elementConfiguration":{"inheritDimensions":"{{InheritDimensions.InheritNone}}","width":"3.68 cm","height":"1.17 cm","image":"{{UserProfile.Ekstralogo.ExtraLogoPPRef.Image}}","visibility":"","type":"image","disableUpdates":false}},{"type":"shape","id":"af302a8e-f414-4578-a1f0-8e17333865b6","elementConfiguration":{"binding":"{{Form.PresentationTitle}}","visibility":"","type":"text","disableUpdates":false}},{"type":"shape","id":"5124c164-6f42-4499-86f8-77bf3048e7d6","elementConfiguration":{"binding":"{{StringJoin(\" \", UserProfile.Fornavn,UserProfile.Efternavn)}}","visibility":"{{IfElse(Not(Equals(Form.Dato_Manuel, \"\")), VisibilityType.Hidden, VisibilityType.Visible)}}","type":"text","disableUpdates":false}},{"type":"shape","id":"f5c3b9f5-538d-44d5-b031-ed982bf38519","elementConfiguration":{"binding":"{{Form.Dato_Manuel}}","visibility":"","type":"text","disableUpdates":false}},{"type":"shape","id":"8a315051-b7ab-422a-8e70-424b7d7b9c81","elementConfiguration":{"inheritDimensions":"{{InheritDimensions.InheritNone}}","width":"1.91 cm","height":"1.91 cm","image":"{{UserProfile.Office.LogoRef.LogoHRef.Image}}","visibility":"","type":"image","disableUpdates":false}},{"type":"shape","id":"78c2e61f-4c5c-489e-8a1a-61f2a67936b2","elementConfiguration":{"inheritDimensions":"{{InheritDimensions.InheritNone}}","width":"3.68 cm","height":"1.17 cm","image":"{{UserProfile.Ekstralogo.ExtraLogoPPRef.Image}}","visibility":"","type":"image","disableUpdates":false}},{"type":"shape","id":"5bb6cbcd-ea83-46dd-9a9c-0341671f8b46","elementConfiguration":{"inheritDimensions":"{{InheritDimensions.InheritNone}}","width":"6.05 cm","height":"1.9 cm","image":"{{UserProfile.Ekstralogo.ExtraLogoSix_PPRef.Image}}","visibility":"","type":"image","disableUpdates":false}},{"type":"shape","id":"1790ab61-ebbd-412f-96e0-7956b93998a6","elementConfiguration":{"binding":"{{UserProfile.Office.Virksomhed}}","visibility":"{{IfElse(Equals(UserProfile.Office.Virksomhed, \"\"), VisibilityType.Hidden, VisibilityType.Visible)}}","type":"text","disableUpdates":false}},{"type":"shape","id":"93207f0b-2774-424f-9449-63f5280c05de","elementConfiguration":{"binding":"{{Form.PresentationTitle}}","visibility":"","type":"text","disableUpdates":false}},{"type":"shape","id":"ebd270de-1716-445f-8fa8-34b19c4753a5","elementConfiguration":{"binding":"{{StringJoin(\" \", UserProfile.Fornavn,UserProfile.Efternavn)}}","visibility":"{{IfElse(Not(Equals(Form.Dato_Manuel, \"\")), VisibilityType.Hidden, VisibilityType.Visible)}}","type":"text","disableUpdates":false}},{"type":"shape","id":"0b4f8ddd-c201-40a1-83b9-fc262084e6b3","elementConfiguration":{"binding":"{{Form.Dato_Manuel}}","visibility":"","type":"text","disableUpdates":false}},{"type":"shape","id":"0f6d3595-414d-4c0c-8d2a-159ddf0c755f","elementConfiguration":{"binding":"{{UserProfile.CenterFreeText}}","visibility":"{{IfElse(Equals(UserProfile.Centers.Center, \"\"), VisibilityType.Visible, VisibilityType.Hidden)}}","type":"text","disableUpdates":false}},{"type":"shape","id":"c17a7d70-f88c-4ca1-b6ea-a8810738c7ce","elementConfiguration":{"binding":"{{UserProfile.Centers.Center}}","visibility":"{{IfElse(Equals(UserProfile.Centers.Center, \"\"), VisibilityType.Hidden, VisibilityType.Visible)}}","type":"text","disableUpdates":false}},{"type":"shape","id":"f85ef49a-45df-44be-bd3b-02dcd82820e1","elementConfiguration":{"inheritDimensions":"{{InheritDimensions.InheritNone}}","width":"1.91 cm","height":"1.91 cm","image":"{{UserProfile.Office.LogoRef.LogoHRef.Image}}","visibility":"","type":"image","disableUpdates":false}},{"type":"shape","id":"2a266014-d4d9-4918-9e11-304c7a70a292","elementConfiguration":{"binding":"{{UserProfile.Office.Virksomhed}}","visibility":"{{IfElse(Equals(UserProfile.Office.Virksomhed, \"\"), VisibilityType.Hidden, VisibilityType.Visible)}}","type":"text","disableUpdates":false}},{"type":"shape","id":"899abb88-d568-4b93-b351-7055e9720061","elementConfiguration":{"binding":"{{UserProfile.CenterFreeText}}","visibility":"{{IfElse(Equals(UserProfile.Centers.Center, \"\"), VisibilityType.Visible, VisibilityType.Hidden)}}","type":"text","disableUpdates":false}},{"type":"shape","id":"6ca44c66-78ea-44a8-a3e3-14fd7ebe7156","elementConfiguration":{"binding":"{{UserProfile.Centers.Center}}","visibility":"{{IfElse(Equals(UserProfile.Centers.Center, \"\"), VisibilityType.Hidden, VisibilityType.Visible)}}","type":"text","disableUpdates":false}},{"type":"shape","id":"222da366-0d7f-4a93-8bef-d929c4712623","elementConfiguration":{"inheritDimensions":"{{InheritDimensions.InheritNone}}","width":"6.05 cm","height":"1.9 cm","image":"{{UserProfile.Ekstralogo.ExtraLogoSix_PPRef.Image}}","visibility":"","type":"image","disableUpdates":false}},{"type":"shape","id":"87132f41-a163-4306-add9-e96edc636936","elementConfiguration":{"inheritDimensions":"{{InheritDimensions.InheritNone}}","width":"3.68 cm","height":"1.17 cm","image":"{{UserProfile.Ekstralogo.ExtraLogoPPRef.Image}}","visibility":"","type":"image","disableUpdates":false}},{"type":"shape","id":"961f1a7e-d2d1-4aeb-8728-7490c906e207","elementConfiguration":{"binding":"{{Form.PresentationTitle}}","visibility":"","type":"text","disableUpdates":false}},{"type":"shape","id":"a7df3656-5e58-4254-8e95-192a66e7c214","elementConfiguration":{"binding":"{{StringJoin(\" \", UserProfile.Fornavn,UserProfile.Efternavn)}}","visibility":"{{IfElse(Not(Equals(Form.Dato_Manuel, \"\")), VisibilityType.Hidden, VisibilityType.Visible)}}","type":"text","disableUpdates":false}},{"type":"shape","id":"4d3bdee8-7ba9-4b02-87d3-0fc707c3d9b7","elementConfiguration":{"binding":"{{Form.Dato_Manuel}}","visibility":"","type":"text","disableUpdates":false}},{"type":"shape","id":"3ed66e88-3cef-424f-9e56-1e45f11acc1b","elementConfiguration":{"inheritDimensions":"{{InheritDimensions.InheritNone}}","width":"1.91 cm","height":"1.91 cm","image":"{{UserProfile.Office.LogoRef.LogoHRef.Image}}","visibility":"","type":"image","disableUpdates":false}},{"type":"shape","id":"e26be6a7-4714-418d-9ad1-9b8c2ac0ae3f","elementConfiguration":{"inheritDimensions":"{{InheritDimensions.InheritNone}}","width":"1.91 cm","height":"1.91 cm","image":"{{UserProfile.Office.LogoRef.LogoHRef.Image}}","visibility":"","type":"image","disableUpdates":false}},{"type":"shape","id":"0606278e-43bb-46f0-8f1c-b50c18faa87e","elementConfiguration":{"inheritDimensions":"{{InheritDimensions.InheritNone}}","width":"6.05 cm","height":"1.9 cm","image":"{{UserProfile.Ekstralogo.ExtraLogoSix_PPRef.Image}}","visibility":"","type":"image","disableUpdates":false}},{"type":"shape","id":"28216cfc-827d-4c0c-80c6-fa3d342967bf","elementConfiguration":{"inheritDimensions":"{{InheritDimensions.InheritNone}}","width":"3.68 cm","height":"1.17 cm","image":"{{UserProfile.Ekstralogo.ExtraLogoPPRef.Image}}","visibility":"","type":"image","disableUpdates":false}},{"type":"shape","id":"cecbc1a4-bf14-45c9-84ae-136305bb335d","elementConfiguration":{"binding":"{{UserProfile.Office.Virksomhed}}","visibility":"{{IfElse(Equals(UserProfile.Office.Virksomhed, \"\"), VisibilityType.Hidden, VisibilityType.Visible)}}","type":"text","disableUpdates":false}},{"type":"shape","id":"7dd363f4-c58a-4282-9ec9-0f243862ba08","elementConfiguration":{"binding":"{{Form.PresentationTitle}}","visibility":"","type":"text","disableUpdates":false}},{"type":"shape","id":"f27fec24-094e-4af8-b1db-c5953e8eee69","elementConfiguration":{"binding":"{{StringJoin(\" \", UserProfile.Fornavn,UserProfile.Efternavn)}}","visibility":"{{IfElse(Not(Equals(Form.Dato_Manuel, \"\")), VisibilityType.Hidden, VisibilityType.Visible)}}","type":"text","disableUpdates":false}},{"type":"shape","id":"b7566699-fa8a-4225-83b4-09956a4c92ac","elementConfiguration":{"binding":"{{Form.Dato_Manuel}}","visibility":"","type":"text","disableUpdates":false}},{"type":"shape","id":"9f7b9b2a-face-4723-9d2e-79cefe893592","elementConfiguration":{"binding":"{{UserProfile.CenterFreeText}}","visibility":"{{IfElse(Equals(UserProfile.Centers.Center, \"\"), VisibilityType.Visible, VisibilityType.Hidden)}}","type":"text","disableUpdates":false}},{"type":"shape","id":"43253486-9525-4656-9b2e-78c450d858b3","elementConfiguration":{"binding":"{{UserProfile.Centers.Center}}","visibility":"{{IfElse(Equals(UserProfile.Centers.Center, \"\"), VisibilityType.Hidden, VisibilityType.Visible)}}","type":"text","disableUpdates":false}},{"type":"shape","id":"b62eb101-1546-4f1a-bf41-189320ed65da","elementConfiguration":{"inheritDimensions":"{{InheritDimensions.InheritNone}}","width":"1.91 cm","height":"1.91 cm","image":"{{UserProfile.Office.LogoRef.LogoHRef.Image}}","visibility":"","type":"image","disableUpdates":false}},{"type":"shape","id":"504e208f-d2c2-49da-8345-d70f0243c714","elementConfiguration":{"inheritDimensions":"{{InheritDimensions.InheritNone}}","width":"3.68 cm","height":"1.17 cm","image":"{{UserProfile.Ekstralogo.ExtraLogoPPRef.Image}}","visibility":"","type":"image","disableUpdates":false}},{"type":"shape","id":"4d33e234-8cab-4c4d-b153-fa28f2c65c57","elementConfiguration":{"inheritDimensions":"{{InheritDimensions.InheritNone}}","width":"6.05 cm","height":"1.9 cm","image":"{{UserProfile.Ekstralogo.ExtraLogoSix_PPRef.Image}}","visibility":"","type":"image","disableUpdates":false}},{"type":"shape","id":"e8a38380-4a91-426d-aeac-260a99995096","elementConfiguration":{"binding":"{{Form.PresentationTitle}}","visibility":"","type":"text","disableUpdates":false}},{"type":"shape","id":"df74203f-c760-4760-9401-7f29c36daf06","elementConfiguration":{"binding":"{{StringJoin(\" \", UserProfile.Fornavn,UserProfile.Efternavn)}}","visibility":"{{IfElse(Not(Equals(Form.Dato_Manuel, \"\")), VisibilityType.Hidden, VisibilityType.Visible)}}","type":"text","disableUpdates":false}},{"type":"shape","id":"40efe1cf-8704-444c-a211-07e0f6e6e0cc","elementConfiguration":{"binding":"{{Form.Dato_Manuel}}","visibility":"","type":"text","disableUpdates":false}},{"type":"shape","id":"cfd300b3-96fb-48ba-962a-eb63ec45fce6","elementConfiguration":{"binding":"{{UserProfile.CenterFreeText}}","visibility":"{{IfElse(Equals(UserProfile.Centers.Center, \"\"), VisibilityType.Visible, VisibilityType.Hidden)}}","type":"text","disableUpdates":false}},{"type":"shape","id":"f7f14771-2d55-4416-84e3-b72d9f2ca203","elementConfiguration":{"binding":"{{UserProfile.Centers.Center}}","visibility":"{{IfElse(Equals(UserProfile.Centers.Center, \"\"), VisibilityType.Hidden, VisibilityType.Visible)}}","type":"text","disableUpdates":false}},{"type":"shape","id":"8f183ec3-2b4a-42ea-ac92-a619dfa438d7","elementConfiguration":{"binding":"{{UserProfile.Office.Virksomhed}}","visibility":"{{IfElse(Equals(UserProfile.Office.Virksomhed, \"\"), VisibilityType.Hidden, VisibilityType.Visible)}}","type":"text","disableUpdates":false}},{"type":"shape","id":"bfeae9a4-5046-4d93-b6d6-8b677703d55f","elementConfiguration":{"inheritDimensions":"{{InheritDimensions.InheritNone}}","width":"1.91 cm","height":"1.91 cm","image":"{{UserProfile.Office.LogoRef.LogoHRef.Image}}","visibility":"","type":"image","disableUpdates":false}},{"type":"shape","id":"0c785430-3efd-452c-b09f-165150209a0b","elementConfiguration":{"inheritDimensions":"{{InheritDimensions.InheritNone}}","width":"3.68 cm","height":"1.17 cm","image":"{{UserProfile.Ekstralogo.ExtraLogoPPRef.Image}}","visibility":"","type":"image","disableUpdates":false}},{"type":"shape","id":"f27f25a8-8435-4b39-8af9-196820f70cc5","elementConfiguration":{"inheritDimensions":"{{InheritDimensions.InheritNone}}","width":"6.05 cm","height":"1.9 cm","image":"{{UserProfile.Ekstralogo.ExtraLogoSix_PPRef.Image}}","visibility":"","type":"image","disableUpdates":false}},{"type":"shape","id":"c53b7625-9588-46e4-a419-972065cff2ab","elementConfiguration":{"binding":"{{UserProfile.Office.Virksomhed}}","visibility":"{{IfElse(Equals(UserProfile.Office.Virksomhed, \"\"), VisibilityType.Hidden, VisibilityType.Visible)}}","type":"text","disableUpdates":false}},{"type":"shape","id":"f708a2ca-5bda-43e1-9ea7-924b9d928cac","elementConfiguration":{"binding":"{{Form.PresentationTitle}}","visibility":"","type":"text","disableUpdates":false}},{"type":"shape","id":"981af4c9-924c-489d-b1e6-68f06bace249","elementConfiguration":{"binding":"{{StringJoin(\" \", UserProfile.Fornavn,UserProfile.Efternavn)}}","visibility":"{{IfElse(Not(Equals(Form.Dato_Manuel, \"\")), VisibilityType.Hidden, VisibilityType.Visible)}}","type":"text","disableUpdates":false}},{"type":"shape","id":"769e9bc5-2a13-44d6-8d8f-210ec36abe31","elementConfiguration":{"binding":"{{Form.Dato_Manuel}}","visibility":"","type":"text","disableUpdates":false}},{"type":"shape","id":"cddf720f-10e3-4fe2-9dc9-43b7ce330ba1","elementConfiguration":{"binding":"{{UserProfile.CenterFreeText}}","visibility":"{{IfElse(Equals(UserProfile.Centers.Center, \"\"), VisibilityType.Visible, VisibilityType.Hidden)}}","type":"text","disableUpdates":false}},{"type":"shape","id":"68a4c785-c77e-4338-9bb5-9b562b0ad25a","elementConfiguration":{"binding":"{{UserProfile.Centers.Center}}","visibility":"{{IfElse(Equals(UserProfile.Centers.Center, \"\"), VisibilityType.Hidden, VisibilityType.Visible)}}","type":"text","disableUpdates":false}},{"type":"shape","id":"20c5e5cb-fc6f-473a-8d78-5428b2aeb1bf","elementConfiguration":{"inheritDimensions":"{{InheritDimensions.InheritNone}}","width":"1.91 cm","height":"1.91 cm","image":"{{UserProfile.Office.LogoRef.LogoHRef.Image}}","visibility":"","type":"image","disableUpdates":false}},{"type":"shape","id":"872f1c56-3324-4d54-9d5c-4711bd0084ef","elementConfiguration":{"inheritDimensions":"{{InheritDimensions.InheritNone}}","width":"3.68 cm","height":"1.17 cm","image":"{{UserProfile.Ekstralogo.ExtraLogoPPRef.Image}}","visibility":"","type":"image","disableUpdates":false}},{"type":"shape","id":"d09bbb62-07be-4cd7-b693-52a41026d186","elementConfiguration":{"inheritDimensions":"{{InheritDimensions.InheritNone}}","width":"6.05 cm","height":"1.9 cm","image":"{{UserProfile.Ekstralogo.ExtraLogoSix_PPRef.Image}}","visibility":"","type":"image","disableUpdates":false}},{"type":"shape","id":"4113c752-2cdb-4dd6-a8b3-d24e01709980","elementConfiguration":{"binding":"{{UserProfile.Office.Virksomhed}}","visibility":"{{IfElse(Equals(UserProfile.Office.Virksomhed, \"\"), VisibilityType.Hidden, VisibilityType.Visible)}}","type":"text","disableUpdates":false}},{"type":"shape","id":"c56caf92-6a8d-4f39-992c-4fca35b3e5a6","elementConfiguration":{"binding":"{{UserProfile.CenterFreeText}}","visibility":"{{IfElse(Equals(UserProfile.Centers.Center, \"\"), VisibilityType.Visible, VisibilityType.Hidden)}}","type":"text","disableUpdates":false}},{"type":"shape","id":"4662a556-c981-4d0a-91cc-333e80873cc6","elementConfiguration":{"binding":"{{UserProfile.Centers.Center}}","visibility":"{{IfElse(Equals(UserProfile.Centers.Center, \"\"), VisibilityType.Hidden, VisibilityType.Visible)}}","type":"text","disableUpdates":false}},{"type":"shape","id":"2e388e25-0861-43f4-8ea8-3ba4233604ef","elementConfiguration":{"binding":"{{Form.PresentationTitle}}","visibility":"","type":"text","disableUpdates":false}},{"type":"shape","id":"b420ddc0-3924-44c5-ba8e-dc2a685ba2f2","elementConfiguration":{"binding":"{{StringJoin(\" \", UserProfile.Fornavn,UserProfile.Efternavn)}}","visibility":"{{IfElse(Not(Equals(Form.Dato_Manuel, \"\")), VisibilityType.Hidden, VisibilityType.Visible)}}","type":"text","disableUpdates":false}},{"type":"shape","id":"1b7a9886-1656-4f7f-a7ed-00da52f160fd","elementConfiguration":{"binding":"{{Form.Dato_Manuel}}","visibility":"","type":"text","disableUpdates":false}},{"type":"shape","id":"c39dbdca-1bab-494c-b308-2977897306ef","elementConfiguration":{"inheritDimensions":"{{InheritDimensions.InheritNone}}","width":"1.91 cm","height":"1.91 cm","image":"{{UserProfile.Office.LogoRef.LogoHRef.Image}}","visibility":"","type":"image","disableUpdates":false}},{"type":"shape","id":"450f7c4b-1792-431e-a1d8-88f371b33862","elementConfiguration":{"binding":"{{UserProfile.Office.Virksomhed}}","visibility":"{{IfElse(Equals(UserProfile.Office.Virksomhed, \"\"), VisibilityType.Hidden, VisibilityType.Visible)}}","type":"text","disableUpdates":false}},{"type":"shape","id":"e05023a2-3be5-4a0c-a8ec-9ff2b624fa59","elementConfiguration":{"binding":"{{UserProfile.CenterFreeText}}","visibility":"{{IfElse(Equals(UserProfile.Centers.Center, \"\"), VisibilityType.Visible, VisibilityType.Hidden)}}","type":"text","disableUpdates":false}},{"type":"shape","id":"327e3795-d8a9-4d6f-9c0c-c3169295a6ab","elementConfiguration":{"binding":"{{UserProfile.Centers.Center}}","visibility":"{{IfElse(Equals(UserProfile.Centers.Center, \"\"), VisibilityType.Hidden, VisibilityType.Visible)}}","type":"text","disableUpdates":false}},{"type":"shape","id":"16d64dfb-8c18-413c-a81e-6d8373222a91","elementConfiguration":{"inheritDimensions":"{{InheritDimensions.InheritNone}}","width":"6.05 cm","height":"1.9 cm","image":"{{UserProfile.Ekstralogo.ExtraLogoSix_PPRef.Image}}","visibility":"","type":"image","disableUpdates":false}},{"type":"shape","id":"6570d1ef-7316-490f-9dc8-226184637c96","elementConfiguration":{"inheritDimensions":"{{InheritDimensions.InheritNone}}","width":"3.68 cm","height":"1.17 cm","image":"{{UserProfile.Ekstralogo.ExtraLogoPPRef.Image}}","visibility":"","type":"image","disableUpdates":false}},{"type":"shape","id":"23ee9a34-3a43-4690-b778-0b03df3dce8e","elementConfiguration":{"binding":"{{Form.PresentationTitle}}","visibility":"","type":"text","disableUpdates":false}},{"type":"shape","id":"5e1e016c-6758-4940-95a3-8eaee63cd6ab","elementConfiguration":{"binding":"{{StringJoin(\" \", UserProfile.Fornavn,UserProfile.Efternavn)}}","visibility":"{{IfElse(Not(Equals(Form.Dato_Manuel, \"\")), VisibilityType.Hidden, VisibilityType.Visible)}}","type":"text","disableUpdates":false}},{"type":"shape","id":"28655b62-444d-419e-bb2c-4c3c4b3a698d","elementConfiguration":{"binding":"{{Form.Dato_Manuel}}","visibility":"","type":"text","disableUpdates":false}},{"type":"shape","id":"690ed60f-d475-4118-af8b-c1bb4ebb1b65","elementConfiguration":{"inheritDimensions":"{{InheritDimensions.InheritNone}}","width":"1.91 cm","height":"1.91 cm","image":"{{UserProfile.Office.LogoRef.LogoHRef.Image}}","visibility":"","type":"image","disableUpdates":false}},{"type":"shape","id":"ec98916a-5e56-4a5b-9efe-6c43d5a0e6b3","elementConfiguration":{"inheritDimensions":"{{InheritDimensions.InheritNone}}","width":"1.91 cm","height":"1.91 cm","image":"{{UserProfile.Office.LogoRef.LogoHRef.Image}}","visibility":"","type":"image","disableUpdates":false}},{"type":"shape","id":"5a44db1e-8fcd-4382-95b0-2eb20f03e525","elementConfiguration":{"binding":"{{UserProfile.Office.Virksomhed}}","visibility":"{{IfElse(Equals(UserProfile.Office.Virksomhed, \"\"), VisibilityType.Hidden, VisibilityType.Visible)}}","type":"text","disableUpdates":false}},{"type":"shape","id":"9f7a224c-2839-4782-8b6b-15ede277d234","elementConfiguration":{"binding":"{{UserProfile.CenterFreeText}}","visibility":"{{IfElse(Equals(UserProfile.Centers.Center, \"\"), VisibilityType.Visible, VisibilityType.Hidden)}}","type":"text","disableUpdates":false}},{"type":"shape","id":"79494ad7-bab2-4452-9e6e-7900be53dacc","elementConfiguration":{"binding":"{{UserProfile.Centers.Center}}","visibility":"{{IfElse(Equals(UserProfile.Centers.Center, \"\"), VisibilityType.Hidden, VisibilityType.Visible)}}","type":"text","disableUpdates":false}},{"type":"shape","id":"44a2a250-3cfc-497b-9be2-c33bca013ef8","elementConfiguration":{"inheritDimensions":"{{InheritDimensions.InheritNone}}","width":"6.05 cm","height":"1.9 cm","image":"{{UserProfile.Ekstralogo.ExtraLogoSix_PPRef.Image}}","visibility":"","type":"image","disableUpdates":false}},{"type":"shape","id":"ddc53cb8-e137-4d6e-98a3-1ce3ac2e86b6","elementConfiguration":{"inheritDimensions":"{{InheritDimensions.InheritNone}}","width":"3.68 cm","height":"1.17 cm","image":"{{UserProfile.Ekstralogo.ExtraLogoPPRef.Image}}","visibility":"","type":"image","disableUpdates":false}},{"type":"shape","id":"e8be2b5f-1fc9-4a82-91a5-055ff0bfae48","elementConfiguration":{"binding":"{{Form.PresentationTitle}}","visibility":"","type":"text","disableUpdates":false}},{"type":"shape","id":"33479132-ac3f-4f85-85bc-61d02472843f","elementConfiguration":{"binding":"{{StringJoin(\" \", UserProfile.Fornavn,UserProfile.Efternavn)}}","visibility":"{{IfElse(Not(Equals(Form.Dato_Manuel, \"\")), VisibilityType.Hidden, VisibilityType.Visible)}}","type":"text","disableUpdates":false}},{"type":"shape","id":"248bf314-83d8-4c4c-98aa-07f82276db49","elementConfiguration":{"binding":"{{Form.Dato_Manuel}}","visibility":"","type":"text","disableUpdates":false}},{"type":"shape","id":"5748c8ef-ff9f-4796-acd8-c52cb0f45747","elementConfiguration":{"inheritDimensions":"{{InheritDimensions.InheritNone}}","width":"1.91 cm","height":"1.91 cm","image":"{{UserProfile.Office.LogoRef.LogoHRef.Image}}","visibility":"","type":"image","disableUpdates":false}},{"type":"shape","id":"2ce2b732-5b3a-4344-85a9-25c6a089f159","elementConfiguration":{"inheritDimensions":"{{InheritDimensions.InheritNone}}","width":"3.68 cm","height":"1.17 cm","image":"{{UserProfile.Ekstralogo.ExtraLogoPPRef.Image}}","visibility":"","type":"image","disableUpdates":false}},{"type":"shape","id":"60b22e30-5f12-47b6-a2d6-e5ea65dd8192","elementConfiguration":{"inheritDimensions":"{{InheritDimensions.InheritNone}}","width":"6.05 cm","height":"1.9 cm","image":"{{UserProfile.Ekstralogo.ExtraLogoSix_PPRef.Image}}","visibility":"","type":"image","disableUpdates":false}},{"type":"shape","id":"c68ec356-1b99-4cc6-bcbb-0a5fdde943de","elementConfiguration":{"binding":"{{UserProfile.Office.Virksomhed}}","visibility":"{{IfElse(Equals(UserProfile.Office.Virksomhed, \"\"), VisibilityType.Hidden, VisibilityType.Visible)}}","type":"text","disableUpdates":false}},{"type":"shape","id":"0bccf5d2-5cd2-4fa4-b5d0-b473689ee905","elementConfiguration":{"binding":"{{Form.PresentationTitle}}","visibility":"","type":"text","disableUpdates":false}},{"type":"shape","id":"4e245d08-39e3-4730-92b7-ed8dfc45e6b5","elementConfiguration":{"binding":"{{StringJoin(\" \", UserProfile.Fornavn,UserProfile.Efternavn)}}","visibility":"{{IfElse(Not(Equals(Form.Dato_Manuel, \"\")), VisibilityType.Hidden, VisibilityType.Visible)}}","type":"text","disableUpdates":false}},{"type":"shape","id":"04657fd8-6335-48e8-9e52-ff2ee4f295af","elementConfiguration":{"binding":"{{Form.Dato_Manuel}}","visibility":"","type":"text","disableUpdates":false}},{"type":"shape","id":"7c9a5c8e-067f-47a0-9291-c5e10884897c","elementConfiguration":{"binding":"{{UserProfile.CenterFreeText}}","visibility":"{{IfElse(Equals(UserProfile.Centers.Center, \"\"), VisibilityType.Visible, VisibilityType.Hidden)}}","type":"text","disableUpdates":false}},{"type":"shape","id":"a16b1a61-7eac-4367-9498-b00e6f99605e","elementConfiguration":{"binding":"{{UserProfile.Centers.Center}}","visibility":"{{IfElse(Equals(UserProfile.Centers.Center, \"\"), VisibilityType.Hidden, VisibilityType.Visible)}}","type":"text","disableUpdates":false}},{"type":"shape","id":"a2c0ca50-e108-49e0-9a4f-62f794d16e1b","elementConfiguration":{"inheritDimensions":"{{InheritDimensions.InheritNone}}","width":"1.91 cm","height":"1.91 cm","image":"{{UserProfile.Office.LogoRef.LogoHRef.Image}}","visibility":"","type":"image","disableUpdates":false}},{"type":"shape","id":"a5dc1e95-7fa4-4cf6-b91e-1bf2bd20478c","elementConfiguration":{"inheritDimensions":"{{InheritDimensions.InheritNone}}","width":"3.68 cm","height":"1.17 cm","image":"{{UserProfile.Ekstralogo.ExtraLogoPPRef.Image}}","visibility":"","type":"image","disableUpdates":false}},{"type":"shape","id":"00397d6e-1b3d-4fcb-bfb6-d2f917fdc900","elementConfiguration":{"binding":"{{Form.PresentationTitle}}","visibility":"","type":"text","disableUpdates":false}},{"type":"shape","id":"a9ce441f-db0b-49d5-bfc4-74412412369f","elementConfiguration":{"binding":"{{StringJoin(\" \", UserProfile.Fornavn,UserProfile.Efternavn)}}","visibility":"{{IfElse(Not(Equals(Form.Dato_Manuel, \"\")), VisibilityType.Hidden, VisibilityType.Visible)}}","type":"text","disableUpdates":false}},{"type":"shape","id":"b8dc1e99-d6f2-4a51-ad9b-3d57cbea85e4","elementConfiguration":{"binding":"{{Form.Dato_Manuel}}","visibility":"","type":"text","disableUpdates":false}},{"type":"shape","id":"2ab3515d-4d7f-421d-8609-4a11611858f0","elementConfiguration":{"inheritDimensions":"{{InheritDimensions.InheritNone}}","width":"6.05 cm","height":"1.9 cm","image":"{{UserProfile.Ekstralogo.ExtraLogoSix_PPRef.Image}}","visibility":"","type":"image","disableUpdates":false}},{"type":"shape","id":"bdcf95ef-e633-44d4-bd5b-e2bff88bfac4","elementConfiguration":{"binding":"{{UserProfile.Office.Virksomhed}}","visibility":"{{IfElse(Equals(UserProfile.Office.Virksomhed, \"\"), VisibilityType.Hidden, VisibilityType.Visible)}}","type":"text","disableUpdates":false}},{"type":"shape","id":"efa06f49-b3cc-46cd-921e-f890db3d22ae","elementConfiguration":{"binding":"{{UserProfile.CenterFreeText}}","visibility":"{{IfElse(Equals(UserProfile.Centers.Center, \"\"), VisibilityType.Visible, VisibilityType.Hidden)}}","type":"text","disableUpdates":false}},{"type":"shape","id":"547d6a20-b087-47d3-a6c5-113f9c04e55d","elementConfiguration":{"binding":"{{UserProfile.Centers.Center}}","visibility":"{{IfElse(Equals(UserProfile.Centers.Center, \"\"), VisibilityType.Hidden, VisibilityType.Visible)}}","type":"text","disableUpdates":false}},{"type":"shape","id":"8059c456-18f8-495a-b9f9-381204225f8b","elementConfiguration":{"inheritDimensions":"{{InheritDimensions.InheritNone}}","width":"3.68 cm","height":"1.17 cm","image":"{{UserProfile.Ekstralogo.ExtraLogoPPRef.Image}}","visibility":"","type":"image","disableUpdates":false}},{"type":"shape","id":"dc1b7f7e-0c6a-4914-be57-2968a82a97cc","elementConfiguration":{"inheritDimensions":"{{InheritDimensions.InheritNone}}","width":"6.05 cm","height":"1.9 cm","image":"{{UserProfile.Ekstralogo.ExtraLogoSix_PPRef.Image}}","visibility":"","type":"image","disableUpdates":false}},{"type":"shape","id":"8e5dff27-a65f-4459-af64-254cfc891b5c","elementConfiguration":{"binding":"{{Form.PresentationTitle}}","visibility":"","type":"text","disableUpdates":false}},{"type":"shape","id":"e6a61b3e-3b4f-4c24-8bb8-89c3598caf08","elementConfiguration":{"binding":"{{StringJoin(\" \", UserProfile.Fornavn,UserProfile.Efternavn)}}","visibility":"{{IfElse(Not(Equals(Form.Dato_Manuel, \"\")), VisibilityType.Hidden, VisibilityType.Visible)}}","type":"text","disableUpdates":false}},{"type":"shape","id":"bfd9c754-58ee-4db8-9164-66a6a767b3bc","elementConfiguration":{"binding":"{{Form.Dato_Manuel}}","visibility":"","type":"text","disableUpdates":false}},{"type":"shape","id":"80eb6a28-c8c9-49a9-af76-f99f748ac696","elementConfiguration":{"inheritDimensions":"{{InheritDimensions.InheritNone}}","width":"1.91 cm","height":"1.91 cm","image":"{{UserProfile.Office.LogoRef.LogoHRef.Image}}","visibility":"","type":"image","disableUpdates":false}},{"type":"shape","id":"362829ce-47fd-4685-8898-8f060e37e090","elementConfiguration":{"inheritDimensions":"{{InheritDimensions.InheritNone}}","width":"3.68 cm","height":"1.17 cm","image":"{{UserProfile.Ekstralogo.ExtraLogoPPRef.Image}}","visibility":"","type":"image","disableUpdates":false}},{"type":"shape","id":"80ac8eff-f1b6-48ad-955b-2d28972507cf","elementConfiguration":{"inheritDimensions":"{{InheritDimensions.InheritNone}}","width":"6.05 cm","height":"1.9 cm","image":"{{UserProfile.Ekstralogo.ExtraLogoSix_PPRef.Image}}","visibility":"","type":"image","disableUpdates":false}},{"type":"shape","id":"3eaf5179-d0af-443e-87b6-6cdb9de1ef17","elementConfiguration":{"binding":"{{UserProfile.Office.Virksomhed}}","visibility":"{{IfElse(Equals(UserProfile.Office.Virksomhed, \"\"), VisibilityType.Hidden, VisibilityType.Visible)}}","type":"text","disableUpdates":false}},{"type":"shape","id":"5bcce97c-5e43-48ff-b51d-3dd8b6c925a9","elementConfiguration":{"binding":"{{Form.PresentationTitle}}","visibility":"","type":"text","disableUpdates":false}},{"type":"shape","id":"6aff44c6-4c7f-4695-b186-043b8d6f6a31","elementConfiguration":{"binding":"{{StringJoin(\" \", UserProfile.Fornavn,UserProfile.Efternavn)}}","visibility":"{{IfElse(Not(Equals(Form.Dato_Manuel, \"\")), VisibilityType.Hidden, VisibilityType.Visible)}}","type":"text","disableUpdates":false}},{"type":"shape","id":"d9fd73d6-9971-4221-b641-2cb6d0fe2b90","elementConfiguration":{"binding":"{{Form.Dato_Manuel}}","visibility":"","type":"text","disableUpdates":false}},{"type":"shape","id":"fb37b751-e7e8-48fd-8c00-9812cd6fae8d","elementConfiguration":{"binding":"{{UserProfile.CenterFreeText}}","visibility":"{{IfElse(Equals(UserProfile.Centers.Center, \"\"), VisibilityType.Visible, VisibilityType.Hidden)}}","type":"text","disableUpdates":false}},{"type":"shape","id":"dc215af2-afe0-4844-8a01-f97288f14179","elementConfiguration":{"binding":"{{UserProfile.Centers.Center}}","visibility":"{{IfElse(Equals(UserProfile.Centers.Center, \"\"), VisibilityType.Hidden, VisibilityType.Visible)}}","type":"text","disableUpdates":false}},{"type":"shape","id":"d4428170-6781-4438-b79b-362fc2d914d3","elementConfiguration":{"inheritDimensions":"{{InheritDimensions.InheritNone}}","width":"1.91 cm","height":"1.91 cm","image":"{{UserProfile.Office.LogoRef.LogoHRef.Image}}","visibility":"","type":"image","disableUpdates":false}},{"type":"shape","id":"b9510139-968f-43f5-b675-d75787ed3818","elementConfiguration":{"inheritDimensions":"{{InheritDimensions.InheritNone}}","width":"3.68 cm","height":"1.17 cm","image":"{{UserProfile.Ekstralogo.ExtraLogoPPRef.Image}}","visibility":"","type":"image","disableUpdates":false}},{"type":"shape","id":"b21c736c-1d17-4788-9700-987fd1755c76","elementConfiguration":{"inheritDimensions":"{{InheritDimensions.InheritNone}}","width":"6.05 cm","height":"1.9 cm","image":"{{UserProfile.Ekstralogo.ExtraLogoSix_PPRef.Image}}","visibility":"","type":"image","disableUpdates":false}},{"type":"shape","id":"d2ec82ab-4963-4ef5-aa58-ddc976a6247d","elementConfiguration":{"binding":"{{UserProfile.Office.Virksomhed}}","visibility":"{{IfElse(Equals(UserProfile.Office.Virksomhed, \"\"), VisibilityType.Hidden, VisibilityType.Visible)}}","type":"text","disableUpdates":false}},{"type":"shape","id":"964b2f0b-4641-4e7f-b7f1-4e0c2b6b9685","elementConfiguration":{"binding":"{{Form.PresentationTitle}}","visibility":"","type":"text","disableUpdates":false}},{"type":"shape","id":"194faa06-9bad-4e22-8591-aaca6dd1d51f","elementConfiguration":{"binding":"{{StringJoin(\" \", UserProfile.Fornavn,UserProfile.Efternavn)}}","visibility":"{{IfElse(Not(Equals(Form.Dato_Manuel, \"\")), VisibilityType.Hidden, VisibilityType.Visible)}}","type":"text","disableUpdates":false}},{"type":"shape","id":"91e847e9-c479-4c55-b9e7-ac022bc4a1d1","elementConfiguration":{"binding":"{{Form.Dato_Manuel}}","visibility":"","type":"text","disableUpdates":false}},{"type":"shape","id":"16ed35f0-1e1f-4b3c-883e-16a5f0c07416","elementConfiguration":{"binding":"{{UserProfile.CenterFreeText}}","visibility":"{{IfElse(Equals(UserProfile.Centers.Center, \"\"), VisibilityType.Visible, VisibilityType.Hidden)}}","type":"text","disableUpdates":false}},{"type":"shape","id":"8fe2ed07-cfa9-4079-95d3-52527241d5d3","elementConfiguration":{"binding":"{{UserProfile.Centers.Center}}","visibility":"{{IfElse(Equals(UserProfile.Centers.Center, \"\"), VisibilityType.Hidden, VisibilityType.Visible)}}","type":"text","disableUpdates":false}},{"type":"shape","id":"770fc5bf-8460-4cd3-82cd-f3216700d2d9","elementConfiguration":{"inheritDimensions":"{{InheritDimensions.InheritNone}}","width":"1.91 cm","height":"1.91 cm","image":"{{UserProfile.Office.LogoRef.LogoHRef.Image}}","visibility":"","type":"image","disableUpdates":false}},{"type":"shape","id":"9b462442-bb02-441d-881d-2d9d9e5360e9","elementConfiguration":{"inheritDimensions":"{{InheritDimensions.InheritNone}}","width":"3.68 cm","height":"1.17 cm","image":"{{UserProfile.Ekstralogo.ExtraLogoPPRef.Image}}","visibility":"","type":"image","disableUpdates":false}},{"type":"shape","id":"e846f723-c4f7-4e37-b0c1-3f2f94d27a5c","elementConfiguration":{"inheritDimensions":"{{InheritDimensions.InheritNone}}","width":"6.05 cm","height":"1.9 cm","image":"{{UserProfile.Ekstralogo.ExtraLogoSix_PPRef.Image}}","visibility":"","type":"image","disableUpdates":false}},{"type":"shape","id":"a092031e-de50-40c9-ab39-9993ae41e9e2","elementConfiguration":{"binding":"{{UserProfile.Office.Virksomhed}}","visibility":"{{IfElse(Equals(UserProfile.Office.Virksomhed, \"\"), VisibilityType.Hidden, VisibilityType.Visible)}}","type":"text","disableUpdates":false}},{"type":"shape","id":"140a870d-6cd6-4222-8e1d-264ac17fd931","elementConfiguration":{"binding":"{{Form.PresentationTitle}}","visibility":"","type":"text","disableUpdates":false}},{"type":"shape","id":"c33512bd-087a-4a90-bf50-963a8e24d71c","elementConfiguration":{"binding":"{{StringJoin(\" \", UserProfile.Fornavn,UserProfile.Efternavn)}}","visibility":"{{IfElse(Not(Equals(Form.Dato_Manuel, \"\")), VisibilityType.Hidden, VisibilityType.Visible)}}","type":"text","disableUpdates":false}},{"type":"shape","id":"39185b46-916b-455e-bbb3-9b370f427014","elementConfiguration":{"binding":"{{Form.Dato_Manuel}}","visibility":"","type":"text","disableUpdates":false}},{"type":"shape","id":"9983e5b2-7dac-4d6b-9a85-6891b135f532","elementConfiguration":{"binding":"{{UserProfile.CenterFreeText}}","visibility":"{{IfElse(Equals(UserProfile.Centers.Center, \"\"), VisibilityType.Visible, VisibilityType.Hidden)}}","type":"text","disableUpdates":false}},{"type":"shape","id":"2c8983a5-059d-4faa-add9-bc79e3af3b31","elementConfiguration":{"binding":"{{UserProfile.Centers.Center}}","visibility":"{{IfElse(Equals(UserProfile.Centers.Center, \"\"), VisibilityType.Hidden, VisibilityType.Visible)}}","type":"text","disableUpdates":false}}],"transformationConfigurations":[{"colorTheme":"{{UserProfile.Office.ThemecolorRef.ColorTheme}}","disableUpdates":false,"originalColorThemeXml":"<a:clrScheme name=\"Region Hovedstaden Darkblue\" xmlns:a=\"http://schemas.openxmlformats.org/drawingml/2006/main\"><a:dk1><a:srgbClr val=\"333333\" /></a:dk1><a:lt1><a:srgbClr val=\"FFFFFF\" /></a:lt1><a:dk2><a:srgbClr val=\"575757\" /></a:dk2><a:lt2><a:srgbClr val=\"CCD4DD\" /></a:lt2><a:accent1><a:srgbClr val=\"99A8BB\" /></a:accent1><a:accent2><a:srgbClr val=\"333333\" /></a:accent2><a:accent3><a:srgbClr val=\"4D6787\" /></a:accent3><a:accent4><a:srgbClr val=\"666666\" /></a:accent4><a:accent5><a:srgbClr val=\"193C65\" /></a:accent5><a:accent6><a:srgbClr val=\"999999\" /></a:accent6><a:hlink><a:srgbClr val=\"193C65\" /></a:hlink><a:folHlink><a:srgbClr val=\"808080\" /></a:folHlink></a:clrScheme>","type":"colorTheme"}],"templateName":"Standard_v2","templateDescription":"","enableDocumentContentUpdater":true,"version":"2.0"}]]></TemplafyTemplateConfiguration>
</file>

<file path=customXml/itemProps1.xml><?xml version="1.0" encoding="utf-8"?>
<ds:datastoreItem xmlns:ds="http://schemas.openxmlformats.org/officeDocument/2006/customXml" ds:itemID="{94B44CFA-99B3-4017-A19D-5034F6FABF4B}"/>
</file>

<file path=customXml/itemProps2.xml><?xml version="1.0" encoding="utf-8"?>
<ds:datastoreItem xmlns:ds="http://schemas.openxmlformats.org/officeDocument/2006/customXml" ds:itemID="{BA57392B-4E55-470C-9BFB-76A4EFF620E7}">
  <ds:schemaRefs/>
</ds:datastoreItem>
</file>

<file path=customXml/itemProps3.xml><?xml version="1.0" encoding="utf-8"?>
<ds:datastoreItem xmlns:ds="http://schemas.openxmlformats.org/officeDocument/2006/customXml" ds:itemID="{235060BF-2B48-43F3-B633-1236C6443CDE}">
  <ds:schemaRefs>
    <ds:schemaRef ds:uri="http://schemas.microsoft.com/sharepoint/v3/contenttype/forms"/>
  </ds:schemaRefs>
</ds:datastoreItem>
</file>

<file path=customXml/itemProps4.xml><?xml version="1.0" encoding="utf-8"?>
<ds:datastoreItem xmlns:ds="http://schemas.openxmlformats.org/officeDocument/2006/customXml" ds:itemID="{DA73823C-74ED-4A10-96F0-02C1737A6E1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5271e33-d65b-4fdb-83df-e33c3ee32854"/>
    <ds:schemaRef ds:uri="46bc01ff-faee-43f1-949a-29a91abcae44"/>
    <ds:schemaRef ds:uri="http://www.w3.org/XML/1998/namespace"/>
    <ds:schemaRef ds:uri="http://purl.org/dc/dcmitype/"/>
  </ds:schemaRefs>
</ds:datastoreItem>
</file>

<file path=customXml/itemProps5.xml><?xml version="1.0" encoding="utf-8"?>
<ds:datastoreItem xmlns:ds="http://schemas.openxmlformats.org/officeDocument/2006/customXml" ds:itemID="{B0D2E709-FA3C-4E2D-A1F5-DD257C406372}">
  <ds:schemaRefs/>
</ds:datastoreItem>
</file>

<file path=customXml/itemProps6.xml><?xml version="1.0" encoding="utf-8"?>
<ds:datastoreItem xmlns:ds="http://schemas.openxmlformats.org/officeDocument/2006/customXml" ds:itemID="{71B1CA69-6F30-4A1D-8099-FC0E60F4C801}">
  <ds:schemaRefs/>
</ds:datastoreItem>
</file>

<file path=customXml/itemProps7.xml><?xml version="1.0" encoding="utf-8"?>
<ds:datastoreItem xmlns:ds="http://schemas.openxmlformats.org/officeDocument/2006/customXml" ds:itemID="{978984FF-6C25-4FD4-85EA-2F9586C8CA61}">
  <ds:schemaRefs/>
</ds:datastoreItem>
</file>

<file path=docProps/app.xml><?xml version="1.0" encoding="utf-8"?>
<Properties xmlns="http://schemas.openxmlformats.org/officeDocument/2006/extended-properties" xmlns:vt="http://schemas.openxmlformats.org/officeDocument/2006/docPropsVTypes">
  <Template/>
  <TotalTime>104</TotalTime>
  <Words>5797</Words>
  <Application>Microsoft Office PowerPoint</Application>
  <PresentationFormat>Widescreen</PresentationFormat>
  <Paragraphs>354</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2024-dmpg-skabelon-v.2</vt:lpstr>
      <vt:lpstr>Netværk og relationer</vt:lpstr>
      <vt:lpstr>Netværk og relationer</vt:lpstr>
      <vt:lpstr>Hvad er netværk</vt:lpstr>
      <vt:lpstr>HVAD SIGER PATIENTERNE</vt:lpstr>
      <vt:lpstr> HVAD BETYDER NETVÆRKET  FOR AT KOMME SIG?  </vt:lpstr>
      <vt:lpstr>HVAD ER NETVÆRK, PÅRØRENDE, RELATIONER FOR DIG?</vt:lpstr>
      <vt:lpstr>Eksempler på netværk </vt:lpstr>
      <vt:lpstr>Øvelse - Hvem skal jeg involvere når: Plenum eller gruppe </vt:lpstr>
      <vt:lpstr>Ensomhed</vt:lpstr>
      <vt:lpstr>Øvelse: Færdiggør sætningerne alene  eller gruppe </vt:lpstr>
      <vt:lpstr>Isolation</vt:lpstr>
      <vt:lpstr>Manisk adfærd</vt:lpstr>
      <vt:lpstr>Ung med bipolarlidelse</vt:lpstr>
      <vt:lpstr>Identitet </vt:lpstr>
      <vt:lpstr>Egenomsorg </vt:lpstr>
      <vt:lpstr>Tab af erkendelse </vt:lpstr>
      <vt:lpstr>Tab af erkendelse </vt:lpstr>
      <vt:lpstr>Håb </vt:lpstr>
      <vt:lpstr>Hvad skal jeg sige om min sygdom?</vt:lpstr>
      <vt:lpstr>Øvelse: hvad skal jeg fortælle om mig selv? Dialog med 2-3</vt:lpstr>
      <vt:lpstr>At være pårørende</vt:lpstr>
      <vt:lpstr>Børn som pårørende</vt:lpstr>
      <vt:lpstr>Dynamik mellem pårørende og familiemedlem</vt:lpstr>
      <vt:lpstr>Forebyggelsesplan  </vt:lpstr>
      <vt:lpstr> Forebyggelsesplan - tidlige advarselstegn  </vt:lpstr>
      <vt:lpstr>Forebyggelsesplan </vt:lpstr>
      <vt:lpstr>Litteratur og henvisninger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Gudmunda Arnardottir</dc:creator>
  <cp:lastModifiedBy>Gudmunda Sirry Arnardottir</cp:lastModifiedBy>
  <cp:revision>111</cp:revision>
  <cp:lastPrinted>2025-10-25T19:51:53Z</cp:lastPrinted>
  <dcterms:created xsi:type="dcterms:W3CDTF">2025-05-14T10:55:41Z</dcterms:created>
  <dcterms:modified xsi:type="dcterms:W3CDTF">2025-11-17T11:50:14Z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2024-12-16T21:40:12</vt:lpwstr>
  </property>
  <property fmtid="{D5CDD505-2E9C-101B-9397-08002B2CF9AE}" pid="3" name="TemplafyTenantId">
    <vt:lpwstr>regionh</vt:lpwstr>
  </property>
  <property fmtid="{D5CDD505-2E9C-101B-9397-08002B2CF9AE}" pid="4" name="TemplafyTemplateId">
    <vt:lpwstr>1073106263693590572</vt:lpwstr>
  </property>
  <property fmtid="{D5CDD505-2E9C-101B-9397-08002B2CF9AE}" pid="5" name="TemplafyUserProfileId">
    <vt:lpwstr>981356063979470908</vt:lpwstr>
  </property>
  <property fmtid="{D5CDD505-2E9C-101B-9397-08002B2CF9AE}" pid="6" name="TemplafyLanguageCode">
    <vt:lpwstr>da-DK</vt:lpwstr>
  </property>
  <property fmtid="{D5CDD505-2E9C-101B-9397-08002B2CF9AE}" pid="7" name="TemplafyFromBlank">
    <vt:bool>true</vt:bool>
  </property>
  <property fmtid="{D5CDD505-2E9C-101B-9397-08002B2CF9AE}" pid="8" name="ContentTypeId">
    <vt:lpwstr>0x010100169DFA4728C1E7498C051EA6321098C7</vt:lpwstr>
  </property>
  <property fmtid="{D5CDD505-2E9C-101B-9397-08002B2CF9AE}" pid="9" name="MediaServiceImageTags">
    <vt:lpwstr/>
  </property>
</Properties>
</file>