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649_BA49CCE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8"/>
  </p:notesMasterIdLst>
  <p:sldIdLst>
    <p:sldId id="473" r:id="rId5"/>
    <p:sldId id="1537" r:id="rId6"/>
    <p:sldId id="257" r:id="rId7"/>
    <p:sldId id="1606" r:id="rId8"/>
    <p:sldId id="1535" r:id="rId9"/>
    <p:sldId id="1538" r:id="rId10"/>
    <p:sldId id="618" r:id="rId11"/>
    <p:sldId id="1596" r:id="rId12"/>
    <p:sldId id="1597" r:id="rId13"/>
    <p:sldId id="1539" r:id="rId14"/>
    <p:sldId id="1607" r:id="rId15"/>
    <p:sldId id="1602" r:id="rId16"/>
    <p:sldId id="1598" r:id="rId17"/>
    <p:sldId id="1599" r:id="rId18"/>
    <p:sldId id="1600" r:id="rId19"/>
    <p:sldId id="1603" r:id="rId20"/>
    <p:sldId id="1604" r:id="rId21"/>
    <p:sldId id="1524" r:id="rId22"/>
    <p:sldId id="1605" r:id="rId23"/>
    <p:sldId id="1586" r:id="rId24"/>
    <p:sldId id="866" r:id="rId25"/>
    <p:sldId id="300" r:id="rId26"/>
    <p:sldId id="1609" r:id="rId2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0DCB8E-2C7F-D4D4-C646-31C8B9C0E4A7}" name="Gudmunda Sirry Arnardottir" initials="GA" userId="S::gudmunda.sirry.arnardottir@regionh.dk::7bee0ae9-7df3-4f86-86c5-166b3b09411c" providerId="AD"/>
  <p188:author id="{8778AF94-4A97-5B9A-7D99-866FC181F521}" name="Gudmunda Sirry Arnardottir" initials="GA" userId="S::gudmunda.sirry.arnardottir_regionh.dk#ext#@regionmidtjylland.onmicrosoft.com::84380b38-600e-4adc-b23d-3fb050d9669f" providerId="AD"/>
  <p188:author id="{8D5B7FA9-1149-7562-65CB-02FEFAFEEDC5}" name="Natacha Blauenfeldt Kyster" initials="NK" userId="S::natacha.blauenfeldt.kyster@regionh.dk::cb98e8de-3e2f-4c42-8d60-44c6e5b109f0" providerId="AD"/>
  <p188:author id="{80C705C3-BCAE-78B9-184A-C2B101964426}" name="Krista Margrethe Nielsen Straarup" initials="KS" userId="S::KRISTR@onerm.dk::64a3e032-6809-4f7e-bd53-5c8dd18f60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DF2"/>
    <a:srgbClr val="5A9A25"/>
    <a:srgbClr val="70AD47"/>
    <a:srgbClr val="B8C84D"/>
    <a:srgbClr val="F6E836"/>
    <a:srgbClr val="98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ED19A-BF82-4F2B-BCDA-35C264F85790}" v="1" dt="2025-11-18T22:25:17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45" autoAdjust="0"/>
  </p:normalViewPr>
  <p:slideViewPr>
    <p:cSldViewPr snapToGrid="0">
      <p:cViewPr varScale="1">
        <p:scale>
          <a:sx n="50" d="100"/>
          <a:sy n="50" d="100"/>
        </p:scale>
        <p:origin x="12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320" y="11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Margrethe Nielsen Straarup" userId="64a3e032-6809-4f7e-bd53-5c8dd18f60f6" providerId="ADAL" clId="{54FED19A-BF82-4F2B-BCDA-35C264F85790}"/>
    <pc:docChg chg="addSld delSld modSld sldOrd">
      <pc:chgData name="Krista Margrethe Nielsen Straarup" userId="64a3e032-6809-4f7e-bd53-5c8dd18f60f6" providerId="ADAL" clId="{54FED19A-BF82-4F2B-BCDA-35C264F85790}" dt="2025-11-18T22:28:05.527" v="98" actId="20577"/>
      <pc:docMkLst>
        <pc:docMk/>
      </pc:docMkLst>
      <pc:sldChg chg="modSp mod ord">
        <pc:chgData name="Krista Margrethe Nielsen Straarup" userId="64a3e032-6809-4f7e-bd53-5c8dd18f60f6" providerId="ADAL" clId="{54FED19A-BF82-4F2B-BCDA-35C264F85790}" dt="2025-11-18T22:26:51.645" v="96" actId="113"/>
        <pc:sldMkLst>
          <pc:docMk/>
          <pc:sldMk cId="2866771059" sldId="257"/>
        </pc:sldMkLst>
        <pc:spChg chg="mod">
          <ac:chgData name="Krista Margrethe Nielsen Straarup" userId="64a3e032-6809-4f7e-bd53-5c8dd18f60f6" providerId="ADAL" clId="{54FED19A-BF82-4F2B-BCDA-35C264F85790}" dt="2025-11-18T22:26:51.645" v="96" actId="113"/>
          <ac:spMkLst>
            <pc:docMk/>
            <pc:sldMk cId="2866771059" sldId="257"/>
            <ac:spMk id="3" creationId="{00000000-0000-0000-0000-000000000000}"/>
          </ac:spMkLst>
        </pc:spChg>
      </pc:sldChg>
      <pc:sldChg chg="modSp mod">
        <pc:chgData name="Krista Margrethe Nielsen Straarup" userId="64a3e032-6809-4f7e-bd53-5c8dd18f60f6" providerId="ADAL" clId="{54FED19A-BF82-4F2B-BCDA-35C264F85790}" dt="2025-11-18T22:26:01.384" v="21" actId="20577"/>
        <pc:sldMkLst>
          <pc:docMk/>
          <pc:sldMk cId="3864801184" sldId="1537"/>
        </pc:sldMkLst>
        <pc:spChg chg="mod">
          <ac:chgData name="Krista Margrethe Nielsen Straarup" userId="64a3e032-6809-4f7e-bd53-5c8dd18f60f6" providerId="ADAL" clId="{54FED19A-BF82-4F2B-BCDA-35C264F85790}" dt="2025-11-18T22:26:01.384" v="21" actId="20577"/>
          <ac:spMkLst>
            <pc:docMk/>
            <pc:sldMk cId="3864801184" sldId="1537"/>
            <ac:spMk id="3" creationId="{939BD36E-2D19-7E3F-2E33-2339CBC2A26F}"/>
          </ac:spMkLst>
        </pc:spChg>
      </pc:sldChg>
      <pc:sldChg chg="del">
        <pc:chgData name="Krista Margrethe Nielsen Straarup" userId="64a3e032-6809-4f7e-bd53-5c8dd18f60f6" providerId="ADAL" clId="{54FED19A-BF82-4F2B-BCDA-35C264F85790}" dt="2025-11-18T22:27:31.045" v="97" actId="47"/>
        <pc:sldMkLst>
          <pc:docMk/>
          <pc:sldMk cId="2344163207" sldId="1592"/>
        </pc:sldMkLst>
      </pc:sldChg>
      <pc:sldChg chg="modSp mod">
        <pc:chgData name="Krista Margrethe Nielsen Straarup" userId="64a3e032-6809-4f7e-bd53-5c8dd18f60f6" providerId="ADAL" clId="{54FED19A-BF82-4F2B-BCDA-35C264F85790}" dt="2025-11-18T22:28:05.527" v="98" actId="20577"/>
        <pc:sldMkLst>
          <pc:docMk/>
          <pc:sldMk cId="3890961200" sldId="1600"/>
        </pc:sldMkLst>
        <pc:graphicFrameChg chg="modGraphic">
          <ac:chgData name="Krista Margrethe Nielsen Straarup" userId="64a3e032-6809-4f7e-bd53-5c8dd18f60f6" providerId="ADAL" clId="{54FED19A-BF82-4F2B-BCDA-35C264F85790}" dt="2025-11-18T22:28:05.527" v="98" actId="20577"/>
          <ac:graphicFrameMkLst>
            <pc:docMk/>
            <pc:sldMk cId="3890961200" sldId="1600"/>
            <ac:graphicFrameMk id="4" creationId="{E69BEF97-A2F6-50C1-1D42-8364A1231C90}"/>
          </ac:graphicFrameMkLst>
        </pc:graphicFrameChg>
      </pc:sldChg>
      <pc:sldChg chg="new del">
        <pc:chgData name="Krista Margrethe Nielsen Straarup" userId="64a3e032-6809-4f7e-bd53-5c8dd18f60f6" providerId="ADAL" clId="{54FED19A-BF82-4F2B-BCDA-35C264F85790}" dt="2025-11-18T22:25:25.111" v="17" actId="47"/>
        <pc:sldMkLst>
          <pc:docMk/>
          <pc:sldMk cId="557516052" sldId="1608"/>
        </pc:sldMkLst>
      </pc:sldChg>
      <pc:sldChg chg="add">
        <pc:chgData name="Krista Margrethe Nielsen Straarup" userId="64a3e032-6809-4f7e-bd53-5c8dd18f60f6" providerId="ADAL" clId="{54FED19A-BF82-4F2B-BCDA-35C264F85790}" dt="2025-11-18T22:25:17.751" v="16"/>
        <pc:sldMkLst>
          <pc:docMk/>
          <pc:sldMk cId="3125398753" sldId="1609"/>
        </pc:sldMkLst>
      </pc:sldChg>
    </pc:docChg>
  </pc:docChgLst>
</pc:chgInfo>
</file>

<file path=ppt/comments/modernComment_649_BA49CC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181DB2-85EF-4C2C-B930-D9EDC98F1739}" authorId="{C80DCB8E-2C7F-D4D4-C646-31C8B9C0E4A7}" created="2025-10-22T17:05:05.173">
    <pc:sldMkLst xmlns:pc="http://schemas.microsoft.com/office/powerpoint/2013/main/command">
      <pc:docMk/>
      <pc:sldMk cId="2344163207" sldId="1592"/>
    </pc:sldMkLst>
    <p188:replyLst>
      <p188:reply id="{A2DF42A8-C600-48EF-B00C-F4FB94C3671D}" authorId="{8D5B7FA9-1149-7562-65CB-02FEFAFEEDC5}" created="2025-11-17T08:10:21.119">
        <p188:txBody>
          <a:bodyPr/>
          <a:lstStyle/>
          <a:p>
            <a:r>
              <a:rPr lang="da-DK"/>
              <a:t>Mangler måske fortsat en forklaring af hvorfor billedet er relevant for deltagerne.. </a:t>
            </a:r>
          </a:p>
        </p188:txBody>
      </p188:reply>
    </p188:replyLst>
    <p188:txBody>
      <a:bodyPr/>
      <a:lstStyle/>
      <a:p>
        <a:r>
          <a:rPr lang="da-DK"/>
          <a:t>En forklaring 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C6E8-C997-4A03-8765-30FA44E66A0E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8B56-B695-4381-BDD7-C7DFF851DD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26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s.dk/behandlingsvejledninger/psykiatri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35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sz="1100" dirty="0"/>
              <a:t>Der skal være ligevægt mellem effekt og patientens </a:t>
            </a:r>
            <a:r>
              <a:rPr lang="da-DK" sz="1100" dirty="0" err="1"/>
              <a:t>tolerabilitet</a:t>
            </a:r>
            <a:r>
              <a:rPr lang="da-DK" sz="1100" dirty="0"/>
              <a:t> over for bivirkninger. Ligevægtspunktet vil være afhængig af patientens opfattelse af: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Stigmatisering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 err="1"/>
              <a:t>Sygeliggørelse</a:t>
            </a:r>
            <a:r>
              <a:rPr lang="da-DK" sz="1100" dirty="0"/>
              <a:t> ved at tage medicin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Identitet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Sygdomsaccept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Forestillingen om, at medicin er usundt og helst skal undgås. Herunder kan oplyses, at behandling reducerer både somatisk sygelighed og dødelighed.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Usikkerhed om nødvendigheden af medicin.</a:t>
            </a:r>
          </a:p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58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Understreg, at </a:t>
            </a:r>
            <a:r>
              <a:rPr lang="da-DK" sz="1100" dirty="0" err="1"/>
              <a:t>lithium</a:t>
            </a:r>
            <a:r>
              <a:rPr lang="da-DK" sz="1100" dirty="0"/>
              <a:t> udskilles via nyrerne, hvorfor koncentrationen i blodet påvirkes af vand- og saltomsætningen. Hvis man taber salt og vand (ex. opkast, diarré, feber), skal man gå ned på ½ dosis, så længe, det står på.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43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01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246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98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63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86588-F313-C03C-82C5-54148BE9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292A81-3B24-2A01-451E-4887996B8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A89F5E-4B9C-0DE6-85D4-B97A5A78D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FB1325-7BE0-AF82-1C18-CFB7929CD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07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sz="1100" dirty="0"/>
              <a:t>Oplys om regionsfunktionen for gravide eller ønske om graviditet: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Tilbud om en orienterende samtale helst sammen med barnefar, hvor den medicinske behandling gennemgås og evt. reguleres, og hvor andre aspekter af bipolar sygdom og graviditet/fødsel/efterfødsel kan tages 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Tilbud om at blive fulgt gennem hele graviditeten og nogle måneder efter fødslen af et team af fagpersoner med særligt kendskab til bipolar sindslidelse og graviditet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Man må overveje de negative konsekvenser for fostret ved at blive påvirket af medicin overfor den påvirkning, der forårsages af depression eller mani/</a:t>
            </a:r>
            <a:r>
              <a:rPr lang="da-DK" sz="1100" dirty="0" err="1">
                <a:solidFill>
                  <a:srgbClr val="294711"/>
                </a:solidFill>
              </a:rPr>
              <a:t>hypomani</a:t>
            </a:r>
            <a:r>
              <a:rPr lang="da-DK" sz="1100" dirty="0">
                <a:solidFill>
                  <a:srgbClr val="294711"/>
                </a:solidFill>
              </a:rPr>
              <a:t> hos mor.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Man må tage i betragtning, at der er en betydelig øget risiko for ny fase i de første uger efter en fødsel.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Der findes i alle regioner et særligt tilbud til kvinder med bipolar sindslidelse, som ønsker at blive gravid eller er gravid.</a:t>
            </a:r>
            <a:r>
              <a:rPr lang="da-DK" dirty="0"/>
              <a:t>  Man kan blive henvist af egen læge, praktiserende psykiater eller det sted, hvor man skal føde.</a:t>
            </a:r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943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B3666-3DCE-4B3F-58FF-17F6DBFF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99BA89A-FFA6-262D-45AD-198FDAFF9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170F7AD-A16E-AB83-40E1-AD45C0662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Oftest forbigående gener i form af hukommelses-problemer, kvalme og hovedpine</a:t>
            </a:r>
          </a:p>
          <a:p>
            <a:endParaRPr lang="da-DK" sz="1100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ECT betyder </a:t>
            </a:r>
            <a:r>
              <a:rPr lang="da-DK" sz="11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</a:t>
            </a:r>
            <a:r>
              <a:rPr lang="da-DK" sz="1100" dirty="0" err="1">
                <a:solidFill>
                  <a:srgbClr val="294711"/>
                </a:solidFill>
              </a:rPr>
              <a:t>lectro</a:t>
            </a:r>
            <a:r>
              <a:rPr lang="da-DK" sz="1100" dirty="0">
                <a:solidFill>
                  <a:srgbClr val="294711"/>
                </a:solidFill>
              </a:rPr>
              <a:t>-</a:t>
            </a:r>
            <a:r>
              <a:rPr lang="da-DK" sz="11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</a:t>
            </a:r>
            <a:r>
              <a:rPr lang="da-DK" sz="1100" dirty="0" err="1">
                <a:solidFill>
                  <a:srgbClr val="294711"/>
                </a:solidFill>
              </a:rPr>
              <a:t>onvulsiv</a:t>
            </a:r>
            <a:r>
              <a:rPr lang="da-DK" sz="1100" dirty="0">
                <a:solidFill>
                  <a:srgbClr val="294711"/>
                </a:solidFill>
              </a:rPr>
              <a:t>-</a:t>
            </a:r>
            <a:r>
              <a:rPr lang="da-DK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</a:t>
            </a:r>
            <a:r>
              <a:rPr lang="da-DK" sz="1100" dirty="0">
                <a:solidFill>
                  <a:srgbClr val="294711"/>
                </a:solidFill>
              </a:rPr>
              <a:t>erapi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En behandling foretages under ganske kortvarig, overfladisk bedøvelse.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Der tilføres hjernen en lille mængde strøm i løbet af få millisekunder, hvilket udvikler et ca. 30 sekunder varende krampeanfald i hjernen.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Behandlingen virker ved at ændre signalstoffernes aktivitet og ved at stimulere cellenydannelse i hippocampus.</a:t>
            </a:r>
            <a:endParaRPr lang="da-DK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For at ophæve en depression gives der typisk 12-14 behandlinger i løbet af 3-4 uger. For at ophæve en mani gives typisk 6-8 behandlinger i løbet af 2-3 uger.</a:t>
            </a:r>
            <a:endParaRPr lang="da-DK" sz="1100" dirty="0"/>
          </a:p>
          <a:p>
            <a:endParaRPr lang="da-DK" sz="1100" dirty="0">
              <a:ea typeface="Calibri"/>
              <a:cs typeface="Calibri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C75DAF-44D5-8DEE-AC71-BDDDF6D40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B8C0F-B3E8-4506-982F-84045867B08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4460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74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Formålet med sessionen er at opnå kendskab til de præparater, der anvendes ved behandling af bipolar sygdom, indikation, effekt, bivirkninger, særlige forhold man skal tage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da-DK" dirty="0"/>
              <a:t>hensyn til.</a:t>
            </a:r>
            <a:endParaRPr lang="da-DK" dirty="0">
              <a:ea typeface="Calibri"/>
              <a:cs typeface="Calibri"/>
            </a:endParaRPr>
          </a:p>
          <a:p>
            <a:endParaRPr lang="da-DK" dirty="0"/>
          </a:p>
          <a:p>
            <a:r>
              <a:rPr lang="da-DK" dirty="0"/>
              <a:t>Forebyggende behandling kaldes også stemningsstabiliserende behandling</a:t>
            </a:r>
            <a:endParaRPr lang="da-DK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2154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>
                <a:solidFill>
                  <a:prstClr val="black"/>
                </a:solidFill>
              </a:rPr>
              <a:pPr/>
              <a:t>22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08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97324-EA2D-34CE-4F66-51301B8C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AC0997F-4D77-8B9B-7421-845A6DB0A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C25A3D7-EF96-1BBF-A4B5-AA8437436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Billede af synapse: cellen (a) producerer et signalstof, som kan være serotonin, dopamin, noradrenalin eller andet. Signalstofferne gemmes inde i cellen i små poser. Når nervecellen</a:t>
            </a:r>
            <a:endParaRPr lang="en-US" sz="1100" dirty="0">
              <a:ea typeface="Calibri" panose="020F0502020204030204"/>
              <a:cs typeface="Calibri" panose="020F0502020204030204"/>
            </a:endParaRPr>
          </a:p>
          <a:p>
            <a:r>
              <a:rPr lang="da-DK" sz="1100" dirty="0"/>
              <a:t>(a) bliver aktiveret, sendes signalstofferne ud i spalten, som skiller cellen fra den tilliggende nervecelle (b), og signalstofferne sætter sig på (b)’s receptorer, hvorved (b) aktiveres.</a:t>
            </a:r>
            <a:endParaRPr lang="da-DK" sz="1100" dirty="0">
              <a:ea typeface="Calibri"/>
              <a:cs typeface="Calibri"/>
            </a:endParaRPr>
          </a:p>
          <a:p>
            <a:r>
              <a:rPr lang="da-DK" sz="1100" dirty="0"/>
              <a:t>For at spare på energien, optager nervecellen (a) de overskydende signalstoffer igen mhp. genbrug.</a:t>
            </a:r>
            <a:endParaRPr lang="da-DK" sz="1100" dirty="0">
              <a:ea typeface="Calibri"/>
              <a:cs typeface="Calibri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31F945-F4E4-A3AA-CB12-0EF54C6D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20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061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B2580-E1C3-9A71-DEF6-14E16C65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338B5C6-409D-F745-DEE1-8A4BD2690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9348F6C-F848-2061-0C76-E5C07D04C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44D1CF-8E98-A5FE-6DA6-ECF45E813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64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72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023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Når man behandler bipolar sygdom, skal man altid tage hensyn til både den aktuelle tilstand og til forebyggelse af nye faser. Derfor anvendes primært lægemidler, som både behandler</a:t>
            </a:r>
            <a:endParaRPr lang="en-US" sz="1100" dirty="0">
              <a:ea typeface="Calibri" panose="020F0502020204030204"/>
              <a:cs typeface="Calibri" panose="020F0502020204030204"/>
            </a:endParaRPr>
          </a:p>
          <a:p>
            <a:r>
              <a:rPr lang="da-DK" sz="1100" dirty="0"/>
              <a:t>den akutte fase og har stemningsstabiliserende egenskaber.</a:t>
            </a:r>
            <a:endParaRPr lang="da-DK" sz="1100" dirty="0">
              <a:ea typeface="Calibri"/>
              <a:cs typeface="Calibri"/>
            </a:endParaRPr>
          </a:p>
          <a:p>
            <a:endParaRPr lang="da-DK" sz="1100" dirty="0"/>
          </a:p>
          <a:p>
            <a:r>
              <a:rPr lang="da-DK" sz="1100" dirty="0"/>
              <a:t>Effekten overfor den akutte fase indtræder med dages (mani) til ugers behandling, mens den forebyggende effekt opbygges over måneder. Man kan derfor godt få nye faser i løbet</a:t>
            </a:r>
            <a:endParaRPr lang="da-DK" sz="1100" dirty="0">
              <a:ea typeface="Calibri"/>
              <a:cs typeface="Calibri"/>
            </a:endParaRPr>
          </a:p>
          <a:p>
            <a:r>
              <a:rPr lang="da-DK" sz="1100" dirty="0"/>
              <a:t>af de første 1-2 år under stemningsstabiliserende behandling, men faserne vil komme med længere og længere mellemrum, vare kortere og være af mindre sværhedsgrad.</a:t>
            </a:r>
            <a:endParaRPr lang="da-DK" sz="1100" dirty="0"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30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Vi benytter 4 medicingrupper: </a:t>
            </a:r>
            <a:r>
              <a:rPr lang="da-DK" sz="1100" dirty="0" err="1"/>
              <a:t>Lithium</a:t>
            </a:r>
            <a:r>
              <a:rPr lang="da-DK" sz="1100" dirty="0"/>
              <a:t>, antipsykotika, </a:t>
            </a:r>
            <a:r>
              <a:rPr lang="da-DK" sz="1100" dirty="0" err="1"/>
              <a:t>antiepileptika</a:t>
            </a:r>
            <a:r>
              <a:rPr lang="da-DK" sz="1100" dirty="0"/>
              <a:t>, beroligende/søvngivende præparater, (</a:t>
            </a:r>
            <a:r>
              <a:rPr lang="da-DK" sz="1100" dirty="0" err="1"/>
              <a:t>gruppenr</a:t>
            </a:r>
            <a:r>
              <a:rPr lang="da-DK" sz="1100" dirty="0"/>
              <a:t>. er angivet i parentes ud for præparaterne).</a:t>
            </a:r>
            <a:endParaRPr lang="en-US" sz="1100" dirty="0">
              <a:ea typeface="Calibri" panose="020F0502020204030204"/>
              <a:cs typeface="Calibri" panose="020F0502020204030204"/>
            </a:endParaRPr>
          </a:p>
          <a:p>
            <a:endParaRPr lang="da-DK" sz="1100" b="1" dirty="0">
              <a:ea typeface="Calibri"/>
              <a:cs typeface="Calibri"/>
            </a:endParaRPr>
          </a:p>
          <a:p>
            <a:r>
              <a:rPr lang="da-DK" sz="1100" b="1" dirty="0"/>
              <a:t>RADS</a:t>
            </a:r>
            <a:endParaRPr lang="en-US" sz="1100" dirty="0">
              <a:ea typeface="Calibri"/>
              <a:cs typeface="Calibri"/>
            </a:endParaRPr>
          </a:p>
          <a:p>
            <a:r>
              <a:rPr lang="da-DK" sz="1100" dirty="0">
                <a:hlinkClick r:id="rId3"/>
              </a:rPr>
              <a:t>https://rads.dk/behandlingsvejledninger/psykiatri/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42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A1E66-FA7B-7BC4-B98C-FC83D491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704742B-3D25-87A5-2955-0F8AF8935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7EB08B4-2A92-665F-8B40-7DB99C809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231FDC-8CD0-ACD2-82A7-549F9A016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14205D4-718A-C47D-B6F7-4D086E5409D4}"/>
              </a:ext>
            </a:extLst>
          </p:cNvPr>
          <p:cNvSpPr/>
          <p:nvPr userDrawn="1"/>
        </p:nvSpPr>
        <p:spPr>
          <a:xfrm>
            <a:off x="1014884" y="1205793"/>
            <a:ext cx="10088545" cy="46724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64C1CB41-8C26-1C5A-A23A-9742902725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1" y="1522316"/>
            <a:ext cx="4762499" cy="410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714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4918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17154C2-02F4-4D6A-9749-F6345FE82F0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16932010-4344-4A31-801D-86332CCC3A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" descr="{&quot;templafy&quot;:{&quot;id&quot;:&quot;638371c7-4678-47cb-9ab4-d2fac3ae1093&quot;}}" hidden="1" title="UserProfile.CenterFreeText">
            <a:extLst>
              <a:ext uri="{FF2B5EF4-FFF2-40B4-BE49-F238E27FC236}">
                <a16:creationId xmlns:a16="http://schemas.microsoft.com/office/drawing/2014/main" id="{C9507C16-D8CB-4CCF-A6E1-8BB17DFD52D1}"/>
              </a:ext>
            </a:extLst>
          </p:cNvPr>
          <p:cNvSpPr txBox="1">
            <a:spLocks/>
          </p:cNvSpPr>
          <p:nvPr userDrawn="1"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B3B3B3"/>
              </a:solidFill>
            </a:endParaRP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89C3857A-2E71-4049-ABF0-AC9190F530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3984" y="1052737"/>
            <a:ext cx="10185735" cy="4990281"/>
          </a:xfrm>
        </p:spPr>
        <p:txBody>
          <a:bodyPr/>
          <a:lstStyle/>
          <a:p>
            <a:pPr lvl="0"/>
            <a:r>
              <a:rPr lang="da-DK"/>
              <a:t>Brødtekst 22pt skrives her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9" name="text" descr="{&quot;templafy&quot;:{&quot;id&quot;:&quot;62958ff6-c971-4ab2-9e1b-66d51a144553&quot;}}" title="UserProfile.Office.Virksomhed_{{DocumentLanguage}}">
            <a:extLst>
              <a:ext uri="{FF2B5EF4-FFF2-40B4-BE49-F238E27FC236}">
                <a16:creationId xmlns:a16="http://schemas.microsoft.com/office/drawing/2014/main" id="{F3CD0ED2-5B60-49B6-952B-DC4CFF37DB18}"/>
              </a:ext>
            </a:extLst>
          </p:cNvPr>
          <p:cNvSpPr txBox="1"/>
          <p:nvPr userDrawn="1"/>
        </p:nvSpPr>
        <p:spPr>
          <a:xfrm>
            <a:off x="1093985" y="6417278"/>
            <a:ext cx="102994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>
                <a:solidFill>
                  <a:schemeClr val="accent5">
                    <a:lumMod val="75000"/>
                  </a:schemeClr>
                </a:solidFill>
              </a:rPr>
              <a:t>Psykiatri</a:t>
            </a:r>
          </a:p>
        </p:txBody>
      </p:sp>
      <p:pic>
        <p:nvPicPr>
          <p:cNvPr id="20" name="image" descr="{&quot;templafy&quot;:{&quot;id&quot;:&quot;33361328-81d9-40c8-bc5d-faea43072dff&quot;}}">
            <a:extLst>
              <a:ext uri="{FF2B5EF4-FFF2-40B4-BE49-F238E27FC236}">
                <a16:creationId xmlns:a16="http://schemas.microsoft.com/office/drawing/2014/main" id="{68498EA6-66C0-4929-8CD6-2BD522F86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21" name="text" descr="{&quot;templafy&quot;:{&quot;id&quot;:&quot;ba379dea-a7bd-48e7-b803-54103900e54b&quot;}}" title="Form.PresentationTitle">
            <a:extLst>
              <a:ext uri="{FF2B5EF4-FFF2-40B4-BE49-F238E27FC236}">
                <a16:creationId xmlns:a16="http://schemas.microsoft.com/office/drawing/2014/main" id="{A7BB9126-8A16-4F02-834E-E29D8A48C853}"/>
              </a:ext>
            </a:extLst>
          </p:cNvPr>
          <p:cNvSpPr txBox="1"/>
          <p:nvPr userDrawn="1"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>
              <a:solidFill>
                <a:schemeClr val="bg1"/>
              </a:solidFill>
            </a:endParaRPr>
          </a:p>
        </p:txBody>
      </p:sp>
      <p:pic>
        <p:nvPicPr>
          <p:cNvPr id="23" name="image" descr="{&quot;templafy&quot;:{&quot;id&quot;:&quot;d9ea70fb-b420-40a5-ad77-07b54f9e1ffc&quot;}}">
            <a:extLst>
              <a:ext uri="{FF2B5EF4-FFF2-40B4-BE49-F238E27FC236}">
                <a16:creationId xmlns:a16="http://schemas.microsoft.com/office/drawing/2014/main" id="{08C849BA-C8BB-4CD7-91A0-E6D3A7E875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0" y="6160613"/>
            <a:ext cx="912000" cy="687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4" name="image" descr="{&quot;templafy&quot;:{&quot;id&quot;:&quot;cbcfb533-2efe-479d-8200-f6220e980b2f&quot;}}">
            <a:extLst>
              <a:ext uri="{FF2B5EF4-FFF2-40B4-BE49-F238E27FC236}">
                <a16:creationId xmlns:a16="http://schemas.microsoft.com/office/drawing/2014/main" id="{0DEC336C-3862-428B-A9C7-3A8C08CFA1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8917" y="6144122"/>
            <a:ext cx="9168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3ED7183E-C13F-494E-B31D-A7B94564B2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4" y="6190530"/>
            <a:ext cx="155223" cy="594784"/>
          </a:xfrm>
          <a:prstGeom prst="rect">
            <a:avLst/>
          </a:prstGeom>
        </p:spPr>
      </p:pic>
      <p:pic>
        <p:nvPicPr>
          <p:cNvPr id="26" name="image" descr="{&quot;templafy&quot;:{&quot;id&quot;:&quot;45f3a607-ab12-476c-8888-c6adf9819c45&quot;}}">
            <a:extLst>
              <a:ext uri="{FF2B5EF4-FFF2-40B4-BE49-F238E27FC236}">
                <a16:creationId xmlns:a16="http://schemas.microsoft.com/office/drawing/2014/main" id="{E632A605-90C3-4467-AED6-19BF50BB4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27" name="image" descr="{&quot;templafy&quot;:{&quot;id&quot;:&quot;b1ea5f8e-72cc-4e00-ae5c-1b119b38cec7&quot;}}">
            <a:extLst>
              <a:ext uri="{FF2B5EF4-FFF2-40B4-BE49-F238E27FC236}">
                <a16:creationId xmlns:a16="http://schemas.microsoft.com/office/drawing/2014/main" id="{9149AC2A-2F62-4E98-A364-E66713D0B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28" name="image" descr="{&quot;templafy&quot;:{&quot;id&quot;:&quot;04343836-a351-47ea-9925-4153a1b2a0e5&quot;}}">
            <a:extLst>
              <a:ext uri="{FF2B5EF4-FFF2-40B4-BE49-F238E27FC236}">
                <a16:creationId xmlns:a16="http://schemas.microsoft.com/office/drawing/2014/main" id="{5969550B-E41B-4F11-8312-72487D6DA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pic>
        <p:nvPicPr>
          <p:cNvPr id="29" name="image" descr="{&quot;templafy&quot;:{&quot;id&quot;:&quot;d9ea70fb-b420-40a5-ad77-07b54f9e1ffc&quot;}}">
            <a:extLst>
              <a:ext uri="{FF2B5EF4-FFF2-40B4-BE49-F238E27FC236}">
                <a16:creationId xmlns:a16="http://schemas.microsoft.com/office/drawing/2014/main" id="{210ADEE7-18FE-400E-A207-BAB5B7FCA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184565" y="6121672"/>
            <a:ext cx="1007152" cy="75934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2C91A839-8848-46E5-BB42-87B4EA5255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81038" y="6417279"/>
            <a:ext cx="912281" cy="21619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79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Overskrift 27pt i to eller flere linjer </a:t>
            </a:r>
            <a:br>
              <a:rPr lang="da-DK"/>
            </a:br>
            <a:r>
              <a:rPr lang="da-DK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824000" y="2327275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/>
              <a:t>Brødtekst 18pt skrives her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 niveau</a:t>
            </a:r>
          </a:p>
          <a:p>
            <a:pPr lvl="6"/>
            <a:r>
              <a:rPr lang="da-DK"/>
              <a:t>7 niveau</a:t>
            </a:r>
          </a:p>
          <a:p>
            <a:pPr lvl="7"/>
            <a:r>
              <a:rPr lang="da-DK"/>
              <a:t>8 niveau</a:t>
            </a:r>
          </a:p>
          <a:p>
            <a:pPr lvl="8"/>
            <a:r>
              <a:rPr lang="da-DK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695731" y="2329201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/>
              <a:t>Brødtekst 18pt skrives her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 niveau</a:t>
            </a:r>
          </a:p>
          <a:p>
            <a:pPr lvl="6"/>
            <a:r>
              <a:rPr lang="da-DK"/>
              <a:t>7 niveau</a:t>
            </a:r>
          </a:p>
          <a:p>
            <a:pPr lvl="7"/>
            <a:r>
              <a:rPr lang="da-DK"/>
              <a:t>8 niveau</a:t>
            </a:r>
          </a:p>
          <a:p>
            <a:pPr lvl="8"/>
            <a:r>
              <a:rPr lang="da-DK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47DC730-CDC5-44CC-9B1C-C14B4C0F15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C945EFDB-8058-4EB6-BB89-655AC999A6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DE5CF-94FA-442F-8744-8088AC51BF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xt" descr="{&quot;templafy&quot;:{&quot;id&quot;:&quot;bb7dbdc8-2edd-40dd-a897-30f2012c799a&quot;}}" title="UserProfile.Office.Virksomhed_{{DocumentLanguage}}">
            <a:extLst>
              <a:ext uri="{FF2B5EF4-FFF2-40B4-BE49-F238E27FC236}">
                <a16:creationId xmlns:a16="http://schemas.microsoft.com/office/drawing/2014/main" id="{FEB6A1E8-F634-45B9-BF35-8FB9AFDB1A83}"/>
              </a:ext>
            </a:extLst>
          </p:cNvPr>
          <p:cNvSpPr txBox="1"/>
          <p:nvPr userDrawn="1"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3cd0172b-fba1-4a81-9816-f3d68a8739c5&quot;}}" hidden="1" title="UserProfile.CenterFreeText">
            <a:extLst>
              <a:ext uri="{FF2B5EF4-FFF2-40B4-BE49-F238E27FC236}">
                <a16:creationId xmlns:a16="http://schemas.microsoft.com/office/drawing/2014/main" id="{00DD9014-3C4D-403B-A65F-511E0B667A8D}"/>
              </a:ext>
            </a:extLst>
          </p:cNvPr>
          <p:cNvSpPr txBox="1">
            <a:spLocks/>
          </p:cNvSpPr>
          <p:nvPr userDrawn="1"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B3B3B3"/>
              </a:solidFill>
            </a:endParaRPr>
          </a:p>
        </p:txBody>
      </p:sp>
      <p:pic>
        <p:nvPicPr>
          <p:cNvPr id="1249019201" name="image" descr="{&quot;templafy&quot;:{&quot;id&quot;:&quot;f67478af-20ef-46e4-96f1-f465623ac92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18" name="text" descr="{&quot;templafy&quot;:{&quot;id&quot;:&quot;90ade631-90ec-4d65-aea7-f6b0588e8ae0&quot;}}" title="Form.PresentationTitle">
            <a:extLst>
              <a:ext uri="{FF2B5EF4-FFF2-40B4-BE49-F238E27FC236}">
                <a16:creationId xmlns:a16="http://schemas.microsoft.com/office/drawing/2014/main" id="{31178429-2551-4595-892B-2D7D0D0EEB4F}"/>
              </a:ext>
            </a:extLst>
          </p:cNvPr>
          <p:cNvSpPr txBox="1"/>
          <p:nvPr userDrawn="1"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>
              <a:solidFill>
                <a:schemeClr val="bg1"/>
              </a:solidFill>
            </a:endParaRPr>
          </a:p>
        </p:txBody>
      </p:sp>
      <p:pic>
        <p:nvPicPr>
          <p:cNvPr id="349667661" name="image" descr="{&quot;templafy&quot;:{&quot;id&quot;:&quot;e6d61b9d-b5f1-49c7-8351-4b962bae4c0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385602790" name="image" descr="{&quot;templafy&quot;:{&quot;id&quot;:&quot;7df02f9b-3f9d-4882-8862-1f6bd25a922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B7E8D307-E2E5-428B-9730-26782F001A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497566518" name="image" descr="{&quot;templafy&quot;:{&quot;id&quot;:&quot;c6591ca2-65db-4374-81f7-f0a57fe3a01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194948287" name="image" descr="{&quot;templafy&quot;:{&quot;id&quot;:&quot;e8707a4b-fd7f-4b6a-95db-5e7926760ab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1582604758" name="image" descr="{&quot;templafy&quot;:{&quot;id&quot;:&quot;1ab66e70-5d28-4101-a164-48888b9c2e2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173241534" name="image" descr="{&quot;templafy&quot;:{&quot;id&quot;:&quot;6974c8b8-8740-4768-bc25-4e68b88d4d6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e5eb8ec4-7eb2-46f8-a23d-543551fefc62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50" b="1" noProof="0">
                <a:solidFill>
                  <a:schemeClr val="tx1"/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720c2b79-b233-4941-853c-3dfd4287620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87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>
                <a:solidFill>
                  <a:srgbClr val="B3B3B3"/>
                </a:solidFill>
              </a:rPr>
              <a:t>KAG Bipolar</a:t>
            </a:r>
          </a:p>
        </p:txBody>
      </p:sp>
      <p:sp>
        <p:nvSpPr>
          <p:cNvPr id="22" name="text" descr="{&quot;templafy&quot;:{&quot;id&quot;:&quot;69997ea5-9dd3-4f06-bfdb-167c87d11acd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750">
              <a:solidFill>
                <a:schemeClr val="tx1"/>
              </a:solidFill>
            </a:endParaRPr>
          </a:p>
        </p:txBody>
      </p:sp>
      <p:pic>
        <p:nvPicPr>
          <p:cNvPr id="1771005041" name="image" descr="{&quot;templafy&quot;:{&quot;id&quot;:&quot;aa8e94d0-78a7-40ce-a648-4b45c3e774d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83957720" name="image" descr="{&quot;templafy&quot;:{&quot;id&quot;:&quot;b69f1e8e-29f1-42d8-8db5-90f35e96250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30" name="text" descr="{&quot;templafy&quot;:{&quot;id&quot;:&quot;fa1635e5-46dc-4824-a303-e8bfa94a326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75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Overskrift 28pt i max. to linjer </a:t>
            </a:r>
            <a:br>
              <a:rPr lang="da-DK"/>
            </a:br>
            <a:r>
              <a:rPr lang="da-DK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5" cy="4202862"/>
          </a:xfrm>
        </p:spPr>
        <p:txBody>
          <a:bodyPr/>
          <a:lstStyle>
            <a:lvl1pPr marL="202500" indent="-202500">
              <a:defRPr/>
            </a:lvl1pPr>
            <a:lvl2pPr marL="472500" indent="-202500">
              <a:defRPr/>
            </a:lvl2pPr>
            <a:lvl3pPr marL="702000" indent="-175500">
              <a:defRPr/>
            </a:lvl3pPr>
            <a:lvl4pPr marL="972000" indent="-162000">
              <a:defRPr/>
            </a:lvl4pPr>
            <a:lvl5pPr marL="1242000" indent="-162000">
              <a:defRPr/>
            </a:lvl5pPr>
            <a:lvl6pPr marL="1498500" indent="-135000">
              <a:defRPr/>
            </a:lvl6pPr>
            <a:lvl7pPr marL="1768500" indent="-135000">
              <a:defRPr/>
            </a:lvl7pPr>
            <a:lvl8pPr marL="2038500" indent="-135000">
              <a:defRPr/>
            </a:lvl8pPr>
            <a:lvl9pPr marL="2038500" indent="-135000">
              <a:defRPr sz="750"/>
            </a:lvl9pPr>
          </a:lstStyle>
          <a:p>
            <a:pPr lvl="0"/>
            <a:r>
              <a:rPr lang="da-DK"/>
              <a:t>Brødtekst 22pt skrives her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 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pic>
        <p:nvPicPr>
          <p:cNvPr id="1262467219" name="image" descr="{&quot;templafy&quot;:{&quot;id&quot;:&quot;39819807-c2d0-4d1e-8cad-753e7598c69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600461139" name="image" descr="{&quot;templafy&quot;:{&quot;id&quot;:&quot;f14c37f5-651f-4715-accf-48ccf2448cb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3" y="5763982"/>
            <a:ext cx="116417" cy="594784"/>
          </a:xfrm>
          <a:prstGeom prst="rect">
            <a:avLst/>
          </a:prstGeom>
        </p:spPr>
      </p:pic>
      <p:pic>
        <p:nvPicPr>
          <p:cNvPr id="152720455" name="image" descr="{&quot;templafy&quot;:{&quot;id&quot;:&quot;506ffaf7-cf09-4c95-a5a6-8d60fcf90af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E3C7BB9-5234-122A-E3A2-5978B8D378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99" y="-9376"/>
            <a:ext cx="1873699" cy="6885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EE1EBE0-8D5B-649B-C9C8-AFF967D41BF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5082" y="93600"/>
            <a:ext cx="837921" cy="6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1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179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862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4059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46907"/>
            <a:ext cx="10515600" cy="43999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5349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859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366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2205"/>
            <a:ext cx="10515600" cy="772351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305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39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60119"/>
            <a:ext cx="10515600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753774"/>
            <a:ext cx="10515600" cy="447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400E-71D7-41D1-8A2E-1357AFC3B79B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" y="153769"/>
            <a:ext cx="1342437" cy="643699"/>
          </a:xfrm>
          <a:prstGeom prst="rect">
            <a:avLst/>
          </a:prstGeom>
          <a:effectLst/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B282C5D-82F4-D240-79EC-55C30427B6A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8574" y="6255011"/>
            <a:ext cx="4505738" cy="4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5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49_BA49CC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3E3BA52-986B-9AD3-70D1-7A83914C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/>
          <a:p>
            <a:r>
              <a:rPr lang="da-DK" b="1"/>
              <a:t>MEDICINSK BEHANDLING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F7855F94-6B26-13BB-E67C-E83EE2A68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/>
          <a:p>
            <a:r>
              <a:rPr lang="da-DK" err="1"/>
              <a:t>Psykoedukation</a:t>
            </a:r>
            <a:r>
              <a:rPr lang="da-DK"/>
              <a:t> ved bipolar lidelse</a:t>
            </a:r>
          </a:p>
        </p:txBody>
      </p:sp>
      <p:pic>
        <p:nvPicPr>
          <p:cNvPr id="3" name="Billede 2" descr="Et billede, der indeholder tekst, Ansigt, illustration/afbildning, tegning&#10;&#10;Indhold genereret af kunstig intelligens kan være forkert.">
            <a:extLst>
              <a:ext uri="{FF2B5EF4-FFF2-40B4-BE49-F238E27FC236}">
                <a16:creationId xmlns:a16="http://schemas.microsoft.com/office/drawing/2014/main" id="{55B67085-72D0-98E9-A195-B59AA0AC2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75" y="1522316"/>
            <a:ext cx="3960000" cy="396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82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9FFF6-5927-5883-C02F-0ECE5F08D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9C24F2-87A8-29B4-BD81-53B1F9BF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02" y="748146"/>
            <a:ext cx="8442104" cy="560821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>
                <a:solidFill>
                  <a:schemeClr val="tx1"/>
                </a:solidFill>
              </a:rPr>
              <a:t>Hvilke overvejelser havde du, da du startede medicinsk behandling?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da-DK">
                <a:solidFill>
                  <a:schemeClr val="tx1"/>
                </a:solidFill>
              </a:rPr>
              <a:t>Har du undervejs haft nye overvejelser om den medicinske behandling, om du skulle stoppe eller fortsætte?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EC3A37D-BB6E-8CB8-C05C-A3005D89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2D39F87F-84D8-96C3-1A0B-1F40DFFD4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306" r="57184" b="11682"/>
          <a:stretch/>
        </p:blipFill>
        <p:spPr>
          <a:xfrm>
            <a:off x="327007" y="2529469"/>
            <a:ext cx="2031879" cy="41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AD3F4-5DB7-DFEB-2B3F-3B2A1BF8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Hyppige overvejelser ved start af medicinsk behandling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7C8021-C351-2B63-E386-907DB9C54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Kan man behandle bipolar lidelse med psykoterapi uden medicin</a:t>
            </a:r>
          </a:p>
          <a:p>
            <a:r>
              <a:rPr lang="da-DK" dirty="0"/>
              <a:t>Vil medicinen ændre min personlighed </a:t>
            </a:r>
          </a:p>
          <a:p>
            <a:r>
              <a:rPr lang="da-DK" dirty="0"/>
              <a:t>Er medicinen afhængighedsskabende</a:t>
            </a:r>
          </a:p>
          <a:p>
            <a:r>
              <a:rPr lang="da-DK" dirty="0"/>
              <a:t>Har medicinen ubehagelige bivirkninger</a:t>
            </a:r>
          </a:p>
          <a:p>
            <a:r>
              <a:rPr lang="da-DK" dirty="0"/>
              <a:t>Jeg har før fået medicin, som ikke virkede.</a:t>
            </a:r>
          </a:p>
          <a:p>
            <a:r>
              <a:rPr lang="da-DK" dirty="0"/>
              <a:t>Jeg vil helst ikke have, at mine venner ved, at jeg tager medicin</a:t>
            </a:r>
          </a:p>
          <a:p>
            <a:r>
              <a:rPr lang="da-DK" dirty="0"/>
              <a:t>Kan jeg tage på festival og samtidig tage medicin.</a:t>
            </a:r>
          </a:p>
        </p:txBody>
      </p:sp>
    </p:spTree>
    <p:extLst>
      <p:ext uri="{BB962C8B-B14F-4D97-AF65-F5344CB8AC3E}">
        <p14:creationId xmlns:p14="http://schemas.microsoft.com/office/powerpoint/2010/main" val="20330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9A1B3-D606-A211-7214-D09793DB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691"/>
            <a:ext cx="10515600" cy="772351"/>
          </a:xfrm>
        </p:spPr>
        <p:txBody>
          <a:bodyPr>
            <a:normAutofit/>
          </a:bodyPr>
          <a:lstStyle/>
          <a:p>
            <a:r>
              <a:rPr lang="da-DK" sz="3200" b="1"/>
              <a:t>EFFEKT OG BIVIRKNINGER</a:t>
            </a:r>
            <a:endParaRPr lang="da-DK" sz="320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245112B-A932-F622-7D3D-B24F1AD9D328}"/>
              </a:ext>
            </a:extLst>
          </p:cNvPr>
          <p:cNvSpPr/>
          <p:nvPr/>
        </p:nvSpPr>
        <p:spPr bwMode="auto">
          <a:xfrm>
            <a:off x="4595003" y="5895193"/>
            <a:ext cx="2350828" cy="71835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a-DK" sz="1400" b="1">
              <a:solidFill>
                <a:srgbClr val="5F6062"/>
              </a:solidFill>
              <a:latin typeface="Times New Roman" pitchFamily="18" charset="0"/>
            </a:endParaRPr>
          </a:p>
        </p:txBody>
      </p:sp>
      <p:cxnSp>
        <p:nvCxnSpPr>
          <p:cNvPr id="4" name="Lige forbindelse 10">
            <a:extLst>
              <a:ext uri="{FF2B5EF4-FFF2-40B4-BE49-F238E27FC236}">
                <a16:creationId xmlns:a16="http://schemas.microsoft.com/office/drawing/2014/main" id="{E7ECB1F2-A840-A1AC-9C66-C5BBE4BBCF6B}"/>
              </a:ext>
            </a:extLst>
          </p:cNvPr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2530480" y="1665584"/>
            <a:ext cx="6412149" cy="1322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Lige forbindelse 15">
            <a:extLst>
              <a:ext uri="{FF2B5EF4-FFF2-40B4-BE49-F238E27FC236}">
                <a16:creationId xmlns:a16="http://schemas.microsoft.com/office/drawing/2014/main" id="{A0DD1634-37CE-C696-BF97-1D2A52C8E3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70418" y="1534568"/>
            <a:ext cx="0" cy="4588789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Ligebenet trekant 25">
            <a:extLst>
              <a:ext uri="{FF2B5EF4-FFF2-40B4-BE49-F238E27FC236}">
                <a16:creationId xmlns:a16="http://schemas.microsoft.com/office/drawing/2014/main" id="{D1F34922-27EF-C06A-D21E-2B737872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35" y="1695592"/>
            <a:ext cx="5012743" cy="3780562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a-DK" sz="1200" b="1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7" name="Ligebenet trekant 26">
            <a:extLst>
              <a:ext uri="{FF2B5EF4-FFF2-40B4-BE49-F238E27FC236}">
                <a16:creationId xmlns:a16="http://schemas.microsoft.com/office/drawing/2014/main" id="{9ABB0D3B-99F4-9F79-57A9-EADF3360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629" y="1678804"/>
            <a:ext cx="5004000" cy="3780000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a-DK" sz="1200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8" name="Ellipse 27">
            <a:extLst>
              <a:ext uri="{FF2B5EF4-FFF2-40B4-BE49-F238E27FC236}">
                <a16:creationId xmlns:a16="http://schemas.microsoft.com/office/drawing/2014/main" id="{E5090FC6-FCB3-E9DA-CD48-B7E48971A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80" y="1529979"/>
            <a:ext cx="295845" cy="27120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da-DK" sz="1400" b="1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9" name="Ellipse 28">
            <a:extLst>
              <a:ext uri="{FF2B5EF4-FFF2-40B4-BE49-F238E27FC236}">
                <a16:creationId xmlns:a16="http://schemas.microsoft.com/office/drawing/2014/main" id="{6F2152ED-5074-0BF5-0FC0-6D32015A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75" y="1449908"/>
            <a:ext cx="293685" cy="27120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da-DK" sz="1400" b="1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10" name="Ellipse 29">
            <a:extLst>
              <a:ext uri="{FF2B5EF4-FFF2-40B4-BE49-F238E27FC236}">
                <a16:creationId xmlns:a16="http://schemas.microsoft.com/office/drawing/2014/main" id="{9DC13333-68F8-7E02-6F85-D9C470F7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085" y="1492765"/>
            <a:ext cx="293685" cy="27120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da-DK" sz="1400" b="1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B64BB8CD-A81F-9296-8685-24B9B67622DE}"/>
              </a:ext>
            </a:extLst>
          </p:cNvPr>
          <p:cNvSpPr/>
          <p:nvPr/>
        </p:nvSpPr>
        <p:spPr>
          <a:xfrm>
            <a:off x="8227404" y="3277235"/>
            <a:ext cx="1728732" cy="208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b="1">
                <a:solidFill>
                  <a:schemeClr val="tx1"/>
                </a:solidFill>
              </a:rPr>
              <a:t>BIVIRKNINGER</a:t>
            </a:r>
            <a:r>
              <a:rPr lang="da-DK">
                <a:solidFill>
                  <a:schemeClr val="tx1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Vægt/sult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Tørst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err="1">
                <a:solidFill>
                  <a:schemeClr val="tx1"/>
                </a:solidFill>
              </a:rPr>
              <a:t>Tremor</a:t>
            </a:r>
            <a:endParaRPr lang="da-DK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Hud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Sex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Træthed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068DA84B-EE98-7363-30DF-B7455E178DCF}"/>
              </a:ext>
            </a:extLst>
          </p:cNvPr>
          <p:cNvSpPr/>
          <p:nvPr/>
        </p:nvSpPr>
        <p:spPr>
          <a:xfrm>
            <a:off x="1594480" y="3240021"/>
            <a:ext cx="1872000" cy="208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b="1">
                <a:solidFill>
                  <a:schemeClr val="tx1"/>
                </a:solidFill>
              </a:rPr>
              <a:t>EFFEKT: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Stemningsstabil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Forudsigelighed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Reduktion af lidelse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Bedre kognition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Bedre prognose</a:t>
            </a:r>
          </a:p>
        </p:txBody>
      </p:sp>
    </p:spTree>
    <p:extLst>
      <p:ext uri="{BB962C8B-B14F-4D97-AF65-F5344CB8AC3E}">
        <p14:creationId xmlns:p14="http://schemas.microsoft.com/office/powerpoint/2010/main" val="401950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82601-F725-F1D2-E7EA-8976065A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486029"/>
            <a:ext cx="10515600" cy="772351"/>
          </a:xfrm>
        </p:spPr>
        <p:txBody>
          <a:bodyPr>
            <a:normAutofit/>
          </a:bodyPr>
          <a:lstStyle/>
          <a:p>
            <a:pPr algn="ctr"/>
            <a:r>
              <a:rPr lang="da-DK" sz="3200" b="1"/>
              <a:t>LITHIUM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F208938-FF6E-F062-4D3C-196E547A1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05145"/>
              </p:ext>
            </p:extLst>
          </p:nvPr>
        </p:nvGraphicFramePr>
        <p:xfrm>
          <a:off x="277090" y="1258380"/>
          <a:ext cx="11637820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1043040363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108475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/>
                        <a:t>  VIRKNING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BIVIRKNING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KONTROL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OBS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/>
                        <a:t>Behandler og forebygger alle sygdomsfaser</a:t>
                      </a:r>
                      <a:endParaRPr lang="en-US"/>
                    </a:p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Let kvalme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Rysten på hænderne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Øget vægt, tørst, løs afføring, øget vandladning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Uren hud, (psoriasis hos genetisk disponerede)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Påvirkning af nyrerne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Påvirkning af skjoldbruskkirtlen (stofskiftet)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EKG forandringer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Blodprøve 2 – 4 gange årligt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Koncentration i blod 0,6 - 0,8 mmol/l.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EKG årligt</a:t>
                      </a:r>
                      <a:endParaRPr lang="en-US"/>
                    </a:p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err="1"/>
                        <a:t>Lithium</a:t>
                      </a:r>
                      <a:r>
                        <a:rPr lang="da-DK"/>
                        <a:t> udskilles via nyrerne, så vær forsigtig ved ændring af salt og vandbalance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Vær opmærksom ved: opkast, diarre, feber, øget sved, ekstra hård træning og hedt vejr, vanddrivende medicin, gigtmedicin (OBS </a:t>
                      </a:r>
                      <a:r>
                        <a:rPr lang="da-DK" err="1"/>
                        <a:t>Ipren</a:t>
                      </a:r>
                      <a:r>
                        <a:rPr lang="da-DK"/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Ved akutte sygdomstilstande med feber over 38: gå ned på ½ dosis. Kontakt din læge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58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FEBDF-E783-A9D4-1CBF-21994B58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029"/>
            <a:ext cx="10515600" cy="772351"/>
          </a:xfrm>
        </p:spPr>
        <p:txBody>
          <a:bodyPr>
            <a:normAutofit/>
          </a:bodyPr>
          <a:lstStyle/>
          <a:p>
            <a:pPr algn="ctr"/>
            <a:r>
              <a:rPr lang="da-DK" sz="3200" b="1"/>
              <a:t>LAMOTRIGIN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7A4237C-2705-74DC-F751-6332C4F1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76528"/>
              </p:ext>
            </p:extLst>
          </p:nvPr>
        </p:nvGraphicFramePr>
        <p:xfrm>
          <a:off x="1870363" y="1386840"/>
          <a:ext cx="8728365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1043040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BIVIRKNING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KONTROL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/>
                        <a:t>Behandler og forebygger depression</a:t>
                      </a:r>
                      <a:endParaRPr lang="en-US" sz="2000"/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Risiko for svær hudreaktion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00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Ved pause i mere end 3 dage - aftal ny optrapningsplan med din læge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00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Hovedpine, svimmelhed, kvalme, hududslæt, dobbeltsyn</a:t>
                      </a:r>
                      <a:endParaRPr lang="en-US" sz="20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/>
                        <a:t>Ingen blodprøver eller anden kontrol</a:t>
                      </a:r>
                      <a:endParaRPr lang="en-US" sz="2000"/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9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01172-D4FE-A393-C96F-135344FE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611109"/>
            <a:ext cx="10515600" cy="772351"/>
          </a:xfrm>
        </p:spPr>
        <p:txBody>
          <a:bodyPr>
            <a:normAutofit/>
          </a:bodyPr>
          <a:lstStyle/>
          <a:p>
            <a:pPr algn="ctr"/>
            <a:r>
              <a:rPr lang="da-DK" altLang="da-DK" sz="3200" b="1"/>
              <a:t>QUETIAPIN</a:t>
            </a:r>
            <a:endParaRPr lang="da-DK" sz="320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69BEF97-A2F6-50C1-1D42-8364A1231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9507"/>
              </p:ext>
            </p:extLst>
          </p:nvPr>
        </p:nvGraphicFramePr>
        <p:xfrm>
          <a:off x="1870362" y="1511531"/>
          <a:ext cx="8728365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1043040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BIVIRKNING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KONTROL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Behandler og forebygger alle sygdomsfaser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  <a:p>
                      <a:endParaRPr lang="da-DK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Øget appetit og vægtøgning. </a:t>
                      </a:r>
                      <a:endParaRPr lang="en-US" sz="20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Er sløvende.</a:t>
                      </a:r>
                      <a:endParaRPr lang="en-US" sz="20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Mindst årligt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Vægt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Livvidde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Blodtryk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Blodprøver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EKG</a:t>
                      </a:r>
                      <a:endParaRPr lang="en-US" sz="2000" dirty="0"/>
                    </a:p>
                    <a:p>
                      <a:endParaRPr lang="da-DK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96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022F7-0902-7466-8EE5-19B40926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altLang="da-DK" sz="3200" b="1"/>
              <a:t>ANTIDEPRESSIVA</a:t>
            </a:r>
            <a:endParaRPr lang="da-DK" sz="320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83924D2-BD6E-5F77-1062-B03D8C25C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931"/>
              </p:ext>
            </p:extLst>
          </p:nvPr>
        </p:nvGraphicFramePr>
        <p:xfrm>
          <a:off x="2164968" y="1834116"/>
          <a:ext cx="850303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1516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4251516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ANVENDELSE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OBS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/>
                        <a:t>Kan evt. anvendes ved bipolar lidelse II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a-DK" sz="200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/>
                        <a:t>Kan evt. bruges ved samtidig angst eller OCD. Skal kun anvendes under dække af stemningsstabiliserende medicin</a:t>
                      </a:r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 dirty="0"/>
                        <a:t>Varierende effekt, risiko for forværring af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20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da-DK" sz="2000" dirty="0"/>
                        <a:t>Risiko for skift til mani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da-DK" sz="20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da-DK" sz="2000" dirty="0"/>
                        <a:t>Risiko for at destabilisere tilstanden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a-DK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1231D-7627-B6AF-E17E-21F9E9BB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4" y="395750"/>
            <a:ext cx="10515600" cy="772351"/>
          </a:xfrm>
        </p:spPr>
        <p:txBody>
          <a:bodyPr>
            <a:normAutofit/>
          </a:bodyPr>
          <a:lstStyle/>
          <a:p>
            <a:pPr algn="ctr"/>
            <a:r>
              <a:rPr lang="da-DK" sz="3200" b="1"/>
              <a:t>BEROLIGENDE MEDICIN</a:t>
            </a:r>
            <a:endParaRPr lang="da-DK" sz="320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D7013CA-CC9E-9A93-CBB4-1086AF20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04904"/>
              </p:ext>
            </p:extLst>
          </p:nvPr>
        </p:nvGraphicFramePr>
        <p:xfrm>
          <a:off x="483177" y="1168101"/>
          <a:ext cx="11225646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923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3664367">
                  <a:extLst>
                    <a:ext uri="{9D8B030D-6E8A-4147-A177-3AD203B41FA5}">
                      <a16:colId xmlns:a16="http://schemas.microsoft.com/office/drawing/2014/main" val="3638113364"/>
                    </a:ext>
                  </a:extLst>
                </a:gridCol>
                <a:gridCol w="2494589">
                  <a:extLst>
                    <a:ext uri="{9D8B030D-6E8A-4147-A177-3AD203B41FA5}">
                      <a16:colId xmlns:a16="http://schemas.microsoft.com/office/drawing/2014/main" val="2812324942"/>
                    </a:ext>
                  </a:extLst>
                </a:gridCol>
                <a:gridCol w="2596767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/>
                        <a:t>ANVENDELSE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PRÆPARAT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OBS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b="1"/>
                        <a:t>ANGSTDÆMPENDE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altLang="da-DK" sz="2000" u="sng"/>
                        <a:t>Benzodiazepiner:</a:t>
                      </a:r>
                      <a:r>
                        <a:rPr lang="da-DK" altLang="da-DK" sz="2000"/>
                        <a:t> </a:t>
                      </a:r>
                      <a:r>
                        <a:rPr lang="da-DK" altLang="da-DK" sz="2000" err="1"/>
                        <a:t>Oxazepam</a:t>
                      </a:r>
                      <a:r>
                        <a:rPr lang="da-DK" altLang="da-DK" sz="2000"/>
                        <a:t> (</a:t>
                      </a:r>
                      <a:r>
                        <a:rPr lang="da-DK" altLang="da-DK" sz="2000" err="1"/>
                        <a:t>Oxapax</a:t>
                      </a:r>
                      <a:r>
                        <a:rPr lang="da-DK" altLang="da-DK" sz="2000"/>
                        <a:t>, </a:t>
                      </a:r>
                      <a:r>
                        <a:rPr lang="da-DK" altLang="da-DK" sz="2000" err="1"/>
                        <a:t>Oxabenz</a:t>
                      </a:r>
                      <a:r>
                        <a:rPr lang="da-DK" altLang="da-DK" sz="2000"/>
                        <a:t>)</a:t>
                      </a:r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altLang="da-DK" sz="2000"/>
                        <a:t>Angstdæmpende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altLang="da-DK" sz="2000"/>
                        <a:t>Kan bruges i akutte situationer</a:t>
                      </a:r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altLang="da-DK" sz="2000"/>
                        <a:t>Kan give gener i form af træthed, sløvhed og dårlig hukommelse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altLang="da-DK" sz="2000"/>
                        <a:t>Risiko for afhængighed</a:t>
                      </a:r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b="1"/>
                        <a:t>SOVEMEDICIN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da-DK" altLang="da-DK" sz="2000" u="sng" dirty="0"/>
                        <a:t>Afledninger af benzodiazepiner</a:t>
                      </a:r>
                      <a:r>
                        <a:rPr lang="da-DK" altLang="da-DK" sz="2000" dirty="0"/>
                        <a:t>: </a:t>
                      </a:r>
                      <a:r>
                        <a:rPr lang="da-DK" altLang="da-DK" sz="2000" dirty="0" err="1"/>
                        <a:t>Zopiclone</a:t>
                      </a:r>
                      <a:r>
                        <a:rPr lang="da-DK" altLang="da-DK" sz="2000" dirty="0"/>
                        <a:t> (</a:t>
                      </a:r>
                      <a:r>
                        <a:rPr lang="da-DK" altLang="da-DK" sz="2000" dirty="0" err="1"/>
                        <a:t>Imozop</a:t>
                      </a:r>
                      <a:r>
                        <a:rPr lang="da-DK" altLang="da-DK" sz="2000" dirty="0"/>
                        <a:t>, </a:t>
                      </a:r>
                      <a:r>
                        <a:rPr lang="da-DK" altLang="da-DK" sz="2000" dirty="0" err="1"/>
                        <a:t>Imovane</a:t>
                      </a:r>
                      <a:r>
                        <a:rPr lang="da-DK" altLang="da-DK" sz="2000" dirty="0"/>
                        <a:t>)</a:t>
                      </a:r>
                    </a:p>
                    <a:p>
                      <a:pPr lvl="0">
                        <a:defRPr/>
                      </a:pPr>
                      <a:endParaRPr lang="da-DK" altLang="da-DK" sz="2000" dirty="0"/>
                    </a:p>
                    <a:p>
                      <a:pPr lvl="0">
                        <a:defRPr/>
                      </a:pPr>
                      <a:endParaRPr lang="da-DK" altLang="da-DK" sz="2000" dirty="0"/>
                    </a:p>
                    <a:p>
                      <a:pPr lvl="0">
                        <a:defRPr/>
                      </a:pPr>
                      <a:r>
                        <a:rPr lang="da-DK" altLang="da-DK" sz="2000" u="sng" dirty="0"/>
                        <a:t>Antihistamin: </a:t>
                      </a:r>
                    </a:p>
                    <a:p>
                      <a:pPr lvl="0">
                        <a:defRPr/>
                      </a:pPr>
                      <a:r>
                        <a:rPr lang="da-DK" altLang="da-DK" sz="2000" dirty="0" err="1"/>
                        <a:t>Prometazin</a:t>
                      </a:r>
                      <a:r>
                        <a:rPr lang="da-DK" altLang="da-DK" sz="2000" dirty="0"/>
                        <a:t> (</a:t>
                      </a:r>
                      <a:r>
                        <a:rPr lang="da-DK" altLang="da-DK" sz="2000" dirty="0" err="1"/>
                        <a:t>phenergan</a:t>
                      </a:r>
                      <a:r>
                        <a:rPr lang="da-DK" altLang="da-DK" sz="2000" dirty="0"/>
                        <a:t>)</a:t>
                      </a:r>
                    </a:p>
                    <a:p>
                      <a:pPr lvl="0">
                        <a:defRPr/>
                      </a:pPr>
                      <a:endParaRPr lang="da-DK" altLang="da-DK" sz="2000" dirty="0"/>
                    </a:p>
                    <a:p>
                      <a:pPr lvl="0">
                        <a:defRPr/>
                      </a:pPr>
                      <a:r>
                        <a:rPr lang="da-DK" altLang="da-DK" sz="2000" u="sng" dirty="0"/>
                        <a:t>Søvnhormon</a:t>
                      </a:r>
                      <a:r>
                        <a:rPr lang="da-DK" altLang="da-DK" sz="2000" dirty="0"/>
                        <a:t>: </a:t>
                      </a:r>
                    </a:p>
                    <a:p>
                      <a:pPr lvl="0">
                        <a:defRPr/>
                      </a:pPr>
                      <a:r>
                        <a:rPr lang="da-DK" altLang="da-DK" sz="2000" dirty="0" err="1"/>
                        <a:t>Melatonin</a:t>
                      </a:r>
                      <a:r>
                        <a:rPr lang="da-DK" altLang="da-DK" sz="2000" dirty="0"/>
                        <a:t>, </a:t>
                      </a:r>
                      <a:r>
                        <a:rPr lang="da-DK" altLang="da-DK" sz="2000" dirty="0" err="1"/>
                        <a:t>Circadin</a:t>
                      </a:r>
                      <a:endParaRPr lang="da-DK" altLang="da-DK" sz="2000" dirty="0"/>
                    </a:p>
                    <a:p>
                      <a:pPr lvl="0">
                        <a:defRPr/>
                      </a:pPr>
                      <a:endParaRPr lang="da-DK" alt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da-DK" sz="2000" dirty="0"/>
                        <a:t>Til </a:t>
                      </a:r>
                      <a:r>
                        <a:rPr lang="da-DK" sz="2000" dirty="0" err="1"/>
                        <a:t>indsovning</a:t>
                      </a:r>
                      <a:endParaRPr lang="da-DK" sz="2000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da-DK" sz="2000" dirty="0"/>
                    </a:p>
                    <a:p>
                      <a:pPr marL="0" lvl="0" indent="0">
                        <a:buNone/>
                      </a:pPr>
                      <a:endParaRPr lang="da-DK" sz="2000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en-US" sz="20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Er </a:t>
                      </a:r>
                      <a:r>
                        <a:rPr lang="en-US" sz="2000" dirty="0" err="1"/>
                        <a:t>sløvende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Kan give træthed om morgenen – risiko for afhængighed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589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17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5C71-0888-E461-EAAD-A1AB26CA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76CEA8-9842-B21D-107C-E1B5968E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01" y="136520"/>
            <a:ext cx="8705341" cy="5497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/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Hvor længe skal man være i medicinsk behandling?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Hvad gør man, hvis man ønsker at stoppe?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Hvad sker der, hvis man har sprunget medicinen over i en periode?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Hvad gør man, hvis man skal rejse?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Kan man tage medicin, når man er gravid?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1F0A4A3-874A-2A10-BEAB-9735FB2D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18</a:t>
            </a:fld>
            <a:endParaRPr lang="da-DK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C2DEAF71-4722-AE14-B366-D783C3B7F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306" r="57184" b="11682"/>
          <a:stretch/>
        </p:blipFill>
        <p:spPr>
          <a:xfrm>
            <a:off x="327007" y="2529469"/>
            <a:ext cx="2031879" cy="41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9E151-46DA-AD02-DF65-723BFBD4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MEDICIN OG GRAVIDITET </a:t>
            </a:r>
            <a:endParaRPr lang="da-DK" sz="3200" b="1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FE3886-52CD-D9C6-4598-A8C4B2BA0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Hvis man som kvinde ønsker at blive gravid, vil spørgsmålet om den fortsatte medicinske behandling melde sig, især hvorvidt medicinen kan påvirke fostret.</a:t>
            </a:r>
          </a:p>
          <a:p>
            <a:r>
              <a:rPr lang="da-DK" dirty="0"/>
              <a:t>Der er også mange andre forhold, som er vigtige at vide noget om, såsom håndtering af fødsel og efterfødselsperioden med søvnmangel og ændret døgnrytme.</a:t>
            </a:r>
            <a:endParaRPr lang="da-DK" dirty="0">
              <a:ea typeface="Calibri"/>
              <a:cs typeface="Calibri"/>
            </a:endParaRPr>
          </a:p>
          <a:p>
            <a:r>
              <a:rPr lang="da-DK" dirty="0"/>
              <a:t>Derfor findes i alle regioner et særligt tilbud til kvinder med bipolar sindslidelse, som ønsker at </a:t>
            </a:r>
            <a:r>
              <a:rPr lang="da-DK"/>
              <a:t>blive gravide </a:t>
            </a:r>
            <a:r>
              <a:rPr lang="da-DK" dirty="0"/>
              <a:t>eller er gravid. </a:t>
            </a:r>
          </a:p>
        </p:txBody>
      </p:sp>
    </p:spTree>
    <p:extLst>
      <p:ext uri="{BB962C8B-B14F-4D97-AF65-F5344CB8AC3E}">
        <p14:creationId xmlns:p14="http://schemas.microsoft.com/office/powerpoint/2010/main" val="413838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4E2B4-3B97-6105-16BE-09EF4CB98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C94B-D65B-9ACB-84FF-DEF452D6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BD36E-2D19-7E3F-2E33-2339CBC2A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a-DK" dirty="0"/>
          </a:p>
          <a:p>
            <a:r>
              <a:rPr lang="da-DK" dirty="0"/>
              <a:t>Medicinsk behandling</a:t>
            </a:r>
          </a:p>
          <a:p>
            <a:r>
              <a:rPr lang="da-DK" dirty="0">
                <a:ea typeface="Calibri"/>
                <a:cs typeface="Calibri"/>
              </a:rPr>
              <a:t>ECT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363B94-5C9F-FE94-78B2-CA16B769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DMPG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D394A3E-657C-6936-40EA-DD36A2CD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F3C8A-1EBA-F347-92B3-72ECE37CB976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6" name="Billede 5" descr="Et billede, der indeholder tekst, Ansigt, illustration/afbildning, tegning&#10;&#10;Indhold genereret af kunstig intelligens kan være forkert.">
            <a:extLst>
              <a:ext uri="{FF2B5EF4-FFF2-40B4-BE49-F238E27FC236}">
                <a16:creationId xmlns:a16="http://schemas.microsoft.com/office/drawing/2014/main" id="{DDCA7F8F-7F24-3071-DF4A-0B947EE37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06" y="1260234"/>
            <a:ext cx="3960000" cy="396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8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C9C02-68D9-FCBA-2207-B0B21F9CB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FF11E-0AA9-FABC-EF00-90B05EF0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799"/>
            <a:ext cx="10515600" cy="425926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a-DK" sz="2200" dirty="0"/>
              <a:t>Behandlingsform der er forbundet med mange myter</a:t>
            </a:r>
          </a:p>
          <a:p>
            <a:pPr>
              <a:buFontTx/>
              <a:buChar char="•"/>
            </a:pPr>
            <a:r>
              <a:rPr lang="da-DK" sz="2200" dirty="0"/>
              <a:t>Meget virksom og hurtigt indsættende effekt af behandling</a:t>
            </a:r>
          </a:p>
          <a:p>
            <a:pPr marL="0" indent="0">
              <a:buNone/>
            </a:pPr>
            <a:endParaRPr lang="da-DK" altLang="da-DK" sz="2200" dirty="0"/>
          </a:p>
          <a:p>
            <a:pPr marL="0" indent="0">
              <a:buNone/>
            </a:pPr>
            <a:r>
              <a:rPr lang="da-DK" altLang="da-DK" sz="2200" dirty="0"/>
              <a:t>Hvornår anvender vi det?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altLang="da-DK" sz="2200" dirty="0"/>
              <a:t>Ved svære manier og depressioner, hvor anden behandling ikke virker tilstrækkeligt.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altLang="da-DK" sz="2200" dirty="0"/>
              <a:t>Ved langvarig depression, som ikke responderer på vanlig behandling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altLang="da-DK" sz="2200" dirty="0"/>
              <a:t>Ved fare for patientens liv:</a:t>
            </a:r>
          </a:p>
          <a:p>
            <a:pPr lvl="2"/>
            <a:r>
              <a:rPr lang="da-DK" altLang="da-DK" sz="2200" dirty="0"/>
              <a:t>Manglende indtagelse af føde og væske igennem mange dage.</a:t>
            </a:r>
          </a:p>
          <a:p>
            <a:pPr lvl="2"/>
            <a:r>
              <a:rPr lang="da-DK" altLang="da-DK" sz="2200" dirty="0"/>
              <a:t>Svære invaliderende selvmordstanker.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altLang="da-DK" sz="2200" dirty="0"/>
              <a:t>Som vedligeholdelses/forebyggende behandling.</a:t>
            </a:r>
          </a:p>
          <a:p>
            <a:pPr marL="457200" lvl="1" indent="0">
              <a:buNone/>
            </a:pPr>
            <a:endParaRPr lang="da-DK" altLang="da-DK" dirty="0"/>
          </a:p>
          <a:p>
            <a:pPr>
              <a:lnSpc>
                <a:spcPct val="120000"/>
              </a:lnSpc>
            </a:pPr>
            <a:endParaRPr lang="da-DK" alt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199A1EC-EC23-5543-1D84-9A71C4C3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ELEKTROSTIMULATIONSBEHANDLING (ECT)</a:t>
            </a:r>
          </a:p>
        </p:txBody>
      </p:sp>
    </p:spTree>
    <p:extLst>
      <p:ext uri="{BB962C8B-B14F-4D97-AF65-F5344CB8AC3E}">
        <p14:creationId xmlns:p14="http://schemas.microsoft.com/office/powerpoint/2010/main" val="204847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TAK FOR I DAG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da-DK" sz="240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Var der noget, der var nyt eller overraskende?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Hvad tager I med jer fra i dag?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Hvad skal der ske næste gang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21</a:t>
            </a:fld>
            <a:endParaRPr lang="da-DK"/>
          </a:p>
        </p:txBody>
      </p:sp>
      <p:pic>
        <p:nvPicPr>
          <p:cNvPr id="5" name="Billede 4" descr="Et billede, der indeholder tegning, skitse, Børnekunst, Stregtegning&#10;&#10;Indhold genereret af kunstig intelligens kan være forkert.">
            <a:extLst>
              <a:ext uri="{FF2B5EF4-FFF2-40B4-BE49-F238E27FC236}">
                <a16:creationId xmlns:a16="http://schemas.microsoft.com/office/drawing/2014/main" id="{0222BEC9-5EC1-8F7A-C4AE-D0AF732F3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34" y="2517905"/>
            <a:ext cx="3466036" cy="34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900932" y="0"/>
            <a:ext cx="3291068" cy="1632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3657600" y="983847"/>
            <a:ext cx="4680000" cy="4680000"/>
          </a:xfrm>
          <a:prstGeom prst="ellipse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400">
                <a:solidFill>
                  <a:srgbClr val="000000"/>
                </a:solidFill>
              </a:rPr>
              <a:t>Bilag og ekstra slides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40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3B1B-0853-0946-A580-00B7D39D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C9DAA-3D70-22D0-B11A-37CFC4FD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SYNAPSE OG VIRKNINGSMEKANISME</a:t>
            </a:r>
          </a:p>
        </p:txBody>
      </p:sp>
      <p:pic>
        <p:nvPicPr>
          <p:cNvPr id="7" name="Billede 6" descr="Et billede, der indeholder tegning, Børnekunst, fødselsdagskage, tegneserie&#10;&#10;Indhold genereret af kunstig intelligens kan være forkert.">
            <a:extLst>
              <a:ext uri="{FF2B5EF4-FFF2-40B4-BE49-F238E27FC236}">
                <a16:creationId xmlns:a16="http://schemas.microsoft.com/office/drawing/2014/main" id="{DBD806E0-183D-252F-2BAF-DABD0C006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6" b="89889" l="9956" r="89934">
                        <a14:foregroundMark x1="42013" y1="8587" x2="42779" y2="20499"/>
                        <a14:foregroundMark x1="42779" y1="20499" x2="42170" y2="21412"/>
                        <a14:foregroundMark x1="25040" y1="41957" x2="26805" y2="52078"/>
                        <a14:foregroundMark x1="26805" y1="52078" x2="33042" y2="59834"/>
                        <a14:foregroundMark x1="33042" y1="59834" x2="40437" y2="52054"/>
                        <a14:foregroundMark x1="48016" y1="58036" x2="48796" y2="58726"/>
                        <a14:foregroundMark x1="43941" y1="54432" x2="44939" y2="55315"/>
                        <a14:foregroundMark x1="48796" y1="58726" x2="59628" y2="62188"/>
                        <a14:foregroundMark x1="74179" y1="55402" x2="77790" y2="42382"/>
                        <a14:foregroundMark x1="62242" y1="27074" x2="60066" y2="24931"/>
                        <a14:foregroundMark x1="77790" y1="42382" x2="70286" y2="34993"/>
                        <a14:foregroundMark x1="60066" y1="24931" x2="59519" y2="12327"/>
                        <a14:foregroundMark x1="59519" y1="12327" x2="60722" y2="25346"/>
                        <a14:foregroundMark x1="60722" y1="25346" x2="59081" y2="10942"/>
                        <a14:foregroundMark x1="59081" y1="10942" x2="48031" y2="8726"/>
                        <a14:foregroundMark x1="48031" y1="8726" x2="42998" y2="9834"/>
                        <a14:foregroundMark x1="45514" y1="15789" x2="42281" y2="21470"/>
                        <a14:foregroundMark x1="34245" y1="35743" x2="34245" y2="50416"/>
                        <a14:foregroundMark x1="34245" y1="50416" x2="46171" y2="42659"/>
                        <a14:foregroundMark x1="46171" y1="42659" x2="51532" y2="42521"/>
                        <a14:foregroundMark x1="55252" y1="44183" x2="57002" y2="45014"/>
                        <a14:foregroundMark x1="56018" y1="63019" x2="56018" y2="63019"/>
                        <a14:foregroundMark x1="56018" y1="62742" x2="56018" y2="62742"/>
                        <a14:foregroundMark x1="45077" y1="54155" x2="45186" y2="54432"/>
                        <a14:foregroundMark x1="37746" y1="65235" x2="38293" y2="65928"/>
                        <a14:foregroundMark x1="41247" y1="62050" x2="41466" y2="62604"/>
                        <a14:foregroundMark x1="42560" y1="59418" x2="42670" y2="59972"/>
                        <a14:foregroundMark x1="45842" y1="60111" x2="45405" y2="61080"/>
                        <a14:foregroundMark x1="46937" y1="63296" x2="46718" y2="63158"/>
                        <a14:foregroundMark x1="48687" y1="66066" x2="48249" y2="66620"/>
                        <a14:foregroundMark x1="48796" y1="69252" x2="48687" y2="69806"/>
                        <a14:foregroundMark x1="50000" y1="64681" x2="50328" y2="65235"/>
                        <a14:foregroundMark x1="51969" y1="65374" x2="52626" y2="64543"/>
                        <a14:foregroundMark x1="53829" y1="64266" x2="53829" y2="63712"/>
                        <a14:foregroundMark x1="32495" y1="62327" x2="33151" y2="62327"/>
                        <a14:foregroundMark x1="27681" y1="63850" x2="28337" y2="63712"/>
                        <a14:foregroundMark x1="34136" y1="64266" x2="34136" y2="65097"/>
                        <a14:foregroundMark x1="43435" y1="52909" x2="43435" y2="52909"/>
                        <a14:foregroundMark x1="41247" y1="51385" x2="48906" y2="57479"/>
                        <a14:foregroundMark x1="25711" y1="42382" x2="42451" y2="28809"/>
                        <a14:foregroundMark x1="42451" y1="28809" x2="43217" y2="25346"/>
                        <a14:foregroundMark x1="60394" y1="26039" x2="71225" y2="36150"/>
                        <a14:foregroundMark x1="60284" y1="22576" x2="60066" y2="9418"/>
                        <a14:foregroundMark x1="60066" y1="9418" x2="61379" y2="27424"/>
                        <a14:foregroundMark x1="59081" y1="60249" x2="68490" y2="57895"/>
                        <a14:foregroundMark x1="68490" y1="57895" x2="76586" y2="48615"/>
                        <a14:foregroundMark x1="76586" y1="48615" x2="77024" y2="46260"/>
                        <a14:backgroundMark x1="59847" y1="62188" x2="60394" y2="62604"/>
                        <a14:backgroundMark x1="74179" y1="55540" x2="70360" y2="57064"/>
                        <a14:backgroundMark x1="63523" y1="60958" x2="64442" y2="61773"/>
                        <a14:backgroundMark x1="39825" y1="26039" x2="37856" y2="29086"/>
                        <a14:backgroundMark x1="40700" y1="23546" x2="41247" y2="24377"/>
                        <a14:backgroundMark x1="36324" y1="30609" x2="35120" y2="32271"/>
                        <a14:backgroundMark x1="37418" y1="28809" x2="33370" y2="32964"/>
                        <a14:backgroundMark x1="40591" y1="23823" x2="40700" y2="24377"/>
                        <a14:backgroundMark x1="41247" y1="22161" x2="41247" y2="23269"/>
                        <a14:backgroundMark x1="41028" y1="21607" x2="40044" y2="26731"/>
                        <a14:backgroundMark x1="34026" y1="33241" x2="26477" y2="38920"/>
                        <a14:backgroundMark x1="26477" y1="38920" x2="24726" y2="41690"/>
                        <a14:backgroundMark x1="34902" y1="33102" x2="35530" y2="32925"/>
                        <a14:backgroundMark x1="42013" y1="21330" x2="41247" y2="23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4" y="1531074"/>
            <a:ext cx="6341386" cy="5009279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BF7D750B-EDDB-6C3B-54C7-1BD4F8060E65}"/>
              </a:ext>
            </a:extLst>
          </p:cNvPr>
          <p:cNvCxnSpPr>
            <a:cxnSpLocks/>
          </p:cNvCxnSpPr>
          <p:nvPr/>
        </p:nvCxnSpPr>
        <p:spPr>
          <a:xfrm>
            <a:off x="3048000" y="3658456"/>
            <a:ext cx="1364974" cy="7015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39161857-C2E0-81D5-ECF8-4C065F92B0DA}"/>
              </a:ext>
            </a:extLst>
          </p:cNvPr>
          <p:cNvCxnSpPr>
            <a:cxnSpLocks/>
          </p:cNvCxnSpPr>
          <p:nvPr/>
        </p:nvCxnSpPr>
        <p:spPr>
          <a:xfrm flipH="1">
            <a:off x="7688084" y="3508512"/>
            <a:ext cx="722133" cy="761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FE064E1-DF89-75D1-29F6-9BF2DEAFC646}"/>
              </a:ext>
            </a:extLst>
          </p:cNvPr>
          <p:cNvCxnSpPr>
            <a:cxnSpLocks/>
          </p:cNvCxnSpPr>
          <p:nvPr/>
        </p:nvCxnSpPr>
        <p:spPr>
          <a:xfrm flipH="1">
            <a:off x="6970647" y="2902225"/>
            <a:ext cx="887896" cy="1106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187E806E-AB37-3560-C7EC-9FF4BC308644}"/>
              </a:ext>
            </a:extLst>
          </p:cNvPr>
          <p:cNvCxnSpPr>
            <a:cxnSpLocks/>
          </p:cNvCxnSpPr>
          <p:nvPr/>
        </p:nvCxnSpPr>
        <p:spPr>
          <a:xfrm flipH="1" flipV="1">
            <a:off x="7224890" y="5110914"/>
            <a:ext cx="824260" cy="578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E1BD1E5B-4CB4-DA79-3758-1D7C6234F32E}"/>
              </a:ext>
            </a:extLst>
          </p:cNvPr>
          <p:cNvCxnSpPr>
            <a:cxnSpLocks/>
          </p:cNvCxnSpPr>
          <p:nvPr/>
        </p:nvCxnSpPr>
        <p:spPr>
          <a:xfrm flipV="1">
            <a:off x="3180522" y="4770780"/>
            <a:ext cx="1527369" cy="10336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60F5862B-94BC-F260-AB4F-C7BB092CB810}"/>
              </a:ext>
            </a:extLst>
          </p:cNvPr>
          <p:cNvSpPr txBox="1"/>
          <p:nvPr/>
        </p:nvSpPr>
        <p:spPr>
          <a:xfrm>
            <a:off x="8445069" y="3238400"/>
            <a:ext cx="16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Synapse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98FEDDE-D742-2A74-DA77-F580E13CAD07}"/>
              </a:ext>
            </a:extLst>
          </p:cNvPr>
          <p:cNvSpPr txBox="1"/>
          <p:nvPr/>
        </p:nvSpPr>
        <p:spPr>
          <a:xfrm>
            <a:off x="1739465" y="3390106"/>
            <a:ext cx="16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Transporter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4C38A31-9334-70AF-8D61-BEB156CB67F5}"/>
              </a:ext>
            </a:extLst>
          </p:cNvPr>
          <p:cNvSpPr txBox="1"/>
          <p:nvPr/>
        </p:nvSpPr>
        <p:spPr>
          <a:xfrm>
            <a:off x="1311965" y="5619786"/>
            <a:ext cx="239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Neurotransmitter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5A320B8C-E847-450E-49AF-A5A04AA84B37}"/>
              </a:ext>
            </a:extLst>
          </p:cNvPr>
          <p:cNvSpPr txBox="1"/>
          <p:nvPr/>
        </p:nvSpPr>
        <p:spPr>
          <a:xfrm>
            <a:off x="4558967" y="1476575"/>
            <a:ext cx="344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/>
              <a:t>Afsender neuron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0C1C7A76-C17E-1709-715A-D8033F1477F4}"/>
              </a:ext>
            </a:extLst>
          </p:cNvPr>
          <p:cNvSpPr txBox="1"/>
          <p:nvPr/>
        </p:nvSpPr>
        <p:spPr>
          <a:xfrm>
            <a:off x="4707891" y="6070625"/>
            <a:ext cx="269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/>
              <a:t>Modtager neuron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4D653E7-57DC-DD9A-9863-6322F8597DC7}"/>
              </a:ext>
            </a:extLst>
          </p:cNvPr>
          <p:cNvSpPr txBox="1"/>
          <p:nvPr/>
        </p:nvSpPr>
        <p:spPr>
          <a:xfrm>
            <a:off x="7866253" y="2607681"/>
            <a:ext cx="16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err="1"/>
              <a:t>Vesikel</a:t>
            </a:r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7A37518A-039D-F036-1F5A-37ADEF4B2E92}"/>
              </a:ext>
            </a:extLst>
          </p:cNvPr>
          <p:cNvSpPr txBox="1"/>
          <p:nvPr/>
        </p:nvSpPr>
        <p:spPr>
          <a:xfrm>
            <a:off x="8019813" y="5469834"/>
            <a:ext cx="16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Receptor</a:t>
            </a:r>
          </a:p>
        </p:txBody>
      </p:sp>
    </p:spTree>
    <p:extLst>
      <p:ext uri="{BB962C8B-B14F-4D97-AF65-F5344CB8AC3E}">
        <p14:creationId xmlns:p14="http://schemas.microsoft.com/office/powerpoint/2010/main" val="31253987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8" y="2057400"/>
            <a:ext cx="10248901" cy="43561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a-DK" sz="2400" dirty="0">
                <a:ea typeface="ＭＳ Ｐゴシック" pitchFamily="-110" charset="-128"/>
              </a:rPr>
              <a:t>Behandling kan foregå ambulant eller under indlæggelse</a:t>
            </a:r>
          </a:p>
          <a:p>
            <a:pPr marL="0" indent="0">
              <a:buNone/>
              <a:defRPr/>
            </a:pPr>
            <a:r>
              <a:rPr lang="da-DK" sz="2400" b="1" dirty="0">
                <a:ea typeface="ＭＳ Ｐゴシック" pitchFamily="-110" charset="-128"/>
              </a:rPr>
              <a:t>Biologisk del</a:t>
            </a:r>
          </a:p>
          <a:p>
            <a:pPr lvl="1">
              <a:defRPr/>
            </a:pPr>
            <a:r>
              <a:rPr lang="da-DK" dirty="0">
                <a:ea typeface="ＭＳ Ｐゴシック" pitchFamily="-110" charset="-128"/>
              </a:rPr>
              <a:t>Medicin</a:t>
            </a:r>
          </a:p>
          <a:p>
            <a:pPr lvl="1">
              <a:defRPr/>
            </a:pPr>
            <a:r>
              <a:rPr lang="da-DK" dirty="0">
                <a:ea typeface="ＭＳ Ｐゴシック" pitchFamily="-110" charset="-128"/>
              </a:rPr>
              <a:t>ECT </a:t>
            </a:r>
          </a:p>
          <a:p>
            <a:pPr lvl="1">
              <a:defRPr/>
            </a:pPr>
            <a:endParaRPr lang="da-DK" dirty="0">
              <a:ea typeface="ＭＳ Ｐゴシック" pitchFamily="-110" charset="-128"/>
            </a:endParaRPr>
          </a:p>
          <a:p>
            <a:pPr marL="0" indent="0">
              <a:buNone/>
              <a:defRPr/>
            </a:pPr>
            <a:r>
              <a:rPr lang="da-DK" sz="2400" b="1" dirty="0">
                <a:ea typeface="ＭＳ Ｐゴシック" pitchFamily="-110" charset="-128"/>
              </a:rPr>
              <a:t>Psykologisk og social del</a:t>
            </a:r>
          </a:p>
          <a:p>
            <a:pPr lvl="1">
              <a:defRPr/>
            </a:pPr>
            <a:r>
              <a:rPr lang="da-DK" dirty="0" err="1">
                <a:ea typeface="ＭＳ Ｐゴシック" pitchFamily="-110" charset="-128"/>
              </a:rPr>
              <a:t>Psykoedukation</a:t>
            </a:r>
            <a:r>
              <a:rPr lang="da-DK" dirty="0">
                <a:ea typeface="ＭＳ Ｐゴシック" pitchFamily="-110" charset="-128"/>
              </a:rPr>
              <a:t> </a:t>
            </a:r>
          </a:p>
          <a:p>
            <a:pPr lvl="1">
              <a:defRPr/>
            </a:pPr>
            <a:r>
              <a:rPr lang="da-DK" dirty="0">
                <a:ea typeface="ＭＳ Ｐゴシック" pitchFamily="-110" charset="-128"/>
              </a:rPr>
              <a:t>Samtaler og psykoterapi </a:t>
            </a:r>
          </a:p>
          <a:p>
            <a:pPr lvl="1">
              <a:defRPr/>
            </a:pPr>
            <a:r>
              <a:rPr lang="da-DK" dirty="0">
                <a:ea typeface="ＭＳ Ｐゴシック" pitchFamily="-110" charset="-128"/>
              </a:rPr>
              <a:t>Sociale interventioner</a:t>
            </a:r>
          </a:p>
        </p:txBody>
      </p:sp>
      <p:sp>
        <p:nvSpPr>
          <p:cNvPr id="5" name="AutoShape 2" descr="Tema: Undgår fejl med medicin"/>
          <p:cNvSpPr>
            <a:spLocks noChangeAspect="1" noChangeArrowheads="1"/>
          </p:cNvSpPr>
          <p:nvPr/>
        </p:nvSpPr>
        <p:spPr bwMode="auto">
          <a:xfrm>
            <a:off x="3025775" y="10279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4" descr="Tema: Undgår fejl med medic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B4BBCB-9C1C-DE53-88E1-F5FCC847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BEHANDLINGENS ELEMENTER</a:t>
            </a:r>
          </a:p>
        </p:txBody>
      </p:sp>
    </p:spTree>
    <p:extLst>
      <p:ext uri="{BB962C8B-B14F-4D97-AF65-F5344CB8AC3E}">
        <p14:creationId xmlns:p14="http://schemas.microsoft.com/office/powerpoint/2010/main" val="286677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53DE1-A1EB-D1FE-B953-2B8801B8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Behandlingssigte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5E5DE5-CA85-0CFE-6C01-E1D4CF58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099"/>
            <a:ext cx="10515600" cy="3922791"/>
          </a:xfrm>
        </p:spPr>
        <p:txBody>
          <a:bodyPr/>
          <a:lstStyle/>
          <a:p>
            <a:pPr>
              <a:defRPr/>
            </a:pPr>
            <a:r>
              <a:rPr lang="da-DK" sz="2800" dirty="0">
                <a:ea typeface="ＭＳ Ｐゴシック" pitchFamily="-110" charset="-128"/>
              </a:rPr>
              <a:t>Behandling af den akutte episode </a:t>
            </a:r>
          </a:p>
          <a:p>
            <a:pPr>
              <a:defRPr/>
            </a:pPr>
            <a:r>
              <a:rPr lang="da-DK" dirty="0">
                <a:ea typeface="ＭＳ Ｐゴシック" pitchFamily="-110" charset="-128"/>
              </a:rPr>
              <a:t>F</a:t>
            </a:r>
            <a:r>
              <a:rPr lang="da-DK" sz="2800" dirty="0">
                <a:ea typeface="ＭＳ Ｐゴシック" pitchFamily="-110" charset="-128"/>
              </a:rPr>
              <a:t>orebyggelse af nye episoder</a:t>
            </a:r>
          </a:p>
          <a:p>
            <a:pPr>
              <a:defRPr/>
            </a:pPr>
            <a:endParaRPr lang="da-DK" sz="2800" dirty="0">
              <a:ea typeface="ＭＳ Ｐゴシック" pitchFamily="-110" charset="-128"/>
            </a:endParaRPr>
          </a:p>
          <a:p>
            <a:pPr marL="0" indent="0">
              <a:buNone/>
              <a:defRPr/>
            </a:pPr>
            <a:r>
              <a:rPr lang="da-DK" sz="2800" dirty="0">
                <a:ea typeface="ＭＳ Ｐゴシック" pitchFamily="-110" charset="-128"/>
              </a:rPr>
              <a:t>Behandlingen er fasespecifik, tværfaglig og individualiseret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969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AEB62-DB6B-71F4-991D-86927FE3A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32EE4E-B283-118F-ABD7-0B92737FD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02" y="858982"/>
            <a:ext cx="8442104" cy="5497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Medicin er et stort emne </a:t>
            </a:r>
            <a:r>
              <a:rPr lang="da-DK">
                <a:solidFill>
                  <a:schemeClr val="tx1"/>
                </a:solidFill>
              </a:rPr>
              <a:t>og derfor er det vigtigt at vi stiller skarpt på…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Hvad er særlig vigtigt, at vi beskæftiger os med i dag?</a:t>
            </a:r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D6FB1E-7A73-7C54-499C-C013C6C7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9" name="Billede 8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E16570AF-B2E4-AC09-96E8-CD2C8D62C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306" r="57184" b="11682"/>
          <a:stretch/>
        </p:blipFill>
        <p:spPr>
          <a:xfrm>
            <a:off x="327007" y="2529469"/>
            <a:ext cx="2031879" cy="41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A316-0F34-3E85-5905-73FC5569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9D41B-3967-B75B-B5FC-27AD6BAB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D2D95E-4869-CFDD-565F-D1C06A6D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1646410"/>
            <a:ext cx="10515600" cy="4399984"/>
          </a:xfrm>
        </p:spPr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lvl="1"/>
            <a:r>
              <a:rPr lang="da-DK" altLang="da-DK" sz="2800" dirty="0"/>
              <a:t>Medicin er en vigtig og nødvendig del af behandlingen der kan:</a:t>
            </a:r>
          </a:p>
          <a:p>
            <a:pPr lvl="2"/>
            <a:r>
              <a:rPr lang="da-DK" altLang="da-DK" sz="2800" dirty="0"/>
              <a:t>Behandle akutte faser</a:t>
            </a:r>
          </a:p>
          <a:p>
            <a:pPr lvl="2"/>
            <a:r>
              <a:rPr lang="da-DK" altLang="da-DK" sz="2800" dirty="0"/>
              <a:t>Forebygge nye faser - stemningsstabilisering</a:t>
            </a:r>
          </a:p>
          <a:p>
            <a:pPr lvl="2"/>
            <a:r>
              <a:rPr lang="da-DK" altLang="da-DK" sz="2800" dirty="0"/>
              <a:t>Behandle ledsagende psykiske lidelser som:</a:t>
            </a:r>
          </a:p>
          <a:p>
            <a:pPr lvl="3"/>
            <a:r>
              <a:rPr lang="da-DK" altLang="da-DK" sz="2400" dirty="0"/>
              <a:t>Angst</a:t>
            </a:r>
          </a:p>
          <a:p>
            <a:pPr lvl="3"/>
            <a:r>
              <a:rPr lang="da-DK" altLang="da-DK" sz="2400" dirty="0"/>
              <a:t>OCD</a:t>
            </a:r>
          </a:p>
          <a:p>
            <a:pPr lvl="3"/>
            <a:r>
              <a:rPr lang="da-DK" altLang="da-DK" sz="2400" dirty="0"/>
              <a:t>ADHD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117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51C96A5-6001-4F40-95CD-FD5DE47152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9188" y="6416675"/>
            <a:ext cx="912812" cy="217488"/>
          </a:xfrm>
        </p:spPr>
        <p:txBody>
          <a:bodyPr/>
          <a:lstStyle/>
          <a:p>
            <a:pPr>
              <a:defRPr/>
            </a:pPr>
            <a:fld id="{5D1481ED-D7DB-40B8-9E8C-9EFBD38EA875}" type="slidenum">
              <a:rPr lang="da-DK" altLang="da-DK" b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>
                <a:defRPr/>
              </a:pPr>
              <a:t>7</a:t>
            </a:fld>
            <a:endParaRPr lang="da-DK" altLang="da-DK" b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15455828-D010-4DCE-A30F-01ED53C7AD8F}"/>
              </a:ext>
            </a:extLst>
          </p:cNvPr>
          <p:cNvCxnSpPr>
            <a:cxnSpLocks/>
          </p:cNvCxnSpPr>
          <p:nvPr/>
        </p:nvCxnSpPr>
        <p:spPr>
          <a:xfrm>
            <a:off x="3020188" y="1855761"/>
            <a:ext cx="73272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20DC8127-428C-4A1D-8F66-7C387C7C109C}"/>
              </a:ext>
            </a:extLst>
          </p:cNvPr>
          <p:cNvCxnSpPr>
            <a:cxnSpLocks/>
          </p:cNvCxnSpPr>
          <p:nvPr/>
        </p:nvCxnSpPr>
        <p:spPr>
          <a:xfrm>
            <a:off x="3020187" y="3469151"/>
            <a:ext cx="73272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4A1B189-8E41-4E4C-849D-CE498A4BE9A7}"/>
              </a:ext>
            </a:extLst>
          </p:cNvPr>
          <p:cNvCxnSpPr>
            <a:cxnSpLocks/>
          </p:cNvCxnSpPr>
          <p:nvPr/>
        </p:nvCxnSpPr>
        <p:spPr>
          <a:xfrm>
            <a:off x="3040828" y="5401203"/>
            <a:ext cx="73272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46661EFE-FDA6-458D-BBA5-2D6EC52EF383}"/>
              </a:ext>
            </a:extLst>
          </p:cNvPr>
          <p:cNvSpPr txBox="1"/>
          <p:nvPr/>
        </p:nvSpPr>
        <p:spPr>
          <a:xfrm>
            <a:off x="1272968" y="1730612"/>
            <a:ext cx="736367" cy="2502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400" b="1">
                <a:ln w="0"/>
              </a:rPr>
              <a:t>Akut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CF646F6-7F43-445E-8A6D-C9F59B3CA712}"/>
              </a:ext>
            </a:extLst>
          </p:cNvPr>
          <p:cNvSpPr txBox="1"/>
          <p:nvPr/>
        </p:nvSpPr>
        <p:spPr>
          <a:xfrm>
            <a:off x="879539" y="3260370"/>
            <a:ext cx="1869871" cy="2502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400" b="1">
                <a:ln w="0"/>
              </a:rPr>
              <a:t>Forebyggende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295DC98-720E-4428-A47F-6009BF2C3567}"/>
              </a:ext>
            </a:extLst>
          </p:cNvPr>
          <p:cNvSpPr txBox="1"/>
          <p:nvPr/>
        </p:nvSpPr>
        <p:spPr>
          <a:xfrm>
            <a:off x="640662" y="5124057"/>
            <a:ext cx="2697857" cy="35828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400" b="1">
                <a:ln w="0"/>
              </a:rPr>
              <a:t>Efter behov (p.n.)</a:t>
            </a:r>
          </a:p>
        </p:txBody>
      </p:sp>
      <p:sp>
        <p:nvSpPr>
          <p:cNvPr id="14" name="Kombinationstegning: figur 13">
            <a:extLst>
              <a:ext uri="{FF2B5EF4-FFF2-40B4-BE49-F238E27FC236}">
                <a16:creationId xmlns:a16="http://schemas.microsoft.com/office/drawing/2014/main" id="{2D52CF2D-57EB-4907-93F8-BAF11273B3F6}"/>
              </a:ext>
            </a:extLst>
          </p:cNvPr>
          <p:cNvSpPr/>
          <p:nvPr/>
        </p:nvSpPr>
        <p:spPr>
          <a:xfrm>
            <a:off x="4962465" y="1134062"/>
            <a:ext cx="923193" cy="712187"/>
          </a:xfrm>
          <a:custGeom>
            <a:avLst/>
            <a:gdLst>
              <a:gd name="connsiteX0" fmla="*/ 0 w 1230924"/>
              <a:gd name="connsiteY0" fmla="*/ 931997 h 949582"/>
              <a:gd name="connsiteX1" fmla="*/ 624254 w 1230924"/>
              <a:gd name="connsiteY1" fmla="*/ 13 h 949582"/>
              <a:gd name="connsiteX2" fmla="*/ 1230924 w 1230924"/>
              <a:gd name="connsiteY2" fmla="*/ 949582 h 94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924" h="949582">
                <a:moveTo>
                  <a:pt x="0" y="931997"/>
                </a:moveTo>
                <a:cubicBezTo>
                  <a:pt x="209550" y="464539"/>
                  <a:pt x="419100" y="-2918"/>
                  <a:pt x="624254" y="13"/>
                </a:cubicBezTo>
                <a:cubicBezTo>
                  <a:pt x="829408" y="2944"/>
                  <a:pt x="1030166" y="476263"/>
                  <a:pt x="1230924" y="94958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A8BCC70C-19E6-4A42-9233-BC80738E15BC}"/>
              </a:ext>
            </a:extLst>
          </p:cNvPr>
          <p:cNvCxnSpPr>
            <a:cxnSpLocks/>
          </p:cNvCxnSpPr>
          <p:nvPr/>
        </p:nvCxnSpPr>
        <p:spPr>
          <a:xfrm>
            <a:off x="5440115" y="674792"/>
            <a:ext cx="0" cy="309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8598A056-6B9A-476E-AA16-EC5085FBE76B}"/>
              </a:ext>
            </a:extLst>
          </p:cNvPr>
          <p:cNvCxnSpPr>
            <a:cxnSpLocks/>
          </p:cNvCxnSpPr>
          <p:nvPr/>
        </p:nvCxnSpPr>
        <p:spPr>
          <a:xfrm>
            <a:off x="8618384" y="4285270"/>
            <a:ext cx="0" cy="355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0F963282-6E33-42FD-81D8-BC30FA1D2524}"/>
              </a:ext>
            </a:extLst>
          </p:cNvPr>
          <p:cNvCxnSpPr>
            <a:cxnSpLocks/>
          </p:cNvCxnSpPr>
          <p:nvPr/>
        </p:nvCxnSpPr>
        <p:spPr>
          <a:xfrm>
            <a:off x="6026340" y="4294503"/>
            <a:ext cx="0" cy="3462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B2662A2A-782E-4C73-9B6B-D33BF446410D}"/>
              </a:ext>
            </a:extLst>
          </p:cNvPr>
          <p:cNvCxnSpPr>
            <a:cxnSpLocks/>
          </p:cNvCxnSpPr>
          <p:nvPr/>
        </p:nvCxnSpPr>
        <p:spPr>
          <a:xfrm>
            <a:off x="5183371" y="2494940"/>
            <a:ext cx="0" cy="31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662DAD94-FEF4-494B-B3C3-63A5622EAB15}"/>
              </a:ext>
            </a:extLst>
          </p:cNvPr>
          <p:cNvCxnSpPr>
            <a:cxnSpLocks/>
          </p:cNvCxnSpPr>
          <p:nvPr/>
        </p:nvCxnSpPr>
        <p:spPr>
          <a:xfrm flipV="1">
            <a:off x="7138560" y="2391091"/>
            <a:ext cx="0" cy="309597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Kombinationstegning: figur 21">
            <a:extLst>
              <a:ext uri="{FF2B5EF4-FFF2-40B4-BE49-F238E27FC236}">
                <a16:creationId xmlns:a16="http://schemas.microsoft.com/office/drawing/2014/main" id="{30A0364F-337F-4918-8AF1-7701DE566FEA}"/>
              </a:ext>
            </a:extLst>
          </p:cNvPr>
          <p:cNvSpPr/>
          <p:nvPr/>
        </p:nvSpPr>
        <p:spPr>
          <a:xfrm>
            <a:off x="6147734" y="1846248"/>
            <a:ext cx="1846385" cy="494637"/>
          </a:xfrm>
          <a:custGeom>
            <a:avLst/>
            <a:gdLst>
              <a:gd name="connsiteX0" fmla="*/ 0 w 2461846"/>
              <a:gd name="connsiteY0" fmla="*/ 0 h 659516"/>
              <a:gd name="connsiteX1" fmla="*/ 1230923 w 2461846"/>
              <a:gd name="connsiteY1" fmla="*/ 659423 h 659516"/>
              <a:gd name="connsiteX2" fmla="*/ 2461846 w 2461846"/>
              <a:gd name="connsiteY2" fmla="*/ 52754 h 659516"/>
              <a:gd name="connsiteX3" fmla="*/ 2461846 w 2461846"/>
              <a:gd name="connsiteY3" fmla="*/ 52754 h 6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846" h="659516">
                <a:moveTo>
                  <a:pt x="0" y="0"/>
                </a:moveTo>
                <a:cubicBezTo>
                  <a:pt x="410307" y="325315"/>
                  <a:pt x="820615" y="650631"/>
                  <a:pt x="1230923" y="659423"/>
                </a:cubicBezTo>
                <a:cubicBezTo>
                  <a:pt x="1641231" y="668215"/>
                  <a:pt x="2461846" y="52754"/>
                  <a:pt x="2461846" y="52754"/>
                </a:cubicBezTo>
                <a:lnTo>
                  <a:pt x="2461846" y="52754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Kombinationstegning: figur 23">
            <a:extLst>
              <a:ext uri="{FF2B5EF4-FFF2-40B4-BE49-F238E27FC236}">
                <a16:creationId xmlns:a16="http://schemas.microsoft.com/office/drawing/2014/main" id="{85080FE6-72CD-4737-A05F-A7E589C28B36}"/>
              </a:ext>
            </a:extLst>
          </p:cNvPr>
          <p:cNvSpPr/>
          <p:nvPr/>
        </p:nvSpPr>
        <p:spPr>
          <a:xfrm>
            <a:off x="3788693" y="3015320"/>
            <a:ext cx="494567" cy="990696"/>
          </a:xfrm>
          <a:custGeom>
            <a:avLst/>
            <a:gdLst>
              <a:gd name="connsiteX0" fmla="*/ 0 w 659423"/>
              <a:gd name="connsiteY0" fmla="*/ 603438 h 1320928"/>
              <a:gd name="connsiteX1" fmla="*/ 149469 w 659423"/>
              <a:gd name="connsiteY1" fmla="*/ 23146 h 1320928"/>
              <a:gd name="connsiteX2" fmla="*/ 422030 w 659423"/>
              <a:gd name="connsiteY2" fmla="*/ 1306823 h 1320928"/>
              <a:gd name="connsiteX3" fmla="*/ 659423 w 659423"/>
              <a:gd name="connsiteY3" fmla="*/ 594646 h 132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423" h="1320928">
                <a:moveTo>
                  <a:pt x="0" y="603438"/>
                </a:moveTo>
                <a:cubicBezTo>
                  <a:pt x="39565" y="254676"/>
                  <a:pt x="79131" y="-94085"/>
                  <a:pt x="149469" y="23146"/>
                </a:cubicBezTo>
                <a:cubicBezTo>
                  <a:pt x="219807" y="140377"/>
                  <a:pt x="337038" y="1211573"/>
                  <a:pt x="422030" y="1306823"/>
                </a:cubicBezTo>
                <a:cubicBezTo>
                  <a:pt x="507022" y="1402073"/>
                  <a:pt x="583222" y="998359"/>
                  <a:pt x="659423" y="59464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Kombinationstegning: figur 24">
            <a:extLst>
              <a:ext uri="{FF2B5EF4-FFF2-40B4-BE49-F238E27FC236}">
                <a16:creationId xmlns:a16="http://schemas.microsoft.com/office/drawing/2014/main" id="{4887E46F-7E1D-40C9-8975-4D27DFEA86BA}"/>
              </a:ext>
            </a:extLst>
          </p:cNvPr>
          <p:cNvSpPr/>
          <p:nvPr/>
        </p:nvSpPr>
        <p:spPr>
          <a:xfrm>
            <a:off x="4685507" y="2804329"/>
            <a:ext cx="995729" cy="1282349"/>
          </a:xfrm>
          <a:custGeom>
            <a:avLst/>
            <a:gdLst>
              <a:gd name="connsiteX0" fmla="*/ 0 w 1327638"/>
              <a:gd name="connsiteY0" fmla="*/ 867177 h 1709798"/>
              <a:gd name="connsiteX1" fmla="*/ 263769 w 1327638"/>
              <a:gd name="connsiteY1" fmla="*/ 23115 h 1709798"/>
              <a:gd name="connsiteX2" fmla="*/ 729761 w 1327638"/>
              <a:gd name="connsiteY2" fmla="*/ 1684861 h 1709798"/>
              <a:gd name="connsiteX3" fmla="*/ 1327638 w 1327638"/>
              <a:gd name="connsiteY3" fmla="*/ 867177 h 170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638" h="1709798">
                <a:moveTo>
                  <a:pt x="0" y="867177"/>
                </a:moveTo>
                <a:cubicBezTo>
                  <a:pt x="71071" y="377005"/>
                  <a:pt x="142142" y="-113166"/>
                  <a:pt x="263769" y="23115"/>
                </a:cubicBezTo>
                <a:cubicBezTo>
                  <a:pt x="385396" y="159396"/>
                  <a:pt x="552450" y="1544184"/>
                  <a:pt x="729761" y="1684861"/>
                </a:cubicBezTo>
                <a:cubicBezTo>
                  <a:pt x="907072" y="1825538"/>
                  <a:pt x="1117355" y="1346357"/>
                  <a:pt x="1327638" y="86717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Kombinationstegning: figur 25">
            <a:extLst>
              <a:ext uri="{FF2B5EF4-FFF2-40B4-BE49-F238E27FC236}">
                <a16:creationId xmlns:a16="http://schemas.microsoft.com/office/drawing/2014/main" id="{7495A56A-482E-426A-B798-C8575082E760}"/>
              </a:ext>
            </a:extLst>
          </p:cNvPr>
          <p:cNvSpPr/>
          <p:nvPr/>
        </p:nvSpPr>
        <p:spPr>
          <a:xfrm>
            <a:off x="6057107" y="3142627"/>
            <a:ext cx="527538" cy="760972"/>
          </a:xfrm>
          <a:custGeom>
            <a:avLst/>
            <a:gdLst>
              <a:gd name="connsiteX0" fmla="*/ 0 w 703384"/>
              <a:gd name="connsiteY0" fmla="*/ 433696 h 1014629"/>
              <a:gd name="connsiteX1" fmla="*/ 158261 w 703384"/>
              <a:gd name="connsiteY1" fmla="*/ 20458 h 1014629"/>
              <a:gd name="connsiteX2" fmla="*/ 439615 w 703384"/>
              <a:gd name="connsiteY2" fmla="*/ 1005196 h 1014629"/>
              <a:gd name="connsiteX3" fmla="*/ 703384 w 703384"/>
              <a:gd name="connsiteY3" fmla="*/ 433696 h 101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84" h="1014629">
                <a:moveTo>
                  <a:pt x="0" y="433696"/>
                </a:moveTo>
                <a:cubicBezTo>
                  <a:pt x="42496" y="179452"/>
                  <a:pt x="84992" y="-74792"/>
                  <a:pt x="158261" y="20458"/>
                </a:cubicBezTo>
                <a:cubicBezTo>
                  <a:pt x="231530" y="115708"/>
                  <a:pt x="348761" y="936323"/>
                  <a:pt x="439615" y="1005196"/>
                </a:cubicBezTo>
                <a:cubicBezTo>
                  <a:pt x="530469" y="1074069"/>
                  <a:pt x="616926" y="753882"/>
                  <a:pt x="703384" y="43369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Kombinationstegning: figur 26">
            <a:extLst>
              <a:ext uri="{FF2B5EF4-FFF2-40B4-BE49-F238E27FC236}">
                <a16:creationId xmlns:a16="http://schemas.microsoft.com/office/drawing/2014/main" id="{46B3E9FF-0AA8-4345-8727-88844DFEF727}"/>
              </a:ext>
            </a:extLst>
          </p:cNvPr>
          <p:cNvSpPr/>
          <p:nvPr/>
        </p:nvSpPr>
        <p:spPr>
          <a:xfrm>
            <a:off x="7138560" y="3247845"/>
            <a:ext cx="382466" cy="501331"/>
          </a:xfrm>
          <a:custGeom>
            <a:avLst/>
            <a:gdLst>
              <a:gd name="connsiteX0" fmla="*/ 0 w 509954"/>
              <a:gd name="connsiteY0" fmla="*/ 302200 h 668441"/>
              <a:gd name="connsiteX1" fmla="*/ 87923 w 509954"/>
              <a:gd name="connsiteY1" fmla="*/ 12054 h 668441"/>
              <a:gd name="connsiteX2" fmla="*/ 254977 w 509954"/>
              <a:gd name="connsiteY2" fmla="*/ 662684 h 668441"/>
              <a:gd name="connsiteX3" fmla="*/ 509954 w 509954"/>
              <a:gd name="connsiteY3" fmla="*/ 275823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4" h="668441">
                <a:moveTo>
                  <a:pt x="0" y="302200"/>
                </a:moveTo>
                <a:cubicBezTo>
                  <a:pt x="22713" y="127086"/>
                  <a:pt x="45427" y="-48027"/>
                  <a:pt x="87923" y="12054"/>
                </a:cubicBezTo>
                <a:cubicBezTo>
                  <a:pt x="130419" y="72135"/>
                  <a:pt x="184639" y="618723"/>
                  <a:pt x="254977" y="662684"/>
                </a:cubicBezTo>
                <a:cubicBezTo>
                  <a:pt x="325315" y="706645"/>
                  <a:pt x="417634" y="491234"/>
                  <a:pt x="509954" y="27582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Kombinationstegning: figur 27">
            <a:extLst>
              <a:ext uri="{FF2B5EF4-FFF2-40B4-BE49-F238E27FC236}">
                <a16:creationId xmlns:a16="http://schemas.microsoft.com/office/drawing/2014/main" id="{60CEE0B1-3638-4BF5-9344-0BBA8B1AC7B2}"/>
              </a:ext>
            </a:extLst>
          </p:cNvPr>
          <p:cNvSpPr/>
          <p:nvPr/>
        </p:nvSpPr>
        <p:spPr>
          <a:xfrm>
            <a:off x="5681236" y="4735599"/>
            <a:ext cx="633047" cy="666020"/>
          </a:xfrm>
          <a:custGeom>
            <a:avLst/>
            <a:gdLst>
              <a:gd name="connsiteX0" fmla="*/ 0 w 844062"/>
              <a:gd name="connsiteY0" fmla="*/ 879234 h 888027"/>
              <a:gd name="connsiteX1" fmla="*/ 430823 w 844062"/>
              <a:gd name="connsiteY1" fmla="*/ 3 h 888027"/>
              <a:gd name="connsiteX2" fmla="*/ 844062 w 844062"/>
              <a:gd name="connsiteY2" fmla="*/ 888027 h 8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4062" h="888027">
                <a:moveTo>
                  <a:pt x="0" y="879234"/>
                </a:moveTo>
                <a:cubicBezTo>
                  <a:pt x="145073" y="438885"/>
                  <a:pt x="290146" y="-1463"/>
                  <a:pt x="430823" y="3"/>
                </a:cubicBezTo>
                <a:cubicBezTo>
                  <a:pt x="571500" y="1469"/>
                  <a:pt x="707781" y="444748"/>
                  <a:pt x="844062" y="888027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Kombinationstegning: figur 28">
            <a:extLst>
              <a:ext uri="{FF2B5EF4-FFF2-40B4-BE49-F238E27FC236}">
                <a16:creationId xmlns:a16="http://schemas.microsoft.com/office/drawing/2014/main" id="{2A8B934D-D99D-485F-9D73-51F494FDFA46}"/>
              </a:ext>
            </a:extLst>
          </p:cNvPr>
          <p:cNvSpPr/>
          <p:nvPr/>
        </p:nvSpPr>
        <p:spPr>
          <a:xfrm>
            <a:off x="8301861" y="4715878"/>
            <a:ext cx="633047" cy="666020"/>
          </a:xfrm>
          <a:custGeom>
            <a:avLst/>
            <a:gdLst>
              <a:gd name="connsiteX0" fmla="*/ 0 w 844062"/>
              <a:gd name="connsiteY0" fmla="*/ 879234 h 888027"/>
              <a:gd name="connsiteX1" fmla="*/ 430823 w 844062"/>
              <a:gd name="connsiteY1" fmla="*/ 3 h 888027"/>
              <a:gd name="connsiteX2" fmla="*/ 844062 w 844062"/>
              <a:gd name="connsiteY2" fmla="*/ 888027 h 8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4062" h="888027">
                <a:moveTo>
                  <a:pt x="0" y="879234"/>
                </a:moveTo>
                <a:cubicBezTo>
                  <a:pt x="145073" y="438885"/>
                  <a:pt x="290146" y="-1463"/>
                  <a:pt x="430823" y="3"/>
                </a:cubicBezTo>
                <a:cubicBezTo>
                  <a:pt x="571500" y="1469"/>
                  <a:pt x="707781" y="444748"/>
                  <a:pt x="844062" y="888027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38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41715C9D-F8FC-6D10-A2B2-B024D7E04A2D}"/>
              </a:ext>
            </a:extLst>
          </p:cNvPr>
          <p:cNvSpPr txBox="1">
            <a:spLocks/>
          </p:cNvSpPr>
          <p:nvPr/>
        </p:nvSpPr>
        <p:spPr>
          <a:xfrm>
            <a:off x="9951753" y="6887729"/>
            <a:ext cx="912812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D1481ED-D7DB-40B8-9E8C-9EFBD38EA875}" type="slidenum">
              <a:rPr lang="da-DK" altLang="da-DK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>
                <a:defRPr/>
              </a:pPr>
              <a:t>8</a:t>
            </a:fld>
            <a:endParaRPr lang="da-DK" alt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9D774807-59DF-AA2C-F52D-4CEE5E01491C}"/>
              </a:ext>
            </a:extLst>
          </p:cNvPr>
          <p:cNvCxnSpPr>
            <a:cxnSpLocks/>
          </p:cNvCxnSpPr>
          <p:nvPr/>
        </p:nvCxnSpPr>
        <p:spPr>
          <a:xfrm>
            <a:off x="1692752" y="3940205"/>
            <a:ext cx="76175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F881D96E-6489-D250-1820-CCA9D9734D90}"/>
              </a:ext>
            </a:extLst>
          </p:cNvPr>
          <p:cNvSpPr/>
          <p:nvPr/>
        </p:nvSpPr>
        <p:spPr>
          <a:xfrm>
            <a:off x="2461258" y="3486374"/>
            <a:ext cx="494567" cy="990696"/>
          </a:xfrm>
          <a:custGeom>
            <a:avLst/>
            <a:gdLst>
              <a:gd name="connsiteX0" fmla="*/ 0 w 659423"/>
              <a:gd name="connsiteY0" fmla="*/ 603438 h 1320928"/>
              <a:gd name="connsiteX1" fmla="*/ 149469 w 659423"/>
              <a:gd name="connsiteY1" fmla="*/ 23146 h 1320928"/>
              <a:gd name="connsiteX2" fmla="*/ 422030 w 659423"/>
              <a:gd name="connsiteY2" fmla="*/ 1306823 h 1320928"/>
              <a:gd name="connsiteX3" fmla="*/ 659423 w 659423"/>
              <a:gd name="connsiteY3" fmla="*/ 594646 h 132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423" h="1320928">
                <a:moveTo>
                  <a:pt x="0" y="603438"/>
                </a:moveTo>
                <a:cubicBezTo>
                  <a:pt x="39565" y="254676"/>
                  <a:pt x="79131" y="-94085"/>
                  <a:pt x="149469" y="23146"/>
                </a:cubicBezTo>
                <a:cubicBezTo>
                  <a:pt x="219807" y="140377"/>
                  <a:pt x="337038" y="1211573"/>
                  <a:pt x="422030" y="1306823"/>
                </a:cubicBezTo>
                <a:cubicBezTo>
                  <a:pt x="507022" y="1402073"/>
                  <a:pt x="583222" y="998359"/>
                  <a:pt x="659423" y="59464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78713E0B-B1EA-21F7-D6DA-872C8D0219C7}"/>
              </a:ext>
            </a:extLst>
          </p:cNvPr>
          <p:cNvSpPr/>
          <p:nvPr/>
        </p:nvSpPr>
        <p:spPr>
          <a:xfrm>
            <a:off x="3358072" y="3275383"/>
            <a:ext cx="995729" cy="1282349"/>
          </a:xfrm>
          <a:custGeom>
            <a:avLst/>
            <a:gdLst>
              <a:gd name="connsiteX0" fmla="*/ 0 w 1327638"/>
              <a:gd name="connsiteY0" fmla="*/ 867177 h 1709798"/>
              <a:gd name="connsiteX1" fmla="*/ 263769 w 1327638"/>
              <a:gd name="connsiteY1" fmla="*/ 23115 h 1709798"/>
              <a:gd name="connsiteX2" fmla="*/ 729761 w 1327638"/>
              <a:gd name="connsiteY2" fmla="*/ 1684861 h 1709798"/>
              <a:gd name="connsiteX3" fmla="*/ 1327638 w 1327638"/>
              <a:gd name="connsiteY3" fmla="*/ 867177 h 170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638" h="1709798">
                <a:moveTo>
                  <a:pt x="0" y="867177"/>
                </a:moveTo>
                <a:cubicBezTo>
                  <a:pt x="71071" y="377005"/>
                  <a:pt x="142142" y="-113166"/>
                  <a:pt x="263769" y="23115"/>
                </a:cubicBezTo>
                <a:cubicBezTo>
                  <a:pt x="385396" y="159396"/>
                  <a:pt x="552450" y="1544184"/>
                  <a:pt x="729761" y="1684861"/>
                </a:cubicBezTo>
                <a:cubicBezTo>
                  <a:pt x="907072" y="1825538"/>
                  <a:pt x="1117355" y="1346357"/>
                  <a:pt x="1327638" y="86717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98FD042D-9A39-9807-274B-99025D70A1A4}"/>
              </a:ext>
            </a:extLst>
          </p:cNvPr>
          <p:cNvSpPr/>
          <p:nvPr/>
        </p:nvSpPr>
        <p:spPr>
          <a:xfrm>
            <a:off x="4729672" y="3613681"/>
            <a:ext cx="527538" cy="760972"/>
          </a:xfrm>
          <a:custGeom>
            <a:avLst/>
            <a:gdLst>
              <a:gd name="connsiteX0" fmla="*/ 0 w 703384"/>
              <a:gd name="connsiteY0" fmla="*/ 433696 h 1014629"/>
              <a:gd name="connsiteX1" fmla="*/ 158261 w 703384"/>
              <a:gd name="connsiteY1" fmla="*/ 20458 h 1014629"/>
              <a:gd name="connsiteX2" fmla="*/ 439615 w 703384"/>
              <a:gd name="connsiteY2" fmla="*/ 1005196 h 1014629"/>
              <a:gd name="connsiteX3" fmla="*/ 703384 w 703384"/>
              <a:gd name="connsiteY3" fmla="*/ 433696 h 101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84" h="1014629">
                <a:moveTo>
                  <a:pt x="0" y="433696"/>
                </a:moveTo>
                <a:cubicBezTo>
                  <a:pt x="42496" y="179452"/>
                  <a:pt x="84992" y="-74792"/>
                  <a:pt x="158261" y="20458"/>
                </a:cubicBezTo>
                <a:cubicBezTo>
                  <a:pt x="231530" y="115708"/>
                  <a:pt x="348761" y="936323"/>
                  <a:pt x="439615" y="1005196"/>
                </a:cubicBezTo>
                <a:cubicBezTo>
                  <a:pt x="530469" y="1074069"/>
                  <a:pt x="616926" y="753882"/>
                  <a:pt x="703384" y="43369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57AF9D16-F5EA-8B61-FEE9-FC0340590D95}"/>
              </a:ext>
            </a:extLst>
          </p:cNvPr>
          <p:cNvSpPr/>
          <p:nvPr/>
        </p:nvSpPr>
        <p:spPr>
          <a:xfrm>
            <a:off x="5811125" y="3718899"/>
            <a:ext cx="382466" cy="501331"/>
          </a:xfrm>
          <a:custGeom>
            <a:avLst/>
            <a:gdLst>
              <a:gd name="connsiteX0" fmla="*/ 0 w 509954"/>
              <a:gd name="connsiteY0" fmla="*/ 302200 h 668441"/>
              <a:gd name="connsiteX1" fmla="*/ 87923 w 509954"/>
              <a:gd name="connsiteY1" fmla="*/ 12054 h 668441"/>
              <a:gd name="connsiteX2" fmla="*/ 254977 w 509954"/>
              <a:gd name="connsiteY2" fmla="*/ 662684 h 668441"/>
              <a:gd name="connsiteX3" fmla="*/ 509954 w 509954"/>
              <a:gd name="connsiteY3" fmla="*/ 275823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4" h="668441">
                <a:moveTo>
                  <a:pt x="0" y="302200"/>
                </a:moveTo>
                <a:cubicBezTo>
                  <a:pt x="22713" y="127086"/>
                  <a:pt x="45427" y="-48027"/>
                  <a:pt x="87923" y="12054"/>
                </a:cubicBezTo>
                <a:cubicBezTo>
                  <a:pt x="130419" y="72135"/>
                  <a:pt x="184639" y="618723"/>
                  <a:pt x="254977" y="662684"/>
                </a:cubicBezTo>
                <a:cubicBezTo>
                  <a:pt x="325315" y="706645"/>
                  <a:pt x="417634" y="491234"/>
                  <a:pt x="509954" y="27582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kstboks 18">
            <a:extLst>
              <a:ext uri="{FF2B5EF4-FFF2-40B4-BE49-F238E27FC236}">
                <a16:creationId xmlns:a16="http://schemas.microsoft.com/office/drawing/2014/main" id="{EEA7E8F8-D896-1D71-FE66-32639927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131" y="2021613"/>
            <a:ext cx="33850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>
                <a:solidFill>
                  <a:schemeClr val="tx1"/>
                </a:solidFill>
                <a:latin typeface="+mj-lt"/>
              </a:rPr>
              <a:t>Stemningsstabiliserende medicin</a:t>
            </a:r>
          </a:p>
        </p:txBody>
      </p:sp>
      <p:cxnSp>
        <p:nvCxnSpPr>
          <p:cNvPr id="13" name="Lige pilforbindelse 17">
            <a:extLst>
              <a:ext uri="{FF2B5EF4-FFF2-40B4-BE49-F238E27FC236}">
                <a16:creationId xmlns:a16="http://schemas.microsoft.com/office/drawing/2014/main" id="{5BB6DAF8-AD19-F8C6-AEAA-D3595B956B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234" y="3060187"/>
            <a:ext cx="0" cy="6587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04F7ECB6-CE0D-1FA1-844C-516DB1291248}"/>
              </a:ext>
            </a:extLst>
          </p:cNvPr>
          <p:cNvCxnSpPr>
            <a:cxnSpLocks/>
          </p:cNvCxnSpPr>
          <p:nvPr/>
        </p:nvCxnSpPr>
        <p:spPr>
          <a:xfrm>
            <a:off x="1599843" y="2089197"/>
            <a:ext cx="0" cy="37576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24882B08-4600-6B7F-4A9F-4099D5073D90}"/>
              </a:ext>
            </a:extLst>
          </p:cNvPr>
          <p:cNvSpPr txBox="1"/>
          <p:nvPr/>
        </p:nvSpPr>
        <p:spPr>
          <a:xfrm>
            <a:off x="9534791" y="3729957"/>
            <a:ext cx="136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/>
              <a:t>TID</a:t>
            </a:r>
          </a:p>
        </p:txBody>
      </p:sp>
      <p:sp>
        <p:nvSpPr>
          <p:cNvPr id="16" name="Tekstboks 18">
            <a:extLst>
              <a:ext uri="{FF2B5EF4-FFF2-40B4-BE49-F238E27FC236}">
                <a16:creationId xmlns:a16="http://schemas.microsoft.com/office/drawing/2014/main" id="{9F4AC24B-5CB0-1D34-973A-02B8F38B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78" y="5947464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DEPRESSION</a:t>
            </a:r>
            <a:endParaRPr lang="da-DK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kstboks 17">
            <a:extLst>
              <a:ext uri="{FF2B5EF4-FFF2-40B4-BE49-F238E27FC236}">
                <a16:creationId xmlns:a16="http://schemas.microsoft.com/office/drawing/2014/main" id="{9BA1CE27-87E4-C8EB-F332-3FEBBB63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24" y="1630276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MANI</a:t>
            </a:r>
            <a:endParaRPr lang="da-DK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F1B7E66C-34D9-6A32-04F8-350294357F69}"/>
              </a:ext>
            </a:extLst>
          </p:cNvPr>
          <p:cNvSpPr/>
          <p:nvPr/>
        </p:nvSpPr>
        <p:spPr>
          <a:xfrm>
            <a:off x="6851215" y="3665891"/>
            <a:ext cx="382466" cy="501331"/>
          </a:xfrm>
          <a:custGeom>
            <a:avLst/>
            <a:gdLst>
              <a:gd name="connsiteX0" fmla="*/ 0 w 509954"/>
              <a:gd name="connsiteY0" fmla="*/ 302200 h 668441"/>
              <a:gd name="connsiteX1" fmla="*/ 87923 w 509954"/>
              <a:gd name="connsiteY1" fmla="*/ 12054 h 668441"/>
              <a:gd name="connsiteX2" fmla="*/ 254977 w 509954"/>
              <a:gd name="connsiteY2" fmla="*/ 662684 h 668441"/>
              <a:gd name="connsiteX3" fmla="*/ 509954 w 509954"/>
              <a:gd name="connsiteY3" fmla="*/ 275823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4" h="668441">
                <a:moveTo>
                  <a:pt x="0" y="302200"/>
                </a:moveTo>
                <a:cubicBezTo>
                  <a:pt x="22713" y="127086"/>
                  <a:pt x="45427" y="-48027"/>
                  <a:pt x="87923" y="12054"/>
                </a:cubicBezTo>
                <a:cubicBezTo>
                  <a:pt x="130419" y="72135"/>
                  <a:pt x="184639" y="618723"/>
                  <a:pt x="254977" y="662684"/>
                </a:cubicBezTo>
                <a:cubicBezTo>
                  <a:pt x="325315" y="706645"/>
                  <a:pt x="417634" y="491234"/>
                  <a:pt x="509954" y="27582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E5E6BDD-13E0-D7B5-CC27-8AC66242ADA1}"/>
              </a:ext>
            </a:extLst>
          </p:cNvPr>
          <p:cNvSpPr txBox="1">
            <a:spLocks/>
          </p:cNvSpPr>
          <p:nvPr/>
        </p:nvSpPr>
        <p:spPr>
          <a:xfrm>
            <a:off x="1011755" y="596987"/>
            <a:ext cx="10215045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 dirty="0"/>
              <a:t>DEN STEMNINGSTABILISERENDE EFFEKT INDTRÆDER GRADVIST OVER MÅNEDER</a:t>
            </a:r>
          </a:p>
        </p:txBody>
      </p:sp>
    </p:spTree>
    <p:extLst>
      <p:ext uri="{BB962C8B-B14F-4D97-AF65-F5344CB8AC3E}">
        <p14:creationId xmlns:p14="http://schemas.microsoft.com/office/powerpoint/2010/main" val="300702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CFA1EC8-E8FE-8FA8-9E0D-394780E4F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45415"/>
              </p:ext>
            </p:extLst>
          </p:nvPr>
        </p:nvGraphicFramePr>
        <p:xfrm>
          <a:off x="990600" y="1965960"/>
          <a:ext cx="1041168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0563">
                  <a:extLst>
                    <a:ext uri="{9D8B030D-6E8A-4147-A177-3AD203B41FA5}">
                      <a16:colId xmlns:a16="http://schemas.microsoft.com/office/drawing/2014/main" val="4019520180"/>
                    </a:ext>
                  </a:extLst>
                </a:gridCol>
                <a:gridCol w="3470563">
                  <a:extLst>
                    <a:ext uri="{9D8B030D-6E8A-4147-A177-3AD203B41FA5}">
                      <a16:colId xmlns:a16="http://schemas.microsoft.com/office/drawing/2014/main" val="2403854184"/>
                    </a:ext>
                  </a:extLst>
                </a:gridCol>
                <a:gridCol w="3470563">
                  <a:extLst>
                    <a:ext uri="{9D8B030D-6E8A-4147-A177-3AD203B41FA5}">
                      <a16:colId xmlns:a16="http://schemas.microsoft.com/office/drawing/2014/main" val="3891787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  <a:p>
                      <a:pPr algn="ctr"/>
                      <a:r>
                        <a:rPr lang="da-DK" b="1"/>
                        <a:t>MANI OG BLANDINGSTILSTAND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  <a:p>
                      <a:pPr algn="ctr"/>
                      <a:r>
                        <a:rPr lang="da-DK" b="1"/>
                        <a:t>STEMNINGSSTABILISERING</a:t>
                      </a:r>
                    </a:p>
                    <a:p>
                      <a:pPr algn="ctr"/>
                      <a:endParaRPr lang="da-DK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  <a:p>
                      <a:pPr algn="ctr"/>
                      <a:r>
                        <a:rPr lang="da-DK" b="1"/>
                        <a:t>DEPRESSION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18072"/>
                  </a:ext>
                </a:extLst>
              </a:tr>
              <a:tr h="604829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Lithium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Quetiapin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Olanzapin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Aripiprazol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Risperidon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Valproat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Lithium</a:t>
                      </a:r>
                      <a:endParaRPr lang="da-DK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Quetiapin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Lamotrigen</a:t>
                      </a:r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Lithium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Quetiapin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Lamotrigen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281298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3AEC8C0B-833E-25BF-60A0-4C57EEE4C042}"/>
              </a:ext>
            </a:extLst>
          </p:cNvPr>
          <p:cNvSpPr txBox="1">
            <a:spLocks/>
          </p:cNvSpPr>
          <p:nvPr/>
        </p:nvSpPr>
        <p:spPr>
          <a:xfrm>
            <a:off x="990600" y="1024605"/>
            <a:ext cx="10515600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/>
              <a:t>MEDICINSK BEHANDLING</a:t>
            </a:r>
          </a:p>
        </p:txBody>
      </p:sp>
    </p:spTree>
    <p:extLst>
      <p:ext uri="{BB962C8B-B14F-4D97-AF65-F5344CB8AC3E}">
        <p14:creationId xmlns:p14="http://schemas.microsoft.com/office/powerpoint/2010/main" val="58913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MPG">
      <a:dk1>
        <a:sysClr val="windowText" lastClr="000000"/>
      </a:dk1>
      <a:lt1>
        <a:sysClr val="window" lastClr="FFFFFF"/>
      </a:lt1>
      <a:dk2>
        <a:srgbClr val="294711"/>
      </a:dk2>
      <a:lt2>
        <a:srgbClr val="D7D481"/>
      </a:lt2>
      <a:accent1>
        <a:srgbClr val="5A9A25"/>
      </a:accent1>
      <a:accent2>
        <a:srgbClr val="ED7D31"/>
      </a:accent2>
      <a:accent3>
        <a:srgbClr val="CBB916"/>
      </a:accent3>
      <a:accent4>
        <a:srgbClr val="F6E836"/>
      </a:accent4>
      <a:accent5>
        <a:srgbClr val="B8C84D"/>
      </a:accent5>
      <a:accent6>
        <a:srgbClr val="A1B98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Arkiv gode slides om DMPG  -  Kompatibilitetstilstand" id="{CF873D02-E2F5-40C2-8AED-A1222DA1AB0E}" vid="{3179FD35-465C-4774-BEC3-86B52739D97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9DFA4728C1E7498C051EA6321098C7" ma:contentTypeVersion="15" ma:contentTypeDescription="Opret et nyt dokument." ma:contentTypeScope="" ma:versionID="1d2ef47ac25be5bf6c986415c586e05d">
  <xsd:schema xmlns:xsd="http://www.w3.org/2001/XMLSchema" xmlns:xs="http://www.w3.org/2001/XMLSchema" xmlns:p="http://schemas.microsoft.com/office/2006/metadata/properties" xmlns:ns2="46bc01ff-faee-43f1-949a-29a91abcae44" xmlns:ns3="45271e33-d65b-4fdb-83df-e33c3ee32854" targetNamespace="http://schemas.microsoft.com/office/2006/metadata/properties" ma:root="true" ma:fieldsID="4270b9351a122cdffa0f08ad6ddebe32" ns2:_="" ns3:_="">
    <xsd:import namespace="46bc01ff-faee-43f1-949a-29a91abcae44"/>
    <xsd:import namespace="45271e33-d65b-4fdb-83df-e33c3ee328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c01ff-faee-43f1-949a-29a91abc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9ed8b31-737c-4bd0-a1f5-bf78f1e34c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71e33-d65b-4fdb-83df-e33c3ee328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bd64aa-266e-431e-a68e-9da032dcbb87}" ma:internalName="TaxCatchAll" ma:showField="CatchAllData" ma:web="45271e33-d65b-4fdb-83df-e33c3ee328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bc01ff-faee-43f1-949a-29a91abcae44">
      <Terms xmlns="http://schemas.microsoft.com/office/infopath/2007/PartnerControls"/>
    </lcf76f155ced4ddcb4097134ff3c332f>
    <TaxCatchAll xmlns="45271e33-d65b-4fdb-83df-e33c3ee32854" xsi:nil="true"/>
  </documentManagement>
</p:properties>
</file>

<file path=customXml/itemProps1.xml><?xml version="1.0" encoding="utf-8"?>
<ds:datastoreItem xmlns:ds="http://schemas.openxmlformats.org/officeDocument/2006/customXml" ds:itemID="{9C6CFDE2-B0C8-441A-971F-843CA6F009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FF466-334D-44F2-9215-40510A90EB64}"/>
</file>

<file path=customXml/itemProps3.xml><?xml version="1.0" encoding="utf-8"?>
<ds:datastoreItem xmlns:ds="http://schemas.openxmlformats.org/officeDocument/2006/customXml" ds:itemID="{6924B43F-33F7-4BE5-9E36-1D171AC64044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46bc01ff-faee-43f1-949a-29a91abcae44"/>
    <ds:schemaRef ds:uri="45271e33-d65b-4fdb-83df-e33c3ee32854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50</TotalTime>
  <Words>1489</Words>
  <Application>Microsoft Office PowerPoint</Application>
  <PresentationFormat>Widescreen</PresentationFormat>
  <Paragraphs>293</Paragraphs>
  <Slides>23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Wingdings</vt:lpstr>
      <vt:lpstr>Office-tema</vt:lpstr>
      <vt:lpstr>MEDICINSK BEHANDLING</vt:lpstr>
      <vt:lpstr>PROGRAM</vt:lpstr>
      <vt:lpstr>BEHANDLINGENS ELEMENTER</vt:lpstr>
      <vt:lpstr>Behandlingssigte</vt:lpstr>
      <vt:lpstr>PowerPoint-præsentation</vt:lpstr>
      <vt:lpstr>FORMÅL</vt:lpstr>
      <vt:lpstr>PowerPoint-præsentation</vt:lpstr>
      <vt:lpstr>PowerPoint-præsentation</vt:lpstr>
      <vt:lpstr>PowerPoint-præsentation</vt:lpstr>
      <vt:lpstr>PowerPoint-præsentation</vt:lpstr>
      <vt:lpstr>Hyppige overvejelser ved start af medicinsk behandling</vt:lpstr>
      <vt:lpstr>EFFEKT OG BIVIRKNINGER</vt:lpstr>
      <vt:lpstr>LITHIUM</vt:lpstr>
      <vt:lpstr>LAMOTRIGIN</vt:lpstr>
      <vt:lpstr>QUETIAPIN</vt:lpstr>
      <vt:lpstr>ANTIDEPRESSIVA</vt:lpstr>
      <vt:lpstr>BEROLIGENDE MEDICIN</vt:lpstr>
      <vt:lpstr>PowerPoint-præsentation</vt:lpstr>
      <vt:lpstr>MEDICIN OG GRAVIDITET </vt:lpstr>
      <vt:lpstr>ELEKTROSTIMULATIONSBEHANDLING (ECT)</vt:lpstr>
      <vt:lpstr>TAK FOR I DAG</vt:lpstr>
      <vt:lpstr>PowerPoint-præsentation</vt:lpstr>
      <vt:lpstr>SYNAPSE OG VIRKNINGSMEKANISME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krista straarup</dc:creator>
  <cp:lastModifiedBy>Krista Margrethe Nielsen Straarup</cp:lastModifiedBy>
  <cp:revision>22</cp:revision>
  <cp:lastPrinted>2025-10-25T19:46:19Z</cp:lastPrinted>
  <dcterms:created xsi:type="dcterms:W3CDTF">2025-08-04T20:34:07Z</dcterms:created>
  <dcterms:modified xsi:type="dcterms:W3CDTF">2025-11-18T22:28:16Z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0x010100169DFA4728C1E7498C051EA6321098C7</vt:lpwstr>
  </property>
  <property fmtid="{D5CDD505-2E9C-101B-9397-08002B2CF9AE}" pid="3" name="MediaServiceImageTags">
    <vt:lpwstr/>
  </property>
</Properties>
</file>