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863" r:id="rId5"/>
    <p:sldId id="576" r:id="rId6"/>
    <p:sldId id="907" r:id="rId7"/>
    <p:sldId id="930" r:id="rId8"/>
    <p:sldId id="1581" r:id="rId9"/>
    <p:sldId id="918" r:id="rId10"/>
    <p:sldId id="900" r:id="rId11"/>
    <p:sldId id="579" r:id="rId12"/>
    <p:sldId id="883" r:id="rId13"/>
    <p:sldId id="1584" r:id="rId14"/>
    <p:sldId id="1579" r:id="rId15"/>
    <p:sldId id="908" r:id="rId16"/>
    <p:sldId id="1585" r:id="rId17"/>
    <p:sldId id="924" r:id="rId18"/>
    <p:sldId id="914" r:id="rId19"/>
    <p:sldId id="922" r:id="rId20"/>
    <p:sldId id="592" r:id="rId21"/>
    <p:sldId id="913" r:id="rId22"/>
    <p:sldId id="909" r:id="rId23"/>
    <p:sldId id="897" r:id="rId24"/>
    <p:sldId id="923" r:id="rId25"/>
    <p:sldId id="925" r:id="rId26"/>
    <p:sldId id="1580" r:id="rId27"/>
    <p:sldId id="915" r:id="rId28"/>
    <p:sldId id="866" r:id="rId29"/>
    <p:sldId id="278" r:id="rId30"/>
    <p:sldId id="1587" r:id="rId31"/>
    <p:sldId id="1582" r:id="rId32"/>
    <p:sldId id="928" r:id="rId33"/>
    <p:sldId id="929" r:id="rId34"/>
    <p:sldId id="886" r:id="rId35"/>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0DCB8E-2C7F-D4D4-C646-31C8B9C0E4A7}" name="Gudmunda Sirry Arnardottir" initials="GA" userId="S::gudmunda.sirry.arnardottir@regionh.dk::7bee0ae9-7df3-4f86-86c5-166b3b09411c" providerId="AD"/>
  <p188:author id="{8D5B7FA9-1149-7562-65CB-02FEFAFEEDC5}" name="Natacha Blauenfeldt Kyster" initials="NK" userId="S::natacha.blauenfeldt.kyster@regionh.dk::cb98e8de-3e2f-4c42-8d60-44c6e5b109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0000"/>
    <a:srgbClr val="C00000"/>
    <a:srgbClr val="8CCAD0"/>
    <a:srgbClr val="5F8ED3"/>
    <a:srgbClr val="C55A11"/>
    <a:srgbClr val="FFC000"/>
    <a:srgbClr val="A1B985"/>
    <a:srgbClr val="FC6918"/>
    <a:srgbClr val="FDCE3A"/>
    <a:srgbClr val="FB8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60D0C-4239-4974-8A6A-55EA6760600A}" v="1" dt="2026-01-21T13:42:00.81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llemlayout 4 - Markerin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5" autoAdjust="0"/>
    <p:restoredTop sz="67781" autoAdjust="0"/>
  </p:normalViewPr>
  <p:slideViewPr>
    <p:cSldViewPr snapToGrid="0">
      <p:cViewPr varScale="1">
        <p:scale>
          <a:sx n="49" d="100"/>
          <a:sy n="49" d="100"/>
        </p:scale>
        <p:origin x="1284" y="54"/>
      </p:cViewPr>
      <p:guideLst/>
    </p:cSldViewPr>
  </p:slideViewPr>
  <p:outlineViewPr>
    <p:cViewPr>
      <p:scale>
        <a:sx n="33" d="100"/>
        <a:sy n="33" d="100"/>
      </p:scale>
      <p:origin x="0" y="-7920"/>
    </p:cViewPr>
  </p:outlineViewPr>
  <p:notesTextViewPr>
    <p:cViewPr>
      <p:scale>
        <a:sx n="200" d="100"/>
        <a:sy n="200" d="100"/>
      </p:scale>
      <p:origin x="0" y="0"/>
    </p:cViewPr>
  </p:notesTextViewPr>
  <p:sorterViewPr>
    <p:cViewPr varScale="1">
      <p:scale>
        <a:sx n="100" d="100"/>
        <a:sy n="100" d="100"/>
      </p:scale>
      <p:origin x="0" y="0"/>
    </p:cViewPr>
  </p:sorterViewPr>
  <p:notesViewPr>
    <p:cSldViewPr snapToGrid="0">
      <p:cViewPr>
        <p:scale>
          <a:sx n="70" d="100"/>
          <a:sy n="70" d="100"/>
        </p:scale>
        <p:origin x="3894" y="4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a Margrethe Nielsen Straarup" userId="64a3e032-6809-4f7e-bd53-5c8dd18f60f6" providerId="ADAL" clId="{09260D0C-4239-4974-8A6A-55EA6760600A}"/>
    <pc:docChg chg="addSld delSld modSld">
      <pc:chgData name="Krista Margrethe Nielsen Straarup" userId="64a3e032-6809-4f7e-bd53-5c8dd18f60f6" providerId="ADAL" clId="{09260D0C-4239-4974-8A6A-55EA6760600A}" dt="2026-01-21T13:42:13.643" v="1" actId="47"/>
      <pc:docMkLst>
        <pc:docMk/>
      </pc:docMkLst>
      <pc:sldChg chg="del">
        <pc:chgData name="Krista Margrethe Nielsen Straarup" userId="64a3e032-6809-4f7e-bd53-5c8dd18f60f6" providerId="ADAL" clId="{09260D0C-4239-4974-8A6A-55EA6760600A}" dt="2026-01-21T13:42:13.643" v="1" actId="47"/>
        <pc:sldMkLst>
          <pc:docMk/>
          <pc:sldMk cId="2987463788" sldId="1586"/>
        </pc:sldMkLst>
      </pc:sldChg>
      <pc:sldChg chg="add">
        <pc:chgData name="Krista Margrethe Nielsen Straarup" userId="64a3e032-6809-4f7e-bd53-5c8dd18f60f6" providerId="ADAL" clId="{09260D0C-4239-4974-8A6A-55EA6760600A}" dt="2026-01-21T13:42:00.807" v="0"/>
        <pc:sldMkLst>
          <pc:docMk/>
          <pc:sldMk cId="1898794550" sldId="158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8537F0-C5BC-F844-A2E7-428B3B7FE195}" type="doc">
      <dgm:prSet loTypeId="urn:microsoft.com/office/officeart/2005/8/layout/hChevron3" loCatId="" qsTypeId="urn:microsoft.com/office/officeart/2005/8/quickstyle/simple1" qsCatId="simple" csTypeId="urn:microsoft.com/office/officeart/2005/8/colors/accent1_2" csCatId="accent1" phldr="1"/>
      <dgm:spPr/>
    </dgm:pt>
    <dgm:pt modelId="{149FF39C-A00C-4B44-B3A0-EFBB7ECB8876}">
      <dgm:prSet phldrT="[Tekst]" custT="1"/>
      <dgm:spPr>
        <a:solidFill>
          <a:srgbClr val="A1B985">
            <a:alpha val="83137"/>
          </a:srgbClr>
        </a:solidFill>
      </dgm:spPr>
      <dgm:t>
        <a:bodyPr/>
        <a:lstStyle/>
        <a:p>
          <a:r>
            <a:rPr lang="da-DK" sz="1800" b="1" dirty="0">
              <a:solidFill>
                <a:schemeClr val="tx1"/>
              </a:solidFill>
              <a:latin typeface="+mn-lt"/>
            </a:rPr>
            <a:t>STABIL</a:t>
          </a:r>
        </a:p>
        <a:p>
          <a:r>
            <a:rPr lang="da-DK" sz="1800" b="0" dirty="0">
              <a:solidFill>
                <a:schemeClr val="tx1"/>
              </a:solidFill>
              <a:latin typeface="+mn-lt"/>
            </a:rPr>
            <a:t>Normal impulsivitet og dømmekraft </a:t>
          </a:r>
        </a:p>
        <a:p>
          <a:r>
            <a:rPr lang="da-DK" sz="1800" b="0" dirty="0">
              <a:solidFill>
                <a:schemeClr val="tx1"/>
              </a:solidFill>
              <a:latin typeface="+mn-lt"/>
            </a:rPr>
            <a:t> </a:t>
          </a:r>
        </a:p>
      </dgm:t>
    </dgm:pt>
    <dgm:pt modelId="{7BAE58AE-1383-A041-BBE0-FE50519DECD1}" type="parTrans" cxnId="{6C2CFCA2-6116-1E4A-9082-BD0D866AFB4D}">
      <dgm:prSet/>
      <dgm:spPr/>
      <dgm:t>
        <a:bodyPr/>
        <a:lstStyle/>
        <a:p>
          <a:endParaRPr lang="da-DK"/>
        </a:p>
      </dgm:t>
    </dgm:pt>
    <dgm:pt modelId="{604DAF39-3753-344D-87E9-D788091AAF6C}" type="sibTrans" cxnId="{6C2CFCA2-6116-1E4A-9082-BD0D866AFB4D}">
      <dgm:prSet/>
      <dgm:spPr/>
      <dgm:t>
        <a:bodyPr/>
        <a:lstStyle/>
        <a:p>
          <a:endParaRPr lang="da-DK"/>
        </a:p>
      </dgm:t>
    </dgm:pt>
    <dgm:pt modelId="{E5812BA1-18BF-8341-96C0-C7590495983C}">
      <dgm:prSet phldrT="[Tekst]" custT="1"/>
      <dgm:spPr>
        <a:solidFill>
          <a:schemeClr val="accent2">
            <a:lumMod val="40000"/>
            <a:lumOff val="60000"/>
            <a:alpha val="69804"/>
          </a:schemeClr>
        </a:solidFill>
        <a:ln>
          <a:solidFill>
            <a:srgbClr val="929292"/>
          </a:solidFill>
        </a:ln>
      </dgm:spPr>
      <dgm:t>
        <a:bodyPr/>
        <a:lstStyle/>
        <a:p>
          <a:r>
            <a:rPr lang="da-DK" sz="1800" b="1" dirty="0">
              <a:solidFill>
                <a:schemeClr val="tx1"/>
              </a:solidFill>
              <a:latin typeface="+mn-lt"/>
            </a:rPr>
            <a:t>HYPOMANI</a:t>
          </a:r>
        </a:p>
        <a:p>
          <a:r>
            <a:rPr lang="da-DK" sz="1800" b="0" dirty="0">
              <a:solidFill>
                <a:schemeClr val="tx1"/>
              </a:solidFill>
              <a:latin typeface="+mn-lt"/>
            </a:rPr>
            <a:t>Gradvis øget impulsivitet og svækket dømmekraft</a:t>
          </a:r>
        </a:p>
        <a:p>
          <a:r>
            <a:rPr lang="da-DK" sz="1800" b="0" dirty="0">
              <a:solidFill>
                <a:schemeClr val="tx1"/>
              </a:solidFill>
              <a:latin typeface="+mn-lt"/>
            </a:rPr>
            <a:t>Selvregulering mulig, men bliver vanskeligere over tid</a:t>
          </a:r>
        </a:p>
      </dgm:t>
    </dgm:pt>
    <dgm:pt modelId="{8BB52B89-19DA-8944-BB58-12E3F41927DA}" type="parTrans" cxnId="{AD7126BB-C502-644C-A0EF-7E851BD4AA89}">
      <dgm:prSet/>
      <dgm:spPr/>
      <dgm:t>
        <a:bodyPr/>
        <a:lstStyle/>
        <a:p>
          <a:endParaRPr lang="da-DK"/>
        </a:p>
      </dgm:t>
    </dgm:pt>
    <dgm:pt modelId="{4504F724-3FBD-C64D-B59F-5F2F5AA3DE11}" type="sibTrans" cxnId="{AD7126BB-C502-644C-A0EF-7E851BD4AA89}">
      <dgm:prSet/>
      <dgm:spPr/>
      <dgm:t>
        <a:bodyPr/>
        <a:lstStyle/>
        <a:p>
          <a:endParaRPr lang="da-DK"/>
        </a:p>
      </dgm:t>
    </dgm:pt>
    <dgm:pt modelId="{1258B4D9-47EE-CA4A-B85E-8C0B4DF60F58}">
      <dgm:prSet phldrT="[Tekst]" custT="1"/>
      <dgm:spPr>
        <a:solidFill>
          <a:schemeClr val="accent2">
            <a:lumMod val="75000"/>
            <a:alpha val="69020"/>
          </a:schemeClr>
        </a:solidFill>
      </dgm:spPr>
      <dgm:t>
        <a:bodyPr/>
        <a:lstStyle/>
        <a:p>
          <a:endParaRPr lang="da-DK" sz="1600" dirty="0">
            <a:solidFill>
              <a:schemeClr val="tx1"/>
            </a:solidFill>
            <a:latin typeface="+mn-lt"/>
          </a:endParaRPr>
        </a:p>
        <a:p>
          <a:r>
            <a:rPr lang="da-DK" sz="1800" b="1" dirty="0">
              <a:solidFill>
                <a:schemeClr val="tx1"/>
              </a:solidFill>
              <a:latin typeface="+mn-lt"/>
            </a:rPr>
            <a:t>MANI</a:t>
          </a:r>
        </a:p>
        <a:p>
          <a:r>
            <a:rPr lang="da-DK" sz="1800" b="0" dirty="0">
              <a:solidFill>
                <a:schemeClr val="tx1"/>
              </a:solidFill>
              <a:latin typeface="+mn-lt"/>
            </a:rPr>
            <a:t>Markant øget impulsivitet og svækket dømmekraft</a:t>
          </a:r>
        </a:p>
        <a:p>
          <a:r>
            <a:rPr lang="da-DK" sz="1800" b="0" dirty="0">
              <a:solidFill>
                <a:schemeClr val="tx1"/>
              </a:solidFill>
              <a:latin typeface="+mn-lt"/>
            </a:rPr>
            <a:t>Selvregulering nærmest umulig</a:t>
          </a:r>
        </a:p>
        <a:p>
          <a:r>
            <a:rPr lang="da-DK" sz="1800" b="0" dirty="0">
              <a:solidFill>
                <a:schemeClr val="tx1"/>
              </a:solidFill>
              <a:latin typeface="+mn-lt"/>
            </a:rPr>
            <a:t>Omgivelserne må gribe ind for at forhindre skade</a:t>
          </a:r>
        </a:p>
        <a:p>
          <a:endParaRPr lang="da-DK" sz="1100" dirty="0">
            <a:solidFill>
              <a:schemeClr val="tx1"/>
            </a:solidFill>
            <a:latin typeface="+mn-lt"/>
          </a:endParaRPr>
        </a:p>
      </dgm:t>
    </dgm:pt>
    <dgm:pt modelId="{924F19B7-79ED-C643-BA67-1527CE2C7786}" type="parTrans" cxnId="{9F2E3750-45F2-5F46-8D5B-F2C992504FBA}">
      <dgm:prSet/>
      <dgm:spPr/>
      <dgm:t>
        <a:bodyPr/>
        <a:lstStyle/>
        <a:p>
          <a:endParaRPr lang="da-DK"/>
        </a:p>
      </dgm:t>
    </dgm:pt>
    <dgm:pt modelId="{1F7B1EF6-3271-554A-BDBA-D97C0E7317CA}" type="sibTrans" cxnId="{9F2E3750-45F2-5F46-8D5B-F2C992504FBA}">
      <dgm:prSet/>
      <dgm:spPr/>
      <dgm:t>
        <a:bodyPr/>
        <a:lstStyle/>
        <a:p>
          <a:endParaRPr lang="da-DK"/>
        </a:p>
      </dgm:t>
    </dgm:pt>
    <dgm:pt modelId="{67E5B960-4695-DD41-A838-33B81B4AEB01}" type="pres">
      <dgm:prSet presAssocID="{958537F0-C5BC-F844-A2E7-428B3B7FE195}" presName="Name0" presStyleCnt="0">
        <dgm:presLayoutVars>
          <dgm:dir/>
          <dgm:resizeHandles val="exact"/>
        </dgm:presLayoutVars>
      </dgm:prSet>
      <dgm:spPr/>
    </dgm:pt>
    <dgm:pt modelId="{221D6B02-7C7B-DD44-8946-8872F9241E6D}" type="pres">
      <dgm:prSet presAssocID="{149FF39C-A00C-4B44-B3A0-EFBB7ECB8876}" presName="parTxOnly" presStyleLbl="node1" presStyleIdx="0" presStyleCnt="3" custScaleX="45458" custLinFactNeighborX="582">
        <dgm:presLayoutVars>
          <dgm:bulletEnabled val="1"/>
        </dgm:presLayoutVars>
      </dgm:prSet>
      <dgm:spPr/>
    </dgm:pt>
    <dgm:pt modelId="{1613D807-8686-8A41-8386-B911E4F79585}" type="pres">
      <dgm:prSet presAssocID="{604DAF39-3753-344D-87E9-D788091AAF6C}" presName="parSpace" presStyleCnt="0"/>
      <dgm:spPr/>
    </dgm:pt>
    <dgm:pt modelId="{518617D2-D115-DD4E-ABA7-0F5B60C7868D}" type="pres">
      <dgm:prSet presAssocID="{E5812BA1-18BF-8341-96C0-C7590495983C}" presName="parTxOnly" presStyleLbl="node1" presStyleIdx="1" presStyleCnt="3" custScaleX="79799" custLinFactNeighborX="1207">
        <dgm:presLayoutVars>
          <dgm:bulletEnabled val="1"/>
        </dgm:presLayoutVars>
      </dgm:prSet>
      <dgm:spPr/>
    </dgm:pt>
    <dgm:pt modelId="{733D4F98-503B-504F-8F76-D1AD742D164E}" type="pres">
      <dgm:prSet presAssocID="{4504F724-3FBD-C64D-B59F-5F2F5AA3DE11}" presName="parSpace" presStyleCnt="0"/>
      <dgm:spPr/>
    </dgm:pt>
    <dgm:pt modelId="{BB187970-8634-B345-9A34-957E875C9861}" type="pres">
      <dgm:prSet presAssocID="{1258B4D9-47EE-CA4A-B85E-8C0B4DF60F58}" presName="parTxOnly" presStyleLbl="node1" presStyleIdx="2" presStyleCnt="3" custLinFactNeighborX="-4391" custLinFactNeighborY="-6">
        <dgm:presLayoutVars>
          <dgm:bulletEnabled val="1"/>
        </dgm:presLayoutVars>
      </dgm:prSet>
      <dgm:spPr/>
    </dgm:pt>
  </dgm:ptLst>
  <dgm:cxnLst>
    <dgm:cxn modelId="{3674B81D-A6D3-0647-9336-410A0C137A6E}" type="presOf" srcId="{E5812BA1-18BF-8341-96C0-C7590495983C}" destId="{518617D2-D115-DD4E-ABA7-0F5B60C7868D}" srcOrd="0" destOrd="0" presId="urn:microsoft.com/office/officeart/2005/8/layout/hChevron3"/>
    <dgm:cxn modelId="{8E38063C-EAA4-6A4E-B851-47E31F8163C8}" type="presOf" srcId="{149FF39C-A00C-4B44-B3A0-EFBB7ECB8876}" destId="{221D6B02-7C7B-DD44-8946-8872F9241E6D}" srcOrd="0" destOrd="0" presId="urn:microsoft.com/office/officeart/2005/8/layout/hChevron3"/>
    <dgm:cxn modelId="{A03C836E-C9DA-8942-903E-A4BCB0A23097}" type="presOf" srcId="{958537F0-C5BC-F844-A2E7-428B3B7FE195}" destId="{67E5B960-4695-DD41-A838-33B81B4AEB01}" srcOrd="0" destOrd="0" presId="urn:microsoft.com/office/officeart/2005/8/layout/hChevron3"/>
    <dgm:cxn modelId="{9F2E3750-45F2-5F46-8D5B-F2C992504FBA}" srcId="{958537F0-C5BC-F844-A2E7-428B3B7FE195}" destId="{1258B4D9-47EE-CA4A-B85E-8C0B4DF60F58}" srcOrd="2" destOrd="0" parTransId="{924F19B7-79ED-C643-BA67-1527CE2C7786}" sibTransId="{1F7B1EF6-3271-554A-BDBA-D97C0E7317CA}"/>
    <dgm:cxn modelId="{6C2CFCA2-6116-1E4A-9082-BD0D866AFB4D}" srcId="{958537F0-C5BC-F844-A2E7-428B3B7FE195}" destId="{149FF39C-A00C-4B44-B3A0-EFBB7ECB8876}" srcOrd="0" destOrd="0" parTransId="{7BAE58AE-1383-A041-BBE0-FE50519DECD1}" sibTransId="{604DAF39-3753-344D-87E9-D788091AAF6C}"/>
    <dgm:cxn modelId="{AD7126BB-C502-644C-A0EF-7E851BD4AA89}" srcId="{958537F0-C5BC-F844-A2E7-428B3B7FE195}" destId="{E5812BA1-18BF-8341-96C0-C7590495983C}" srcOrd="1" destOrd="0" parTransId="{8BB52B89-19DA-8944-BB58-12E3F41927DA}" sibTransId="{4504F724-3FBD-C64D-B59F-5F2F5AA3DE11}"/>
    <dgm:cxn modelId="{A619CBE0-744B-234F-9B53-2A1547B1525A}" type="presOf" srcId="{1258B4D9-47EE-CA4A-B85E-8C0B4DF60F58}" destId="{BB187970-8634-B345-9A34-957E875C9861}" srcOrd="0" destOrd="0" presId="urn:microsoft.com/office/officeart/2005/8/layout/hChevron3"/>
    <dgm:cxn modelId="{3B457814-A138-0A4C-AB42-B68764CAF1A5}" type="presParOf" srcId="{67E5B960-4695-DD41-A838-33B81B4AEB01}" destId="{221D6B02-7C7B-DD44-8946-8872F9241E6D}" srcOrd="0" destOrd="0" presId="urn:microsoft.com/office/officeart/2005/8/layout/hChevron3"/>
    <dgm:cxn modelId="{B7287D27-2FB2-6E4D-B58C-6EFF5AABD1A1}" type="presParOf" srcId="{67E5B960-4695-DD41-A838-33B81B4AEB01}" destId="{1613D807-8686-8A41-8386-B911E4F79585}" srcOrd="1" destOrd="0" presId="urn:microsoft.com/office/officeart/2005/8/layout/hChevron3"/>
    <dgm:cxn modelId="{F19C03B9-3731-3544-AEC9-32D3229957CA}" type="presParOf" srcId="{67E5B960-4695-DD41-A838-33B81B4AEB01}" destId="{518617D2-D115-DD4E-ABA7-0F5B60C7868D}" srcOrd="2" destOrd="0" presId="urn:microsoft.com/office/officeart/2005/8/layout/hChevron3"/>
    <dgm:cxn modelId="{3C29CE27-F559-5F48-986E-7B41ACB88681}" type="presParOf" srcId="{67E5B960-4695-DD41-A838-33B81B4AEB01}" destId="{733D4F98-503B-504F-8F76-D1AD742D164E}" srcOrd="3" destOrd="0" presId="urn:microsoft.com/office/officeart/2005/8/layout/hChevron3"/>
    <dgm:cxn modelId="{92FDD71E-8ABC-D346-93D7-842A4573D1AE}" type="presParOf" srcId="{67E5B960-4695-DD41-A838-33B81B4AEB01}" destId="{BB187970-8634-B345-9A34-957E875C9861}"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DC9650-7D0E-BE4D-A5F2-42764DB3DB54}"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da-DK"/>
        </a:p>
      </dgm:t>
    </dgm:pt>
    <dgm:pt modelId="{036A9BDD-9190-294F-87C8-5392AFFEC7E6}">
      <dgm:prSet phldrT="[Tekst]" custT="1"/>
      <dgm:spPr/>
      <dgm:t>
        <a:bodyPr/>
        <a:lstStyle/>
        <a:p>
          <a:r>
            <a:rPr lang="da-DK" sz="1400" b="1" dirty="0"/>
            <a:t> følelser: opstemt/</a:t>
          </a:r>
        </a:p>
        <a:p>
          <a:r>
            <a:rPr lang="da-DK" sz="1400" b="1" dirty="0"/>
            <a:t>energisk </a:t>
          </a:r>
        </a:p>
      </dgm:t>
    </dgm:pt>
    <dgm:pt modelId="{3917ADDC-01B8-C14C-9B60-0824AA7815D6}" type="parTrans" cxnId="{75B7D40C-A5B5-B84E-880A-36F696B83880}">
      <dgm:prSet/>
      <dgm:spPr/>
      <dgm:t>
        <a:bodyPr/>
        <a:lstStyle/>
        <a:p>
          <a:endParaRPr lang="da-DK"/>
        </a:p>
      </dgm:t>
    </dgm:pt>
    <dgm:pt modelId="{9528156B-DF09-FE46-B216-01866A4C2962}" type="sibTrans" cxnId="{75B7D40C-A5B5-B84E-880A-36F696B83880}">
      <dgm:prSet/>
      <dgm:spPr>
        <a:solidFill>
          <a:schemeClr val="accent6">
            <a:lumMod val="75000"/>
          </a:schemeClr>
        </a:solidFill>
      </dgm:spPr>
      <dgm:t>
        <a:bodyPr/>
        <a:lstStyle/>
        <a:p>
          <a:endParaRPr lang="da-DK"/>
        </a:p>
      </dgm:t>
    </dgm:pt>
    <dgm:pt modelId="{B8C7CEE9-E10E-5647-8DEC-E80C291C27E8}">
      <dgm:prSet phldrT="[Tekst]" custT="1"/>
      <dgm:spPr/>
      <dgm:t>
        <a:bodyPr/>
        <a:lstStyle/>
        <a:p>
          <a:r>
            <a:rPr lang="da-DK" sz="1400" b="1" dirty="0"/>
            <a:t>Hyperaktiv</a:t>
          </a:r>
          <a:r>
            <a:rPr lang="da-DK" sz="1400" b="1" baseline="0" dirty="0"/>
            <a:t> og ekstrem udadvendt</a:t>
          </a:r>
          <a:endParaRPr lang="da-DK" sz="1400" b="1" dirty="0"/>
        </a:p>
      </dgm:t>
    </dgm:pt>
    <dgm:pt modelId="{BF54B196-1514-2941-B88A-19847FF3817C}" type="parTrans" cxnId="{DACBE67A-4718-BB46-83DF-B0A6ECEC560A}">
      <dgm:prSet/>
      <dgm:spPr/>
      <dgm:t>
        <a:bodyPr/>
        <a:lstStyle/>
        <a:p>
          <a:endParaRPr lang="da-DK"/>
        </a:p>
      </dgm:t>
    </dgm:pt>
    <dgm:pt modelId="{9D36278E-DEA0-8345-A097-105648D2BCEB}" type="sibTrans" cxnId="{DACBE67A-4718-BB46-83DF-B0A6ECEC560A}">
      <dgm:prSet/>
      <dgm:spPr>
        <a:solidFill>
          <a:schemeClr val="accent6">
            <a:lumMod val="75000"/>
          </a:schemeClr>
        </a:solidFill>
      </dgm:spPr>
      <dgm:t>
        <a:bodyPr/>
        <a:lstStyle/>
        <a:p>
          <a:endParaRPr lang="da-DK"/>
        </a:p>
      </dgm:t>
    </dgm:pt>
    <dgm:pt modelId="{8BDAB6B0-B6C4-F848-BF7F-9B7F7287ECDA}">
      <dgm:prSet phldrT="[Tekst]" custT="1"/>
      <dgm:spPr/>
      <dgm:t>
        <a:bodyPr/>
        <a:lstStyle/>
        <a:p>
          <a:r>
            <a:rPr lang="da-DK" sz="1400" b="1" dirty="0"/>
            <a:t>Risikofyldt adfærd</a:t>
          </a:r>
        </a:p>
      </dgm:t>
    </dgm:pt>
    <dgm:pt modelId="{FB2B73FD-4DE2-6746-91A2-4DA821585EA4}" type="parTrans" cxnId="{2C0369FC-370F-C44D-AFD5-93E2C10535D5}">
      <dgm:prSet/>
      <dgm:spPr/>
      <dgm:t>
        <a:bodyPr/>
        <a:lstStyle/>
        <a:p>
          <a:endParaRPr lang="da-DK"/>
        </a:p>
      </dgm:t>
    </dgm:pt>
    <dgm:pt modelId="{70F64F84-2DFE-3F49-99C5-19D8D9A9B624}" type="sibTrans" cxnId="{2C0369FC-370F-C44D-AFD5-93E2C10535D5}">
      <dgm:prSet/>
      <dgm:spPr>
        <a:solidFill>
          <a:schemeClr val="accent6">
            <a:lumMod val="75000"/>
          </a:schemeClr>
        </a:solidFill>
      </dgm:spPr>
      <dgm:t>
        <a:bodyPr/>
        <a:lstStyle/>
        <a:p>
          <a:endParaRPr lang="da-DK"/>
        </a:p>
      </dgm:t>
    </dgm:pt>
    <dgm:pt modelId="{79DAEE5D-1441-C44D-B7F4-39F36B564143}">
      <dgm:prSet phldrT="[Tekst]" custT="1"/>
      <dgm:spPr/>
      <dgm:t>
        <a:bodyPr/>
        <a:lstStyle/>
        <a:p>
          <a:r>
            <a:rPr lang="da-DK" sz="1400" b="1" dirty="0" err="1"/>
            <a:t>Hyperpositive</a:t>
          </a:r>
          <a:r>
            <a:rPr lang="da-DK" sz="1400" b="1" dirty="0"/>
            <a:t> tanker og ideer: jeg kan alt </a:t>
          </a:r>
        </a:p>
      </dgm:t>
    </dgm:pt>
    <dgm:pt modelId="{22499B6A-619C-E84F-9D0A-020A02D1111E}" type="parTrans" cxnId="{38AC4B02-40A8-3B49-B3D2-CA8034EA4864}">
      <dgm:prSet/>
      <dgm:spPr/>
      <dgm:t>
        <a:bodyPr/>
        <a:lstStyle/>
        <a:p>
          <a:endParaRPr lang="da-DK"/>
        </a:p>
      </dgm:t>
    </dgm:pt>
    <dgm:pt modelId="{CBBDBFDC-52F6-F647-933C-76ED4C552B1F}" type="sibTrans" cxnId="{38AC4B02-40A8-3B49-B3D2-CA8034EA4864}">
      <dgm:prSet/>
      <dgm:spPr>
        <a:solidFill>
          <a:schemeClr val="accent6">
            <a:lumMod val="75000"/>
          </a:schemeClr>
        </a:solidFill>
      </dgm:spPr>
      <dgm:t>
        <a:bodyPr/>
        <a:lstStyle/>
        <a:p>
          <a:endParaRPr lang="da-DK"/>
        </a:p>
      </dgm:t>
    </dgm:pt>
    <dgm:pt modelId="{F904DE3C-F68A-8846-B07E-F84FE3531F3F}">
      <dgm:prSet phldrT="[Tekst]" custT="1"/>
      <dgm:spPr>
        <a:solidFill>
          <a:schemeClr val="bg2">
            <a:lumMod val="20000"/>
            <a:lumOff val="80000"/>
          </a:schemeClr>
        </a:solidFill>
        <a:ln>
          <a:noFill/>
        </a:ln>
      </dgm:spPr>
      <dgm:t>
        <a:bodyPr/>
        <a:lstStyle/>
        <a:p>
          <a:endParaRPr lang="da-DK" sz="1400" dirty="0"/>
        </a:p>
      </dgm:t>
    </dgm:pt>
    <dgm:pt modelId="{F1157FF9-465C-7F44-9829-53B18C0AD3BE}" type="sibTrans" cxnId="{6C47765C-27DA-7B4D-B072-DCEC71575929}">
      <dgm:prSet/>
      <dgm:spPr>
        <a:solidFill>
          <a:schemeClr val="accent6">
            <a:lumMod val="75000"/>
          </a:schemeClr>
        </a:solidFill>
      </dgm:spPr>
      <dgm:t>
        <a:bodyPr/>
        <a:lstStyle/>
        <a:p>
          <a:endParaRPr lang="da-DK"/>
        </a:p>
      </dgm:t>
    </dgm:pt>
    <dgm:pt modelId="{144B0A55-D658-F645-8C33-3D9A3F83328B}" type="parTrans" cxnId="{6C47765C-27DA-7B4D-B072-DCEC71575929}">
      <dgm:prSet/>
      <dgm:spPr/>
      <dgm:t>
        <a:bodyPr/>
        <a:lstStyle/>
        <a:p>
          <a:endParaRPr lang="da-DK"/>
        </a:p>
      </dgm:t>
    </dgm:pt>
    <dgm:pt modelId="{61662A1C-B451-864E-BE8E-9585838C70E2}" type="pres">
      <dgm:prSet presAssocID="{23DC9650-7D0E-BE4D-A5F2-42764DB3DB54}" presName="cycle" presStyleCnt="0">
        <dgm:presLayoutVars>
          <dgm:dir/>
          <dgm:resizeHandles val="exact"/>
        </dgm:presLayoutVars>
      </dgm:prSet>
      <dgm:spPr/>
    </dgm:pt>
    <dgm:pt modelId="{459925FC-82A1-8942-85E9-75EA0DC30AD6}" type="pres">
      <dgm:prSet presAssocID="{036A9BDD-9190-294F-87C8-5392AFFEC7E6}" presName="dummy" presStyleCnt="0"/>
      <dgm:spPr/>
    </dgm:pt>
    <dgm:pt modelId="{4A90986D-2362-1A48-8EF7-D7814AA8C4F7}" type="pres">
      <dgm:prSet presAssocID="{036A9BDD-9190-294F-87C8-5392AFFEC7E6}" presName="node" presStyleLbl="revTx" presStyleIdx="0" presStyleCnt="5">
        <dgm:presLayoutVars>
          <dgm:bulletEnabled val="1"/>
        </dgm:presLayoutVars>
      </dgm:prSet>
      <dgm:spPr/>
    </dgm:pt>
    <dgm:pt modelId="{93D50DA0-910E-394A-BCF3-821930E2970C}" type="pres">
      <dgm:prSet presAssocID="{9528156B-DF09-FE46-B216-01866A4C2962}" presName="sibTrans" presStyleLbl="node1" presStyleIdx="0" presStyleCnt="5" custScaleX="99459" custScaleY="99459"/>
      <dgm:spPr/>
    </dgm:pt>
    <dgm:pt modelId="{A12DCD3D-9800-6C4C-B64D-4A8E26BAC347}" type="pres">
      <dgm:prSet presAssocID="{B8C7CEE9-E10E-5647-8DEC-E80C291C27E8}" presName="dummy" presStyleCnt="0"/>
      <dgm:spPr/>
    </dgm:pt>
    <dgm:pt modelId="{A87ED8E6-567D-8147-9225-368A7071965D}" type="pres">
      <dgm:prSet presAssocID="{B8C7CEE9-E10E-5647-8DEC-E80C291C27E8}" presName="node" presStyleLbl="revTx" presStyleIdx="1" presStyleCnt="5">
        <dgm:presLayoutVars>
          <dgm:bulletEnabled val="1"/>
        </dgm:presLayoutVars>
      </dgm:prSet>
      <dgm:spPr/>
    </dgm:pt>
    <dgm:pt modelId="{5B8A217C-A650-A645-A1D2-0B8105646A90}" type="pres">
      <dgm:prSet presAssocID="{9D36278E-DEA0-8345-A097-105648D2BCEB}" presName="sibTrans" presStyleLbl="node1" presStyleIdx="1" presStyleCnt="5" custScaleX="97914" custScaleY="87998" custLinFactNeighborX="3782" custLinFactNeighborY="-2111"/>
      <dgm:spPr/>
    </dgm:pt>
    <dgm:pt modelId="{37FFC477-AF2B-7343-BBC0-C331AB6A2A8F}" type="pres">
      <dgm:prSet presAssocID="{F904DE3C-F68A-8846-B07E-F84FE3531F3F}" presName="dummy" presStyleCnt="0"/>
      <dgm:spPr/>
    </dgm:pt>
    <dgm:pt modelId="{7813252C-7F40-624A-AA50-BC405A5FD17D}" type="pres">
      <dgm:prSet presAssocID="{F904DE3C-F68A-8846-B07E-F84FE3531F3F}" presName="node" presStyleLbl="revTx" presStyleIdx="2" presStyleCnt="5" custFlipVert="1" custScaleX="22779" custScaleY="22645" custRadScaleRad="109479" custRadScaleInc="0">
        <dgm:presLayoutVars>
          <dgm:bulletEnabled val="1"/>
        </dgm:presLayoutVars>
      </dgm:prSet>
      <dgm:spPr/>
    </dgm:pt>
    <dgm:pt modelId="{EE5705D8-988A-EE4D-8EDC-86A91CD85196}" type="pres">
      <dgm:prSet presAssocID="{F1157FF9-465C-7F44-9829-53B18C0AD3BE}" presName="sibTrans" presStyleLbl="node1" presStyleIdx="2" presStyleCnt="5" custScaleX="95015" custScaleY="91640" custLinFactNeighborX="-3190" custLinFactNeighborY="-3932"/>
      <dgm:spPr/>
    </dgm:pt>
    <dgm:pt modelId="{5A971F6A-1B56-644E-AFC1-FB99906D2C8E}" type="pres">
      <dgm:prSet presAssocID="{8BDAB6B0-B6C4-F848-BF7F-9B7F7287ECDA}" presName="dummy" presStyleCnt="0"/>
      <dgm:spPr/>
    </dgm:pt>
    <dgm:pt modelId="{786AE9DE-EFC8-C14A-B6FC-4234C3594674}" type="pres">
      <dgm:prSet presAssocID="{8BDAB6B0-B6C4-F848-BF7F-9B7F7287ECDA}" presName="node" presStyleLbl="revTx" presStyleIdx="3" presStyleCnt="5">
        <dgm:presLayoutVars>
          <dgm:bulletEnabled val="1"/>
        </dgm:presLayoutVars>
      </dgm:prSet>
      <dgm:spPr/>
    </dgm:pt>
    <dgm:pt modelId="{BFE8C99B-5E22-B741-8BB6-6DC4B40D58FA}" type="pres">
      <dgm:prSet presAssocID="{70F64F84-2DFE-3F49-99C5-19D8D9A9B624}" presName="sibTrans" presStyleLbl="node1" presStyleIdx="3" presStyleCnt="5" custScaleX="93994" custScaleY="97153" custLinFactNeighborX="265" custLinFactNeighborY="-283"/>
      <dgm:spPr/>
    </dgm:pt>
    <dgm:pt modelId="{238FBC69-1EE0-D141-BC7D-65140FA47103}" type="pres">
      <dgm:prSet presAssocID="{79DAEE5D-1441-C44D-B7F4-39F36B564143}" presName="dummy" presStyleCnt="0"/>
      <dgm:spPr/>
    </dgm:pt>
    <dgm:pt modelId="{4ADDE5C7-A257-9E40-A7F2-8EF6D8A99663}" type="pres">
      <dgm:prSet presAssocID="{79DAEE5D-1441-C44D-B7F4-39F36B564143}" presName="node" presStyleLbl="revTx" presStyleIdx="4" presStyleCnt="5">
        <dgm:presLayoutVars>
          <dgm:bulletEnabled val="1"/>
        </dgm:presLayoutVars>
      </dgm:prSet>
      <dgm:spPr/>
    </dgm:pt>
    <dgm:pt modelId="{CEE990D5-7BA9-9C4C-844D-4A65BC8A1BA2}" type="pres">
      <dgm:prSet presAssocID="{CBBDBFDC-52F6-F647-933C-76ED4C552B1F}" presName="sibTrans" presStyleLbl="node1" presStyleIdx="4" presStyleCnt="5" custScaleX="100316" custScaleY="95904"/>
      <dgm:spPr/>
    </dgm:pt>
  </dgm:ptLst>
  <dgm:cxnLst>
    <dgm:cxn modelId="{6D730401-9608-334B-832D-499143A83AFB}" type="presOf" srcId="{B8C7CEE9-E10E-5647-8DEC-E80C291C27E8}" destId="{A87ED8E6-567D-8147-9225-368A7071965D}" srcOrd="0" destOrd="0" presId="urn:microsoft.com/office/officeart/2005/8/layout/cycle1"/>
    <dgm:cxn modelId="{38AC4B02-40A8-3B49-B3D2-CA8034EA4864}" srcId="{23DC9650-7D0E-BE4D-A5F2-42764DB3DB54}" destId="{79DAEE5D-1441-C44D-B7F4-39F36B564143}" srcOrd="4" destOrd="0" parTransId="{22499B6A-619C-E84F-9D0A-020A02D1111E}" sibTransId="{CBBDBFDC-52F6-F647-933C-76ED4C552B1F}"/>
    <dgm:cxn modelId="{75B7D40C-A5B5-B84E-880A-36F696B83880}" srcId="{23DC9650-7D0E-BE4D-A5F2-42764DB3DB54}" destId="{036A9BDD-9190-294F-87C8-5392AFFEC7E6}" srcOrd="0" destOrd="0" parTransId="{3917ADDC-01B8-C14C-9B60-0824AA7815D6}" sibTransId="{9528156B-DF09-FE46-B216-01866A4C2962}"/>
    <dgm:cxn modelId="{C5B2B93C-D2E9-AF43-B2E1-4808352EFF24}" type="presOf" srcId="{8BDAB6B0-B6C4-F848-BF7F-9B7F7287ECDA}" destId="{786AE9DE-EFC8-C14A-B6FC-4234C3594674}" srcOrd="0" destOrd="0" presId="urn:microsoft.com/office/officeart/2005/8/layout/cycle1"/>
    <dgm:cxn modelId="{6C47765C-27DA-7B4D-B072-DCEC71575929}" srcId="{23DC9650-7D0E-BE4D-A5F2-42764DB3DB54}" destId="{F904DE3C-F68A-8846-B07E-F84FE3531F3F}" srcOrd="2" destOrd="0" parTransId="{144B0A55-D658-F645-8C33-3D9A3F83328B}" sibTransId="{F1157FF9-465C-7F44-9829-53B18C0AD3BE}"/>
    <dgm:cxn modelId="{806A514E-E0FC-6441-B9D5-36F115295F45}" type="presOf" srcId="{70F64F84-2DFE-3F49-99C5-19D8D9A9B624}" destId="{BFE8C99B-5E22-B741-8BB6-6DC4B40D58FA}" srcOrd="0" destOrd="0" presId="urn:microsoft.com/office/officeart/2005/8/layout/cycle1"/>
    <dgm:cxn modelId="{DACBE67A-4718-BB46-83DF-B0A6ECEC560A}" srcId="{23DC9650-7D0E-BE4D-A5F2-42764DB3DB54}" destId="{B8C7CEE9-E10E-5647-8DEC-E80C291C27E8}" srcOrd="1" destOrd="0" parTransId="{BF54B196-1514-2941-B88A-19847FF3817C}" sibTransId="{9D36278E-DEA0-8345-A097-105648D2BCEB}"/>
    <dgm:cxn modelId="{F5C52A8D-7D8E-A041-A2F6-DA1FE68447E6}" type="presOf" srcId="{23DC9650-7D0E-BE4D-A5F2-42764DB3DB54}" destId="{61662A1C-B451-864E-BE8E-9585838C70E2}" srcOrd="0" destOrd="0" presId="urn:microsoft.com/office/officeart/2005/8/layout/cycle1"/>
    <dgm:cxn modelId="{B7D58596-3088-E741-88F3-0AEF9AC62745}" type="presOf" srcId="{F1157FF9-465C-7F44-9829-53B18C0AD3BE}" destId="{EE5705D8-988A-EE4D-8EDC-86A91CD85196}" srcOrd="0" destOrd="0" presId="urn:microsoft.com/office/officeart/2005/8/layout/cycle1"/>
    <dgm:cxn modelId="{45DBEC97-05D2-A243-8D5E-89941D93D38F}" type="presOf" srcId="{9528156B-DF09-FE46-B216-01866A4C2962}" destId="{93D50DA0-910E-394A-BCF3-821930E2970C}" srcOrd="0" destOrd="0" presId="urn:microsoft.com/office/officeart/2005/8/layout/cycle1"/>
    <dgm:cxn modelId="{D79348AF-4A24-9742-8A4D-AF0D464BBFEF}" type="presOf" srcId="{036A9BDD-9190-294F-87C8-5392AFFEC7E6}" destId="{4A90986D-2362-1A48-8EF7-D7814AA8C4F7}" srcOrd="0" destOrd="0" presId="urn:microsoft.com/office/officeart/2005/8/layout/cycle1"/>
    <dgm:cxn modelId="{06146FB7-0CB6-ED43-8C8F-ECF134385F52}" type="presOf" srcId="{79DAEE5D-1441-C44D-B7F4-39F36B564143}" destId="{4ADDE5C7-A257-9E40-A7F2-8EF6D8A99663}" srcOrd="0" destOrd="0" presId="urn:microsoft.com/office/officeart/2005/8/layout/cycle1"/>
    <dgm:cxn modelId="{B41B5AC8-6355-5541-A941-73708BA9DAB2}" type="presOf" srcId="{9D36278E-DEA0-8345-A097-105648D2BCEB}" destId="{5B8A217C-A650-A645-A1D2-0B8105646A90}" srcOrd="0" destOrd="0" presId="urn:microsoft.com/office/officeart/2005/8/layout/cycle1"/>
    <dgm:cxn modelId="{4712C2CA-1250-7A4B-AF2D-A402C8432AC7}" type="presOf" srcId="{F904DE3C-F68A-8846-B07E-F84FE3531F3F}" destId="{7813252C-7F40-624A-AA50-BC405A5FD17D}" srcOrd="0" destOrd="0" presId="urn:microsoft.com/office/officeart/2005/8/layout/cycle1"/>
    <dgm:cxn modelId="{D79259F7-2536-F24C-AECF-B04EEA2705F8}" type="presOf" srcId="{CBBDBFDC-52F6-F647-933C-76ED4C552B1F}" destId="{CEE990D5-7BA9-9C4C-844D-4A65BC8A1BA2}" srcOrd="0" destOrd="0" presId="urn:microsoft.com/office/officeart/2005/8/layout/cycle1"/>
    <dgm:cxn modelId="{2C0369FC-370F-C44D-AFD5-93E2C10535D5}" srcId="{23DC9650-7D0E-BE4D-A5F2-42764DB3DB54}" destId="{8BDAB6B0-B6C4-F848-BF7F-9B7F7287ECDA}" srcOrd="3" destOrd="0" parTransId="{FB2B73FD-4DE2-6746-91A2-4DA821585EA4}" sibTransId="{70F64F84-2DFE-3F49-99C5-19D8D9A9B624}"/>
    <dgm:cxn modelId="{E19F8668-3DAE-9549-B2DC-D372FAF74343}" type="presParOf" srcId="{61662A1C-B451-864E-BE8E-9585838C70E2}" destId="{459925FC-82A1-8942-85E9-75EA0DC30AD6}" srcOrd="0" destOrd="0" presId="urn:microsoft.com/office/officeart/2005/8/layout/cycle1"/>
    <dgm:cxn modelId="{58B9B65F-8989-6F46-BBED-94EA02A9CFC1}" type="presParOf" srcId="{61662A1C-B451-864E-BE8E-9585838C70E2}" destId="{4A90986D-2362-1A48-8EF7-D7814AA8C4F7}" srcOrd="1" destOrd="0" presId="urn:microsoft.com/office/officeart/2005/8/layout/cycle1"/>
    <dgm:cxn modelId="{CBE550B8-F120-4F41-800C-DF6AC65E9354}" type="presParOf" srcId="{61662A1C-B451-864E-BE8E-9585838C70E2}" destId="{93D50DA0-910E-394A-BCF3-821930E2970C}" srcOrd="2" destOrd="0" presId="urn:microsoft.com/office/officeart/2005/8/layout/cycle1"/>
    <dgm:cxn modelId="{8F77EAE3-4473-C846-A849-E1771BD25897}" type="presParOf" srcId="{61662A1C-B451-864E-BE8E-9585838C70E2}" destId="{A12DCD3D-9800-6C4C-B64D-4A8E26BAC347}" srcOrd="3" destOrd="0" presId="urn:microsoft.com/office/officeart/2005/8/layout/cycle1"/>
    <dgm:cxn modelId="{F25A01FA-DFF9-BC43-888D-3A3B94DD11BC}" type="presParOf" srcId="{61662A1C-B451-864E-BE8E-9585838C70E2}" destId="{A87ED8E6-567D-8147-9225-368A7071965D}" srcOrd="4" destOrd="0" presId="urn:microsoft.com/office/officeart/2005/8/layout/cycle1"/>
    <dgm:cxn modelId="{CA134060-38D7-CF4D-8ED7-3CE1B6155143}" type="presParOf" srcId="{61662A1C-B451-864E-BE8E-9585838C70E2}" destId="{5B8A217C-A650-A645-A1D2-0B8105646A90}" srcOrd="5" destOrd="0" presId="urn:microsoft.com/office/officeart/2005/8/layout/cycle1"/>
    <dgm:cxn modelId="{4DD3708B-9CB0-CC42-A4C0-3FDBE251976F}" type="presParOf" srcId="{61662A1C-B451-864E-BE8E-9585838C70E2}" destId="{37FFC477-AF2B-7343-BBC0-C331AB6A2A8F}" srcOrd="6" destOrd="0" presId="urn:microsoft.com/office/officeart/2005/8/layout/cycle1"/>
    <dgm:cxn modelId="{5C427CFA-9F74-9044-B3F7-C8CFE3E05B13}" type="presParOf" srcId="{61662A1C-B451-864E-BE8E-9585838C70E2}" destId="{7813252C-7F40-624A-AA50-BC405A5FD17D}" srcOrd="7" destOrd="0" presId="urn:microsoft.com/office/officeart/2005/8/layout/cycle1"/>
    <dgm:cxn modelId="{571F2593-4B90-BA4E-99F9-DE0830042CC1}" type="presParOf" srcId="{61662A1C-B451-864E-BE8E-9585838C70E2}" destId="{EE5705D8-988A-EE4D-8EDC-86A91CD85196}" srcOrd="8" destOrd="0" presId="urn:microsoft.com/office/officeart/2005/8/layout/cycle1"/>
    <dgm:cxn modelId="{21130CB8-3879-1340-858B-889521C2D83A}" type="presParOf" srcId="{61662A1C-B451-864E-BE8E-9585838C70E2}" destId="{5A971F6A-1B56-644E-AFC1-FB99906D2C8E}" srcOrd="9" destOrd="0" presId="urn:microsoft.com/office/officeart/2005/8/layout/cycle1"/>
    <dgm:cxn modelId="{4F3EA577-5E01-7A42-BFF6-4A8ECF33EBCE}" type="presParOf" srcId="{61662A1C-B451-864E-BE8E-9585838C70E2}" destId="{786AE9DE-EFC8-C14A-B6FC-4234C3594674}" srcOrd="10" destOrd="0" presId="urn:microsoft.com/office/officeart/2005/8/layout/cycle1"/>
    <dgm:cxn modelId="{0B782D8B-F6B7-FC4C-BC1F-6F574079DA36}" type="presParOf" srcId="{61662A1C-B451-864E-BE8E-9585838C70E2}" destId="{BFE8C99B-5E22-B741-8BB6-6DC4B40D58FA}" srcOrd="11" destOrd="0" presId="urn:microsoft.com/office/officeart/2005/8/layout/cycle1"/>
    <dgm:cxn modelId="{CD5EA9A8-A59F-FC44-9D20-D1AD16B30FD6}" type="presParOf" srcId="{61662A1C-B451-864E-BE8E-9585838C70E2}" destId="{238FBC69-1EE0-D141-BC7D-65140FA47103}" srcOrd="12" destOrd="0" presId="urn:microsoft.com/office/officeart/2005/8/layout/cycle1"/>
    <dgm:cxn modelId="{B5CC8FF3-E271-BB48-AC83-9839899A5741}" type="presParOf" srcId="{61662A1C-B451-864E-BE8E-9585838C70E2}" destId="{4ADDE5C7-A257-9E40-A7F2-8EF6D8A99663}" srcOrd="13" destOrd="0" presId="urn:microsoft.com/office/officeart/2005/8/layout/cycle1"/>
    <dgm:cxn modelId="{837E6BEF-7316-454E-A590-0117C86B6FB8}" type="presParOf" srcId="{61662A1C-B451-864E-BE8E-9585838C70E2}" destId="{CEE990D5-7BA9-9C4C-844D-4A65BC8A1BA2}"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D6B02-7C7B-DD44-8946-8872F9241E6D}">
      <dsp:nvSpPr>
        <dsp:cNvPr id="0" name=""/>
        <dsp:cNvSpPr/>
      </dsp:nvSpPr>
      <dsp:spPr>
        <a:xfrm>
          <a:off x="14292" y="1389807"/>
          <a:ext cx="2690019" cy="2367037"/>
        </a:xfrm>
        <a:prstGeom prst="homePlate">
          <a:avLst/>
        </a:prstGeom>
        <a:solidFill>
          <a:srgbClr val="A1B985">
            <a:alpha val="8313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da-DK" sz="1800" b="1" kern="1200" dirty="0">
              <a:solidFill>
                <a:schemeClr val="tx1"/>
              </a:solidFill>
              <a:latin typeface="+mn-lt"/>
            </a:rPr>
            <a:t>STABIL</a:t>
          </a:r>
        </a:p>
        <a:p>
          <a:pPr marL="0" lvl="0" indent="0" algn="ctr" defTabSz="800100">
            <a:lnSpc>
              <a:spcPct val="90000"/>
            </a:lnSpc>
            <a:spcBef>
              <a:spcPct val="0"/>
            </a:spcBef>
            <a:spcAft>
              <a:spcPct val="35000"/>
            </a:spcAft>
            <a:buNone/>
          </a:pPr>
          <a:r>
            <a:rPr lang="da-DK" sz="1800" b="0" kern="1200" dirty="0">
              <a:solidFill>
                <a:schemeClr val="tx1"/>
              </a:solidFill>
              <a:latin typeface="+mn-lt"/>
            </a:rPr>
            <a:t>Normal impulsivitet og dømmekraft </a:t>
          </a:r>
        </a:p>
        <a:p>
          <a:pPr marL="0" lvl="0" indent="0" algn="ctr" defTabSz="800100">
            <a:lnSpc>
              <a:spcPct val="90000"/>
            </a:lnSpc>
            <a:spcBef>
              <a:spcPct val="0"/>
            </a:spcBef>
            <a:spcAft>
              <a:spcPct val="35000"/>
            </a:spcAft>
            <a:buNone/>
          </a:pPr>
          <a:r>
            <a:rPr lang="da-DK" sz="1800" b="0" kern="1200" dirty="0">
              <a:solidFill>
                <a:schemeClr val="tx1"/>
              </a:solidFill>
              <a:latin typeface="+mn-lt"/>
            </a:rPr>
            <a:t> </a:t>
          </a:r>
        </a:p>
      </dsp:txBody>
      <dsp:txXfrm>
        <a:off x="14292" y="1389807"/>
        <a:ext cx="2098260" cy="2367037"/>
      </dsp:txXfrm>
    </dsp:sp>
    <dsp:sp modelId="{518617D2-D115-DD4E-ABA7-0F5B60C7868D}">
      <dsp:nvSpPr>
        <dsp:cNvPr id="0" name=""/>
        <dsp:cNvSpPr/>
      </dsp:nvSpPr>
      <dsp:spPr>
        <a:xfrm>
          <a:off x="1528190" y="1389807"/>
          <a:ext cx="4722179" cy="2367037"/>
        </a:xfrm>
        <a:prstGeom prst="chevron">
          <a:avLst/>
        </a:prstGeom>
        <a:solidFill>
          <a:schemeClr val="accent2">
            <a:lumMod val="40000"/>
            <a:lumOff val="60000"/>
            <a:alpha val="69804"/>
          </a:schemeClr>
        </a:solidFill>
        <a:ln w="12700" cap="flat" cmpd="sng" algn="ctr">
          <a:solidFill>
            <a:srgbClr val="92929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da-DK" sz="1800" b="1" kern="1200" dirty="0">
              <a:solidFill>
                <a:schemeClr val="tx1"/>
              </a:solidFill>
              <a:latin typeface="+mn-lt"/>
            </a:rPr>
            <a:t>HYPOMANI</a:t>
          </a:r>
        </a:p>
        <a:p>
          <a:pPr marL="0" lvl="0" indent="0" algn="ctr" defTabSz="800100">
            <a:lnSpc>
              <a:spcPct val="90000"/>
            </a:lnSpc>
            <a:spcBef>
              <a:spcPct val="0"/>
            </a:spcBef>
            <a:spcAft>
              <a:spcPct val="35000"/>
            </a:spcAft>
            <a:buNone/>
          </a:pPr>
          <a:r>
            <a:rPr lang="da-DK" sz="1800" b="0" kern="1200" dirty="0">
              <a:solidFill>
                <a:schemeClr val="tx1"/>
              </a:solidFill>
              <a:latin typeface="+mn-lt"/>
            </a:rPr>
            <a:t>Gradvis øget impulsivitet og svækket dømmekraft</a:t>
          </a:r>
        </a:p>
        <a:p>
          <a:pPr marL="0" lvl="0" indent="0" algn="ctr" defTabSz="800100">
            <a:lnSpc>
              <a:spcPct val="90000"/>
            </a:lnSpc>
            <a:spcBef>
              <a:spcPct val="0"/>
            </a:spcBef>
            <a:spcAft>
              <a:spcPct val="35000"/>
            </a:spcAft>
            <a:buNone/>
          </a:pPr>
          <a:r>
            <a:rPr lang="da-DK" sz="1800" b="0" kern="1200" dirty="0">
              <a:solidFill>
                <a:schemeClr val="tx1"/>
              </a:solidFill>
              <a:latin typeface="+mn-lt"/>
            </a:rPr>
            <a:t>Selvregulering mulig, men bliver vanskeligere over tid</a:t>
          </a:r>
        </a:p>
      </dsp:txBody>
      <dsp:txXfrm>
        <a:off x="2711709" y="1389807"/>
        <a:ext cx="2355142" cy="2367037"/>
      </dsp:txXfrm>
    </dsp:sp>
    <dsp:sp modelId="{BB187970-8634-B345-9A34-957E875C9861}">
      <dsp:nvSpPr>
        <dsp:cNvPr id="0" name=""/>
        <dsp:cNvSpPr/>
      </dsp:nvSpPr>
      <dsp:spPr>
        <a:xfrm>
          <a:off x="5000597" y="1389665"/>
          <a:ext cx="5917592" cy="2367037"/>
        </a:xfrm>
        <a:prstGeom prst="chevron">
          <a:avLst/>
        </a:prstGeom>
        <a:solidFill>
          <a:schemeClr val="accent2">
            <a:lumMod val="75000"/>
            <a:alpha val="6902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endParaRPr lang="da-DK" sz="1600" kern="1200" dirty="0">
            <a:solidFill>
              <a:schemeClr val="tx1"/>
            </a:solidFill>
            <a:latin typeface="+mn-lt"/>
          </a:endParaRPr>
        </a:p>
        <a:p>
          <a:pPr marL="0" lvl="0" indent="0" algn="ctr" defTabSz="711200">
            <a:lnSpc>
              <a:spcPct val="90000"/>
            </a:lnSpc>
            <a:spcBef>
              <a:spcPct val="0"/>
            </a:spcBef>
            <a:spcAft>
              <a:spcPct val="35000"/>
            </a:spcAft>
            <a:buNone/>
          </a:pPr>
          <a:r>
            <a:rPr lang="da-DK" sz="1800" b="1" kern="1200" dirty="0">
              <a:solidFill>
                <a:schemeClr val="tx1"/>
              </a:solidFill>
              <a:latin typeface="+mn-lt"/>
            </a:rPr>
            <a:t>MANI</a:t>
          </a:r>
        </a:p>
        <a:p>
          <a:pPr marL="0" lvl="0" indent="0" algn="ctr" defTabSz="711200">
            <a:lnSpc>
              <a:spcPct val="90000"/>
            </a:lnSpc>
            <a:spcBef>
              <a:spcPct val="0"/>
            </a:spcBef>
            <a:spcAft>
              <a:spcPct val="35000"/>
            </a:spcAft>
            <a:buNone/>
          </a:pPr>
          <a:r>
            <a:rPr lang="da-DK" sz="1800" b="0" kern="1200" dirty="0">
              <a:solidFill>
                <a:schemeClr val="tx1"/>
              </a:solidFill>
              <a:latin typeface="+mn-lt"/>
            </a:rPr>
            <a:t>Markant øget impulsivitet og svækket dømmekraft</a:t>
          </a:r>
        </a:p>
        <a:p>
          <a:pPr marL="0" lvl="0" indent="0" algn="ctr" defTabSz="711200">
            <a:lnSpc>
              <a:spcPct val="90000"/>
            </a:lnSpc>
            <a:spcBef>
              <a:spcPct val="0"/>
            </a:spcBef>
            <a:spcAft>
              <a:spcPct val="35000"/>
            </a:spcAft>
            <a:buNone/>
          </a:pPr>
          <a:r>
            <a:rPr lang="da-DK" sz="1800" b="0" kern="1200" dirty="0">
              <a:solidFill>
                <a:schemeClr val="tx1"/>
              </a:solidFill>
              <a:latin typeface="+mn-lt"/>
            </a:rPr>
            <a:t>Selvregulering nærmest umulig</a:t>
          </a:r>
        </a:p>
        <a:p>
          <a:pPr marL="0" lvl="0" indent="0" algn="ctr" defTabSz="711200">
            <a:lnSpc>
              <a:spcPct val="90000"/>
            </a:lnSpc>
            <a:spcBef>
              <a:spcPct val="0"/>
            </a:spcBef>
            <a:spcAft>
              <a:spcPct val="35000"/>
            </a:spcAft>
            <a:buNone/>
          </a:pPr>
          <a:r>
            <a:rPr lang="da-DK" sz="1800" b="0" kern="1200" dirty="0">
              <a:solidFill>
                <a:schemeClr val="tx1"/>
              </a:solidFill>
              <a:latin typeface="+mn-lt"/>
            </a:rPr>
            <a:t>Omgivelserne må gribe ind for at forhindre skade</a:t>
          </a:r>
        </a:p>
        <a:p>
          <a:pPr marL="0" lvl="0" indent="0" algn="ctr" defTabSz="711200">
            <a:lnSpc>
              <a:spcPct val="90000"/>
            </a:lnSpc>
            <a:spcBef>
              <a:spcPct val="0"/>
            </a:spcBef>
            <a:spcAft>
              <a:spcPct val="35000"/>
            </a:spcAft>
            <a:buNone/>
          </a:pPr>
          <a:endParaRPr lang="da-DK" sz="1100" kern="1200" dirty="0">
            <a:solidFill>
              <a:schemeClr val="tx1"/>
            </a:solidFill>
            <a:latin typeface="+mn-lt"/>
          </a:endParaRPr>
        </a:p>
      </dsp:txBody>
      <dsp:txXfrm>
        <a:off x="6184116" y="1389665"/>
        <a:ext cx="3550555" cy="2367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0986D-2362-1A48-8EF7-D7814AA8C4F7}">
      <dsp:nvSpPr>
        <dsp:cNvPr id="0" name=""/>
        <dsp:cNvSpPr/>
      </dsp:nvSpPr>
      <dsp:spPr>
        <a:xfrm>
          <a:off x="4650258" y="250417"/>
          <a:ext cx="1119113"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a-DK" sz="1400" b="1" kern="1200" dirty="0"/>
            <a:t> følelser: opstemt/</a:t>
          </a:r>
        </a:p>
        <a:p>
          <a:pPr marL="0" lvl="0" indent="0" algn="ctr" defTabSz="622300">
            <a:lnSpc>
              <a:spcPct val="90000"/>
            </a:lnSpc>
            <a:spcBef>
              <a:spcPct val="0"/>
            </a:spcBef>
            <a:spcAft>
              <a:spcPct val="35000"/>
            </a:spcAft>
            <a:buNone/>
          </a:pPr>
          <a:r>
            <a:rPr lang="da-DK" sz="1400" b="1" kern="1200" dirty="0"/>
            <a:t>energisk </a:t>
          </a:r>
        </a:p>
      </dsp:txBody>
      <dsp:txXfrm>
        <a:off x="4650258" y="250417"/>
        <a:ext cx="1119113" cy="1119113"/>
      </dsp:txXfrm>
    </dsp:sp>
    <dsp:sp modelId="{93D50DA0-910E-394A-BCF3-821930E2970C}">
      <dsp:nvSpPr>
        <dsp:cNvPr id="0" name=""/>
        <dsp:cNvSpPr/>
      </dsp:nvSpPr>
      <dsp:spPr>
        <a:xfrm>
          <a:off x="2026794" y="229127"/>
          <a:ext cx="4176010" cy="4176010"/>
        </a:xfrm>
        <a:prstGeom prst="circularArrow">
          <a:avLst>
            <a:gd name="adj1" fmla="val 5197"/>
            <a:gd name="adj2" fmla="val 335716"/>
            <a:gd name="adj3" fmla="val 21294043"/>
            <a:gd name="adj4" fmla="val 19765537"/>
            <a:gd name="adj5" fmla="val 6064"/>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A87ED8E6-567D-8147-9225-368A7071965D}">
      <dsp:nvSpPr>
        <dsp:cNvPr id="0" name=""/>
        <dsp:cNvSpPr/>
      </dsp:nvSpPr>
      <dsp:spPr>
        <a:xfrm>
          <a:off x="5327014" y="2333259"/>
          <a:ext cx="1119113"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a-DK" sz="1400" b="1" kern="1200" dirty="0"/>
            <a:t>Hyperaktiv</a:t>
          </a:r>
          <a:r>
            <a:rPr lang="da-DK" sz="1400" b="1" kern="1200" baseline="0" dirty="0"/>
            <a:t> og ekstrem udadvendt</a:t>
          </a:r>
          <a:endParaRPr lang="da-DK" sz="1400" b="1" kern="1200" dirty="0"/>
        </a:p>
      </dsp:txBody>
      <dsp:txXfrm>
        <a:off x="5327014" y="2333259"/>
        <a:ext cx="1119113" cy="1119113"/>
      </dsp:txXfrm>
    </dsp:sp>
    <dsp:sp modelId="{5B8A217C-A650-A645-A1D2-0B8105646A90}">
      <dsp:nvSpPr>
        <dsp:cNvPr id="0" name=""/>
        <dsp:cNvSpPr/>
      </dsp:nvSpPr>
      <dsp:spPr>
        <a:xfrm>
          <a:off x="2089635" y="571354"/>
          <a:ext cx="4111140" cy="3694794"/>
        </a:xfrm>
        <a:prstGeom prst="circularArrow">
          <a:avLst>
            <a:gd name="adj1" fmla="val 5197"/>
            <a:gd name="adj2" fmla="val 335716"/>
            <a:gd name="adj3" fmla="val 4590658"/>
            <a:gd name="adj4" fmla="val 1828857"/>
            <a:gd name="adj5" fmla="val 6064"/>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7813252C-7F40-624A-AA50-BC405A5FD17D}">
      <dsp:nvSpPr>
        <dsp:cNvPr id="0" name=""/>
        <dsp:cNvSpPr/>
      </dsp:nvSpPr>
      <dsp:spPr>
        <a:xfrm flipV="1">
          <a:off x="3987338" y="4229960"/>
          <a:ext cx="254922" cy="253423"/>
        </a:xfrm>
        <a:prstGeom prst="rect">
          <a:avLst/>
        </a:prstGeom>
        <a:solidFill>
          <a:schemeClr val="bg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da-DK" sz="1400" kern="1200" dirty="0"/>
        </a:p>
      </dsp:txBody>
      <dsp:txXfrm rot="10800000">
        <a:off x="3987338" y="4229960"/>
        <a:ext cx="254922" cy="253423"/>
      </dsp:txXfrm>
    </dsp:sp>
    <dsp:sp modelId="{EE5705D8-988A-EE4D-8EDC-86A91CD85196}">
      <dsp:nvSpPr>
        <dsp:cNvPr id="0" name=""/>
        <dsp:cNvSpPr/>
      </dsp:nvSpPr>
      <dsp:spPr>
        <a:xfrm>
          <a:off x="2114540" y="418437"/>
          <a:ext cx="3989419" cy="3847712"/>
        </a:xfrm>
        <a:prstGeom prst="circularArrow">
          <a:avLst>
            <a:gd name="adj1" fmla="val 5197"/>
            <a:gd name="adj2" fmla="val 335716"/>
            <a:gd name="adj3" fmla="val 8635427"/>
            <a:gd name="adj4" fmla="val 5873626"/>
            <a:gd name="adj5" fmla="val 6064"/>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786AE9DE-EFC8-C14A-B6FC-4234C3594674}">
      <dsp:nvSpPr>
        <dsp:cNvPr id="0" name=""/>
        <dsp:cNvSpPr/>
      </dsp:nvSpPr>
      <dsp:spPr>
        <a:xfrm>
          <a:off x="1783472" y="2333259"/>
          <a:ext cx="1119113"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a-DK" sz="1400" b="1" kern="1200" dirty="0"/>
            <a:t>Risikofyldt adfærd</a:t>
          </a:r>
        </a:p>
      </dsp:txBody>
      <dsp:txXfrm>
        <a:off x="1783472" y="2333259"/>
        <a:ext cx="1119113" cy="1119113"/>
      </dsp:txXfrm>
    </dsp:sp>
    <dsp:sp modelId="{BFE8C99B-5E22-B741-8BB6-6DC4B40D58FA}">
      <dsp:nvSpPr>
        <dsp:cNvPr id="0" name=""/>
        <dsp:cNvSpPr/>
      </dsp:nvSpPr>
      <dsp:spPr>
        <a:xfrm>
          <a:off x="2152651" y="265656"/>
          <a:ext cx="3946550" cy="4079188"/>
        </a:xfrm>
        <a:prstGeom prst="circularArrow">
          <a:avLst>
            <a:gd name="adj1" fmla="val 5197"/>
            <a:gd name="adj2" fmla="val 335716"/>
            <a:gd name="adj3" fmla="val 12298747"/>
            <a:gd name="adj4" fmla="val 10770240"/>
            <a:gd name="adj5" fmla="val 6064"/>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4ADDE5C7-A257-9E40-A7F2-8EF6D8A99663}">
      <dsp:nvSpPr>
        <dsp:cNvPr id="0" name=""/>
        <dsp:cNvSpPr/>
      </dsp:nvSpPr>
      <dsp:spPr>
        <a:xfrm>
          <a:off x="2460228" y="250417"/>
          <a:ext cx="1119113"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a-DK" sz="1400" b="1" kern="1200" dirty="0" err="1"/>
            <a:t>Hyperpositive</a:t>
          </a:r>
          <a:r>
            <a:rPr lang="da-DK" sz="1400" b="1" kern="1200" dirty="0"/>
            <a:t> tanker og ideer: jeg kan alt </a:t>
          </a:r>
        </a:p>
      </dsp:txBody>
      <dsp:txXfrm>
        <a:off x="2460228" y="250417"/>
        <a:ext cx="1119113" cy="1119113"/>
      </dsp:txXfrm>
    </dsp:sp>
    <dsp:sp modelId="{CEE990D5-7BA9-9C4C-844D-4A65BC8A1BA2}">
      <dsp:nvSpPr>
        <dsp:cNvPr id="0" name=""/>
        <dsp:cNvSpPr/>
      </dsp:nvSpPr>
      <dsp:spPr>
        <a:xfrm>
          <a:off x="2008802" y="303759"/>
          <a:ext cx="4211994" cy="4026746"/>
        </a:xfrm>
        <a:prstGeom prst="circularArrow">
          <a:avLst>
            <a:gd name="adj1" fmla="val 5197"/>
            <a:gd name="adj2" fmla="val 335716"/>
            <a:gd name="adj3" fmla="val 16866515"/>
            <a:gd name="adj4" fmla="val 15197769"/>
            <a:gd name="adj5" fmla="val 6064"/>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F9C6E8-C997-4A03-8765-30FA44E66A0E}" type="datetimeFigureOut">
              <a:rPr lang="da-DK" smtClean="0"/>
              <a:t>21-01-2026</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C58B56-B695-4381-BDD7-C7DFF851DD59}" type="slidenum">
              <a:rPr lang="da-DK" smtClean="0"/>
              <a:t>‹nr.›</a:t>
            </a:fld>
            <a:endParaRPr lang="da-DK"/>
          </a:p>
        </p:txBody>
      </p:sp>
    </p:spTree>
    <p:extLst>
      <p:ext uri="{BB962C8B-B14F-4D97-AF65-F5344CB8AC3E}">
        <p14:creationId xmlns:p14="http://schemas.microsoft.com/office/powerpoint/2010/main" val="314026906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a:t>
            </a:fld>
            <a:endParaRPr lang="da-DK"/>
          </a:p>
        </p:txBody>
      </p:sp>
    </p:spTree>
    <p:extLst>
      <p:ext uri="{BB962C8B-B14F-4D97-AF65-F5344CB8AC3E}">
        <p14:creationId xmlns:p14="http://schemas.microsoft.com/office/powerpoint/2010/main" val="3330799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40FF-8E0E-2517-FA91-16134A9C30D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6C163F1-5C8C-0E6D-82F3-A5AA2B7588C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E754CB8-359A-7AD4-744A-76DE335C96A6}"/>
              </a:ext>
            </a:extLst>
          </p:cNvPr>
          <p:cNvSpPr>
            <a:spLocks noGrp="1"/>
          </p:cNvSpPr>
          <p:nvPr>
            <p:ph type="body" idx="1"/>
          </p:nvPr>
        </p:nvSpPr>
        <p:spPr/>
        <p:txBody>
          <a:bodyPr/>
          <a:lstStyle/>
          <a:p>
            <a:r>
              <a:rPr lang="da-DK" dirty="0"/>
              <a:t>Relevant at tage højde for at der kan være en vis ambivalens forbundet med forebyggelse af </a:t>
            </a:r>
            <a:r>
              <a:rPr lang="da-DK" dirty="0" err="1"/>
              <a:t>hypomani</a:t>
            </a:r>
            <a:endParaRPr lang="da-DK" dirty="0"/>
          </a:p>
          <a:p>
            <a:r>
              <a:rPr lang="da-DK" dirty="0"/>
              <a:t>Derfor relevant at se på positive og negative aspekter af </a:t>
            </a:r>
            <a:r>
              <a:rPr lang="da-DK" dirty="0" err="1"/>
              <a:t>hypomani</a:t>
            </a:r>
            <a:r>
              <a:rPr lang="da-DK" dirty="0"/>
              <a:t> – i det det kan fremme motivation  i  forhold til at  se relevansen af forebyggelse af </a:t>
            </a:r>
            <a:r>
              <a:rPr lang="da-DK" dirty="0" err="1"/>
              <a:t>hypomani</a:t>
            </a:r>
            <a:endParaRPr lang="da-DK" dirty="0"/>
          </a:p>
        </p:txBody>
      </p:sp>
      <p:sp>
        <p:nvSpPr>
          <p:cNvPr id="4" name="Pladsholder til slidenummer 3">
            <a:extLst>
              <a:ext uri="{FF2B5EF4-FFF2-40B4-BE49-F238E27FC236}">
                <a16:creationId xmlns:a16="http://schemas.microsoft.com/office/drawing/2014/main" id="{939ED263-4007-446D-E5B6-7612ACE62987}"/>
              </a:ext>
            </a:extLst>
          </p:cNvPr>
          <p:cNvSpPr>
            <a:spLocks noGrp="1"/>
          </p:cNvSpPr>
          <p:nvPr>
            <p:ph type="sldNum" sz="quarter" idx="5"/>
          </p:nvPr>
        </p:nvSpPr>
        <p:spPr/>
        <p:txBody>
          <a:bodyPr/>
          <a:lstStyle/>
          <a:p>
            <a:fld id="{82C58B56-B695-4381-BDD7-C7DFF851DD59}" type="slidenum">
              <a:rPr lang="da-DK" smtClean="0"/>
              <a:t>10</a:t>
            </a:fld>
            <a:endParaRPr lang="da-DK"/>
          </a:p>
        </p:txBody>
      </p:sp>
    </p:spTree>
    <p:extLst>
      <p:ext uri="{BB962C8B-B14F-4D97-AF65-F5344CB8AC3E}">
        <p14:creationId xmlns:p14="http://schemas.microsoft.com/office/powerpoint/2010/main" val="2662127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11</a:t>
            </a:fld>
            <a:endParaRPr lang="da-DK"/>
          </a:p>
        </p:txBody>
      </p:sp>
    </p:spTree>
    <p:extLst>
      <p:ext uri="{BB962C8B-B14F-4D97-AF65-F5344CB8AC3E}">
        <p14:creationId xmlns:p14="http://schemas.microsoft.com/office/powerpoint/2010/main" val="4100900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Eksempel på udfyldt forebyggelsesplan</a:t>
            </a:r>
          </a:p>
        </p:txBody>
      </p:sp>
      <p:sp>
        <p:nvSpPr>
          <p:cNvPr id="4" name="Pladsholder til slidenummer 3"/>
          <p:cNvSpPr>
            <a:spLocks noGrp="1"/>
          </p:cNvSpPr>
          <p:nvPr>
            <p:ph type="sldNum" sz="quarter" idx="5"/>
          </p:nvPr>
        </p:nvSpPr>
        <p:spPr/>
        <p:txBody>
          <a:bodyPr/>
          <a:lstStyle/>
          <a:p>
            <a:fld id="{82C58B56-B695-4381-BDD7-C7DFF851DD59}" type="slidenum">
              <a:rPr lang="da-DK" smtClean="0"/>
              <a:t>12</a:t>
            </a:fld>
            <a:endParaRPr lang="da-DK"/>
          </a:p>
        </p:txBody>
      </p:sp>
    </p:spTree>
    <p:extLst>
      <p:ext uri="{BB962C8B-B14F-4D97-AF65-F5344CB8AC3E}">
        <p14:creationId xmlns:p14="http://schemas.microsoft.com/office/powerpoint/2010/main" val="4158889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5D055-D5DC-D97E-1371-132E3269A66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297F912-DB35-F823-4628-CFCB467CC6B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0CBA76C-7181-BBAD-7F07-690058ECFB97}"/>
              </a:ext>
            </a:extLst>
          </p:cNvPr>
          <p:cNvSpPr>
            <a:spLocks noGrp="1"/>
          </p:cNvSpPr>
          <p:nvPr>
            <p:ph type="body" idx="1"/>
          </p:nvPr>
        </p:nvSpPr>
        <p:spPr/>
        <p:txBody>
          <a:bodyPr/>
          <a:lstStyle/>
          <a:p>
            <a:r>
              <a:rPr lang="da-DK" dirty="0"/>
              <a:t>Denne uddeles  til individuel udfyldelse i den resterende del af sessionen Den  findes også i arbejdshæftet.</a:t>
            </a:r>
          </a:p>
        </p:txBody>
      </p:sp>
      <p:sp>
        <p:nvSpPr>
          <p:cNvPr id="4" name="Pladsholder til slidenummer 3">
            <a:extLst>
              <a:ext uri="{FF2B5EF4-FFF2-40B4-BE49-F238E27FC236}">
                <a16:creationId xmlns:a16="http://schemas.microsoft.com/office/drawing/2014/main" id="{152FC2DF-3900-B871-F214-9DDD6225FC06}"/>
              </a:ext>
            </a:extLst>
          </p:cNvPr>
          <p:cNvSpPr>
            <a:spLocks noGrp="1"/>
          </p:cNvSpPr>
          <p:nvPr>
            <p:ph type="sldNum" sz="quarter" idx="5"/>
          </p:nvPr>
        </p:nvSpPr>
        <p:spPr/>
        <p:txBody>
          <a:bodyPr/>
          <a:lstStyle/>
          <a:p>
            <a:fld id="{82C58B56-B695-4381-BDD7-C7DFF851DD59}" type="slidenum">
              <a:rPr lang="da-DK" smtClean="0"/>
              <a:t>13</a:t>
            </a:fld>
            <a:endParaRPr lang="da-DK"/>
          </a:p>
        </p:txBody>
      </p:sp>
    </p:spTree>
    <p:extLst>
      <p:ext uri="{BB962C8B-B14F-4D97-AF65-F5344CB8AC3E}">
        <p14:creationId xmlns:p14="http://schemas.microsoft.com/office/powerpoint/2010/main" val="345085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dirty="0"/>
              <a:t>Meget individuelt</a:t>
            </a:r>
          </a:p>
        </p:txBody>
      </p:sp>
      <p:sp>
        <p:nvSpPr>
          <p:cNvPr id="4" name="Pladsholder til slidenummer 3"/>
          <p:cNvSpPr>
            <a:spLocks noGrp="1"/>
          </p:cNvSpPr>
          <p:nvPr>
            <p:ph type="sldNum" sz="quarter" idx="5"/>
          </p:nvPr>
        </p:nvSpPr>
        <p:spPr/>
        <p:txBody>
          <a:bodyPr/>
          <a:lstStyle/>
          <a:p>
            <a:fld id="{82C58B56-B695-4381-BDD7-C7DFF851DD59}" type="slidenum">
              <a:rPr lang="da-DK" smtClean="0"/>
              <a:t>14</a:t>
            </a:fld>
            <a:endParaRPr lang="da-DK"/>
          </a:p>
        </p:txBody>
      </p:sp>
    </p:spTree>
    <p:extLst>
      <p:ext uri="{BB962C8B-B14F-4D97-AF65-F5344CB8AC3E}">
        <p14:creationId xmlns:p14="http://schemas.microsoft.com/office/powerpoint/2010/main" val="687030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1639A-D559-4BF7-761A-8BF323DD292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E2A3706-A881-6A83-583B-D3536B27A5B4}"/>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B5EA843F-A07B-BDBE-48CD-705F31961338}"/>
              </a:ext>
            </a:extLst>
          </p:cNvPr>
          <p:cNvSpPr>
            <a:spLocks noGrp="1"/>
          </p:cNvSpPr>
          <p:nvPr>
            <p:ph type="body" idx="1"/>
          </p:nvPr>
        </p:nvSpPr>
        <p:spPr/>
        <p:txBody>
          <a:bodyPr/>
          <a:lstStyle/>
          <a:p>
            <a:r>
              <a:rPr lang="da-DK" sz="1100" dirty="0"/>
              <a:t>I par, grupper eller plenum – kan laves på tavlen hvis man gør det i gruppe</a:t>
            </a:r>
          </a:p>
        </p:txBody>
      </p:sp>
      <p:sp>
        <p:nvSpPr>
          <p:cNvPr id="4" name="Pladsholder til slidenummer 3">
            <a:extLst>
              <a:ext uri="{FF2B5EF4-FFF2-40B4-BE49-F238E27FC236}">
                <a16:creationId xmlns:a16="http://schemas.microsoft.com/office/drawing/2014/main" id="{2B68959F-8C7E-3840-A6EA-9144AC0A41DC}"/>
              </a:ext>
            </a:extLst>
          </p:cNvPr>
          <p:cNvSpPr>
            <a:spLocks noGrp="1"/>
          </p:cNvSpPr>
          <p:nvPr>
            <p:ph type="sldNum" sz="quarter" idx="10"/>
          </p:nvPr>
        </p:nvSpPr>
        <p:spPr/>
        <p:txBody>
          <a:bodyPr/>
          <a:lstStyle/>
          <a:p>
            <a:fld id="{141A7869-108D-408C-94CC-6AF2DC16C9CC}" type="slidenum">
              <a:rPr lang="da-DK" smtClean="0"/>
              <a:t>15</a:t>
            </a:fld>
            <a:endParaRPr lang="da-DK"/>
          </a:p>
        </p:txBody>
      </p:sp>
    </p:spTree>
    <p:extLst>
      <p:ext uri="{BB962C8B-B14F-4D97-AF65-F5344CB8AC3E}">
        <p14:creationId xmlns:p14="http://schemas.microsoft.com/office/powerpoint/2010/main" val="3322488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16</a:t>
            </a:fld>
            <a:endParaRPr lang="da-DK"/>
          </a:p>
        </p:txBody>
      </p:sp>
    </p:spTree>
    <p:extLst>
      <p:ext uri="{BB962C8B-B14F-4D97-AF65-F5344CB8AC3E}">
        <p14:creationId xmlns:p14="http://schemas.microsoft.com/office/powerpoint/2010/main" val="2355238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17</a:t>
            </a:fld>
            <a:endParaRPr lang="da-DK"/>
          </a:p>
        </p:txBody>
      </p:sp>
    </p:spTree>
    <p:extLst>
      <p:ext uri="{BB962C8B-B14F-4D97-AF65-F5344CB8AC3E}">
        <p14:creationId xmlns:p14="http://schemas.microsoft.com/office/powerpoint/2010/main" val="825844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945D-E6A3-64C1-FA02-4CDAF0F5F72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1F319EE-2670-18DC-690B-5651701638E3}"/>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ACB63421-6741-24A3-AA75-CE935D0BFC5E}"/>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8A37BE30-4E96-F325-DD76-26AF10E1A780}"/>
              </a:ext>
            </a:extLst>
          </p:cNvPr>
          <p:cNvSpPr>
            <a:spLocks noGrp="1"/>
          </p:cNvSpPr>
          <p:nvPr>
            <p:ph type="sldNum" sz="quarter" idx="10"/>
          </p:nvPr>
        </p:nvSpPr>
        <p:spPr/>
        <p:txBody>
          <a:bodyPr/>
          <a:lstStyle/>
          <a:p>
            <a:fld id="{141A7869-108D-408C-94CC-6AF2DC16C9CC}" type="slidenum">
              <a:rPr lang="da-DK" smtClean="0"/>
              <a:t>18</a:t>
            </a:fld>
            <a:endParaRPr lang="da-DK"/>
          </a:p>
        </p:txBody>
      </p:sp>
    </p:spTree>
    <p:extLst>
      <p:ext uri="{BB962C8B-B14F-4D97-AF65-F5344CB8AC3E}">
        <p14:creationId xmlns:p14="http://schemas.microsoft.com/office/powerpoint/2010/main" val="3148292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19</a:t>
            </a:fld>
            <a:endParaRPr lang="da-DK"/>
          </a:p>
        </p:txBody>
      </p:sp>
    </p:spTree>
    <p:extLst>
      <p:ext uri="{BB962C8B-B14F-4D97-AF65-F5344CB8AC3E}">
        <p14:creationId xmlns:p14="http://schemas.microsoft.com/office/powerpoint/2010/main" val="151559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a:t>
            </a:fld>
            <a:endParaRPr lang="da-DK"/>
          </a:p>
        </p:txBody>
      </p:sp>
    </p:spTree>
    <p:extLst>
      <p:ext uri="{BB962C8B-B14F-4D97-AF65-F5344CB8AC3E}">
        <p14:creationId xmlns:p14="http://schemas.microsoft.com/office/powerpoint/2010/main" val="479753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20</a:t>
            </a:fld>
            <a:endParaRPr lang="da-DK"/>
          </a:p>
        </p:txBody>
      </p:sp>
    </p:spTree>
    <p:extLst>
      <p:ext uri="{BB962C8B-B14F-4D97-AF65-F5344CB8AC3E}">
        <p14:creationId xmlns:p14="http://schemas.microsoft.com/office/powerpoint/2010/main" val="1336952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cap="all" baseline="0" dirty="0"/>
              <a:t>Rationale</a:t>
            </a:r>
          </a:p>
          <a:p>
            <a:r>
              <a:rPr lang="da-DK" sz="1100" dirty="0"/>
              <a:t>Pårørende spiller afgørende rolle, idet de ofte kender personen indgående. Forskning viser at pårørende samarbejde og inddragelse nedsætter antal af episoder og forebygger indlæggelse mv. Se mere i senere session om samarbejdet med andre</a:t>
            </a:r>
          </a:p>
        </p:txBody>
      </p:sp>
      <p:sp>
        <p:nvSpPr>
          <p:cNvPr id="4" name="Pladsholder til slidenummer 3"/>
          <p:cNvSpPr>
            <a:spLocks noGrp="1"/>
          </p:cNvSpPr>
          <p:nvPr>
            <p:ph type="sldNum" sz="quarter" idx="5"/>
          </p:nvPr>
        </p:nvSpPr>
        <p:spPr/>
        <p:txBody>
          <a:bodyPr/>
          <a:lstStyle/>
          <a:p>
            <a:fld id="{82C58B56-B695-4381-BDD7-C7DFF851DD59}" type="slidenum">
              <a:rPr lang="da-DK" smtClean="0"/>
              <a:t>21</a:t>
            </a:fld>
            <a:endParaRPr lang="da-DK"/>
          </a:p>
        </p:txBody>
      </p:sp>
    </p:spTree>
    <p:extLst>
      <p:ext uri="{BB962C8B-B14F-4D97-AF65-F5344CB8AC3E}">
        <p14:creationId xmlns:p14="http://schemas.microsoft.com/office/powerpoint/2010/main" val="2650092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0" cap="none" baseline="0" dirty="0"/>
              <a:t>Der skal være fokus på symptomer og på patientens egen indsats for at modvirke episoden i at udvikle sig.</a:t>
            </a:r>
          </a:p>
          <a:p>
            <a:r>
              <a:rPr lang="da-DK" sz="1100" b="0" cap="none" baseline="0" dirty="0"/>
              <a:t>Den viste handleplan er et eksempel på, hvad man kan gøre for at undgå, at episoden udvikler sig</a:t>
            </a:r>
          </a:p>
          <a:p>
            <a:endParaRPr lang="da-DK" sz="1100" b="0" cap="none" baseline="0" dirty="0"/>
          </a:p>
          <a:p>
            <a:r>
              <a:rPr lang="da-DK" sz="1100" b="1" cap="none" baseline="0" dirty="0">
                <a:solidFill>
                  <a:srgbClr val="F20000"/>
                </a:solidFill>
              </a:rPr>
              <a:t>Forebyggelsesplan hører ikke ind under en handleplan, som bruges i en akut situation</a:t>
            </a:r>
          </a:p>
          <a:p>
            <a:endParaRPr lang="da-DK" sz="1100" b="1" cap="none" baseline="0" dirty="0">
              <a:solidFill>
                <a:srgbClr val="F20000"/>
              </a:solidFill>
            </a:endParaRPr>
          </a:p>
          <a:p>
            <a:r>
              <a:rPr lang="da-DK" sz="1100" b="0" cap="none" baseline="0" dirty="0">
                <a:solidFill>
                  <a:srgbClr val="F20000"/>
                </a:solidFill>
              </a:rPr>
              <a:t>ANDRE SPØRGSMÅL</a:t>
            </a:r>
            <a:endParaRPr lang="da-DK" sz="1100" dirty="0">
              <a:solidFill>
                <a:srgbClr val="F20000"/>
              </a:solidFill>
            </a:endParaRPr>
          </a:p>
          <a:p>
            <a:pPr marL="260350" lvl="0" indent="-171450">
              <a:buClr>
                <a:srgbClr val="00B0F0"/>
              </a:buClr>
              <a:buFont typeface="Arial" panose="020B0604020202020204" pitchFamily="34" charset="0"/>
              <a:buChar char="•"/>
            </a:pPr>
            <a:r>
              <a:rPr lang="da-DK" sz="1100" dirty="0">
                <a:solidFill>
                  <a:srgbClr val="F20000"/>
                </a:solidFill>
              </a:rPr>
              <a:t>Hvilke advarselstegn skal du holde øje med? </a:t>
            </a:r>
          </a:p>
          <a:p>
            <a:pPr marL="260350" lvl="0" indent="-171450">
              <a:buClr>
                <a:srgbClr val="00B0F0"/>
              </a:buClr>
              <a:buFont typeface="Arial" panose="020B0604020202020204" pitchFamily="34" charset="0"/>
              <a:buChar char="•"/>
            </a:pPr>
            <a:r>
              <a:rPr lang="da-DK" sz="1100" dirty="0">
                <a:solidFill>
                  <a:srgbClr val="F20000"/>
                </a:solidFill>
              </a:rPr>
              <a:t>Hvordan kan andre se på dig, hvis du er ved at få det dårligt? </a:t>
            </a:r>
          </a:p>
          <a:p>
            <a:pPr marL="260350" lvl="0" indent="-171450">
              <a:buClr>
                <a:srgbClr val="00B0F0"/>
              </a:buClr>
              <a:buFont typeface="Arial" panose="020B0604020202020204" pitchFamily="34" charset="0"/>
              <a:buChar char="•"/>
            </a:pPr>
            <a:r>
              <a:rPr lang="da-DK" sz="1100" dirty="0">
                <a:solidFill>
                  <a:srgbClr val="F20000"/>
                </a:solidFill>
              </a:rPr>
              <a:t>Hvad kan du gøre, som holder dig ovenpå? Fx gå en tur, tage et bad, sove godt etc. </a:t>
            </a:r>
          </a:p>
          <a:p>
            <a:pPr marL="260350" lvl="0" indent="-171450">
              <a:buClr>
                <a:srgbClr val="00B0F0"/>
              </a:buClr>
              <a:buFont typeface="Arial" panose="020B0604020202020204" pitchFamily="34" charset="0"/>
              <a:buChar char="•"/>
            </a:pPr>
            <a:r>
              <a:rPr lang="da-DK" sz="1100" dirty="0">
                <a:solidFill>
                  <a:srgbClr val="F20000"/>
                </a:solidFill>
              </a:rPr>
              <a:t>Hvad skal du lade være med, hvis du kan mærke, at en krise er på vej? </a:t>
            </a:r>
          </a:p>
          <a:p>
            <a:pPr marL="260350" lvl="0" indent="-171450">
              <a:buClr>
                <a:srgbClr val="00B0F0"/>
              </a:buClr>
              <a:buFont typeface="Arial" panose="020B0604020202020204" pitchFamily="34" charset="0"/>
              <a:buChar char="•"/>
            </a:pPr>
            <a:r>
              <a:rPr lang="da-DK" sz="1100" dirty="0">
                <a:solidFill>
                  <a:srgbClr val="F20000"/>
                </a:solidFill>
              </a:rPr>
              <a:t>Hvad kan andre gøre, som du føler er en hjælp, hvis en krise er på vej? </a:t>
            </a:r>
          </a:p>
          <a:p>
            <a:pPr marL="260350" lvl="0" indent="-171450">
              <a:buClr>
                <a:srgbClr val="00B0F0"/>
              </a:buClr>
              <a:buFont typeface="Arial" panose="020B0604020202020204" pitchFamily="34" charset="0"/>
              <a:buChar char="•"/>
            </a:pPr>
            <a:r>
              <a:rPr lang="da-DK" sz="1100" dirty="0">
                <a:solidFill>
                  <a:srgbClr val="F20000"/>
                </a:solidFill>
              </a:rPr>
              <a:t>Hvor vil du gerne være, hvis du får det dårligt – hjemme, hos familie, venner, eller? </a:t>
            </a:r>
          </a:p>
          <a:p>
            <a:pPr marL="260350" lvl="0" indent="-171450">
              <a:buClr>
                <a:srgbClr val="00B0F0"/>
              </a:buClr>
              <a:buFont typeface="Arial" panose="020B0604020202020204" pitchFamily="34" charset="0"/>
              <a:buChar char="•"/>
            </a:pPr>
            <a:r>
              <a:rPr lang="da-DK" sz="1100" dirty="0">
                <a:solidFill>
                  <a:srgbClr val="F20000"/>
                </a:solidFill>
              </a:rPr>
              <a:t>Har du særlige ønsker til hjælp? Hvad har virket godt før? Hvad virker ikke?</a:t>
            </a:r>
          </a:p>
          <a:p>
            <a:pPr marL="260350" lvl="0" indent="-171450">
              <a:buClr>
                <a:srgbClr val="00B0F0"/>
              </a:buClr>
              <a:buFont typeface="Arial" panose="020B0604020202020204" pitchFamily="34" charset="0"/>
              <a:buChar char="•"/>
            </a:pPr>
            <a:r>
              <a:rPr lang="da-DK" sz="1100" dirty="0">
                <a:solidFill>
                  <a:srgbClr val="F20000"/>
                </a:solidFill>
              </a:rPr>
              <a:t>Hvad har du brug for, at andre tager sig af? Har du fx børn, husdyr eller planter? Har du regninger, der skal betales, eller andre forpligtelser, der skal tages hånd om? Aftal, hvem der hjælper med hvad. </a:t>
            </a:r>
          </a:p>
          <a:p>
            <a:pPr marL="260350" lvl="0" indent="-171450">
              <a:buClr>
                <a:srgbClr val="00B0F0"/>
              </a:buClr>
              <a:buFont typeface="Arial" panose="020B0604020202020204" pitchFamily="34" charset="0"/>
              <a:buChar char="•"/>
            </a:pPr>
            <a:r>
              <a:rPr lang="da-DK" sz="1100" dirty="0">
                <a:solidFill>
                  <a:srgbClr val="F20000"/>
                </a:solidFill>
              </a:rPr>
              <a:t>Du kan lave aftaler med medarbejderne, hvis du er i behandling.</a:t>
            </a:r>
          </a:p>
          <a:p>
            <a:pPr marL="171450" indent="-171450">
              <a:buFont typeface="Arial" panose="020B0604020202020204" pitchFamily="34" charset="0"/>
              <a:buChar char="•"/>
            </a:pPr>
            <a:endParaRPr lang="da-DK" sz="1100" dirty="0"/>
          </a:p>
          <a:p>
            <a:endParaRPr lang="da-DK" sz="1100" b="0" cap="none" baseline="0" dirty="0"/>
          </a:p>
        </p:txBody>
      </p:sp>
      <p:sp>
        <p:nvSpPr>
          <p:cNvPr id="4" name="Pladsholder til slidenummer 3"/>
          <p:cNvSpPr>
            <a:spLocks noGrp="1"/>
          </p:cNvSpPr>
          <p:nvPr>
            <p:ph type="sldNum" sz="quarter" idx="5"/>
          </p:nvPr>
        </p:nvSpPr>
        <p:spPr/>
        <p:txBody>
          <a:bodyPr/>
          <a:lstStyle/>
          <a:p>
            <a:fld id="{82C58B56-B695-4381-BDD7-C7DFF851DD59}" type="slidenum">
              <a:rPr lang="da-DK" smtClean="0"/>
              <a:t>22</a:t>
            </a:fld>
            <a:endParaRPr lang="da-DK"/>
          </a:p>
        </p:txBody>
      </p:sp>
    </p:spTree>
    <p:extLst>
      <p:ext uri="{BB962C8B-B14F-4D97-AF65-F5344CB8AC3E}">
        <p14:creationId xmlns:p14="http://schemas.microsoft.com/office/powerpoint/2010/main" val="3853987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cap="none" baseline="0" dirty="0" err="1"/>
              <a:t>Udbyggelse</a:t>
            </a:r>
            <a:r>
              <a:rPr lang="da-DK" b="1" cap="none" baseline="0" dirty="0"/>
              <a:t> af forebyggelsesplan</a:t>
            </a:r>
          </a:p>
          <a:p>
            <a:endParaRPr lang="da-DK" b="1" cap="none" baseline="0" dirty="0"/>
          </a:p>
          <a:p>
            <a:r>
              <a:rPr lang="da-DK" b="0" cap="none" baseline="0" dirty="0"/>
              <a:t>ANDRE SPØRGSMÅL</a:t>
            </a:r>
            <a:endParaRPr lang="da-DK" sz="1800" dirty="0">
              <a:effectLst/>
              <a:latin typeface="Segoe UI" panose="020B0502040204020203" pitchFamily="34" charset="0"/>
            </a:endParaRPr>
          </a:p>
          <a:p>
            <a:pPr marL="260350" lvl="0" indent="-171450">
              <a:buClr>
                <a:srgbClr val="00B0F0"/>
              </a:buClr>
              <a:buFont typeface="Arial" panose="020B0604020202020204" pitchFamily="34" charset="0"/>
              <a:buChar char="•"/>
            </a:pPr>
            <a:r>
              <a:rPr lang="da-DK" dirty="0"/>
              <a:t>Hvad giver dig overskud? </a:t>
            </a:r>
          </a:p>
          <a:p>
            <a:pPr marL="260350" lvl="0" indent="-171450">
              <a:buClr>
                <a:srgbClr val="00B0F0"/>
              </a:buClr>
              <a:buFont typeface="Arial" panose="020B0604020202020204" pitchFamily="34" charset="0"/>
              <a:buChar char="•"/>
            </a:pPr>
            <a:r>
              <a:rPr lang="da-DK" dirty="0"/>
              <a:t>Hvad er der sket?</a:t>
            </a:r>
          </a:p>
          <a:p>
            <a:pPr marL="260350" lvl="0" indent="-171450">
              <a:buClr>
                <a:srgbClr val="00B0F0"/>
              </a:buClr>
              <a:buFont typeface="Arial" panose="020B0604020202020204" pitchFamily="34" charset="0"/>
              <a:buChar char="•"/>
            </a:pPr>
            <a:r>
              <a:rPr lang="da-DK" dirty="0"/>
              <a:t>Hvilke advarselstegn skal du holde øje med? </a:t>
            </a:r>
          </a:p>
          <a:p>
            <a:pPr marL="260350" lvl="0" indent="-171450">
              <a:buClr>
                <a:srgbClr val="00B0F0"/>
              </a:buClr>
              <a:buFont typeface="Arial" panose="020B0604020202020204" pitchFamily="34" charset="0"/>
              <a:buChar char="•"/>
            </a:pPr>
            <a:r>
              <a:rPr lang="da-DK" dirty="0"/>
              <a:t>Hvordan kan andre se på dig, hvis du er ved at få det dårligt? </a:t>
            </a:r>
          </a:p>
          <a:p>
            <a:pPr marL="260350" lvl="0" indent="-171450">
              <a:buClr>
                <a:srgbClr val="00B0F0"/>
              </a:buClr>
              <a:buFont typeface="Arial" panose="020B0604020202020204" pitchFamily="34" charset="0"/>
              <a:buChar char="•"/>
            </a:pPr>
            <a:r>
              <a:rPr lang="da-DK" dirty="0"/>
              <a:t>Hvad kan du gøre, som holder dig ovenpå? Fx gå en tur, tage et bad, sove godt etc. </a:t>
            </a:r>
          </a:p>
          <a:p>
            <a:pPr marL="260350" lvl="0" indent="-171450">
              <a:buClr>
                <a:srgbClr val="00B0F0"/>
              </a:buClr>
              <a:buFont typeface="Arial" panose="020B0604020202020204" pitchFamily="34" charset="0"/>
              <a:buChar char="•"/>
            </a:pPr>
            <a:r>
              <a:rPr lang="da-DK" dirty="0"/>
              <a:t>Hvad skal du lade være med, hvis du kan mærke, at en krise er på vej? </a:t>
            </a:r>
          </a:p>
          <a:p>
            <a:pPr marL="260350" lvl="0" indent="-171450">
              <a:buClr>
                <a:srgbClr val="00B0F0"/>
              </a:buClr>
              <a:buFont typeface="Arial" panose="020B0604020202020204" pitchFamily="34" charset="0"/>
              <a:buChar char="•"/>
            </a:pPr>
            <a:r>
              <a:rPr lang="da-DK" dirty="0"/>
              <a:t>Hvad kan andre gøre, som du føler er en hjælp, hvis en krise er på vej? </a:t>
            </a:r>
          </a:p>
          <a:p>
            <a:pPr marL="260350" lvl="0" indent="-171450">
              <a:buClr>
                <a:srgbClr val="00B0F0"/>
              </a:buClr>
              <a:buFont typeface="Arial" panose="020B0604020202020204" pitchFamily="34" charset="0"/>
              <a:buChar char="•"/>
            </a:pPr>
            <a:r>
              <a:rPr lang="da-DK" dirty="0"/>
              <a:t>Hvor vil du gerne være, hvis du får det dårligt – hjemme, hos familie, venner, eller? </a:t>
            </a:r>
          </a:p>
          <a:p>
            <a:pPr marL="260350" lvl="0" indent="-171450">
              <a:buClr>
                <a:srgbClr val="00B0F0"/>
              </a:buClr>
              <a:buFont typeface="Arial" panose="020B0604020202020204" pitchFamily="34" charset="0"/>
              <a:buChar char="•"/>
            </a:pPr>
            <a:r>
              <a:rPr lang="da-DK" dirty="0"/>
              <a:t>Har du særlige ønsker til hjælp? Hvad har virket godt før? Hvad virker ikke?</a:t>
            </a:r>
          </a:p>
          <a:p>
            <a:pPr marL="260350" lvl="0" indent="-171450">
              <a:buClr>
                <a:srgbClr val="00B0F0"/>
              </a:buClr>
              <a:buFont typeface="Arial" panose="020B0604020202020204" pitchFamily="34" charset="0"/>
              <a:buChar char="•"/>
            </a:pPr>
            <a:r>
              <a:rPr lang="da-DK" dirty="0"/>
              <a:t>Hvad har du brug for, at andre tager sig af? Har du fx børn, husdyr eller planter? Har du regninger, der skal betales, eller andre forpligtelser, der skal tages hånd om? Aftal, hvem der hjælper med hvad. </a:t>
            </a:r>
          </a:p>
          <a:p>
            <a:pPr marL="260350" lvl="0" indent="-171450">
              <a:buClr>
                <a:srgbClr val="00B0F0"/>
              </a:buClr>
              <a:buFont typeface="Arial" panose="020B0604020202020204" pitchFamily="34" charset="0"/>
              <a:buChar char="•"/>
            </a:pPr>
            <a:r>
              <a:rPr lang="da-DK" dirty="0"/>
              <a:t>Du kan lave aftaler med medarbejderne, hvis du er i behandling.</a:t>
            </a:r>
          </a:p>
          <a:p>
            <a:pPr marL="171450" indent="-171450">
              <a:buFont typeface="Arial" panose="020B0604020202020204" pitchFamily="34" charset="0"/>
              <a:buChar char="•"/>
            </a:pPr>
            <a:endParaRPr lang="da-DK" dirty="0"/>
          </a:p>
          <a:p>
            <a:endParaRPr lang="da-DK" b="0" cap="none" baseline="0" dirty="0"/>
          </a:p>
        </p:txBody>
      </p:sp>
      <p:sp>
        <p:nvSpPr>
          <p:cNvPr id="4" name="Pladsholder til slidenummer 3"/>
          <p:cNvSpPr>
            <a:spLocks noGrp="1"/>
          </p:cNvSpPr>
          <p:nvPr>
            <p:ph type="sldNum" sz="quarter" idx="5"/>
          </p:nvPr>
        </p:nvSpPr>
        <p:spPr/>
        <p:txBody>
          <a:bodyPr/>
          <a:lstStyle/>
          <a:p>
            <a:fld id="{82C58B56-B695-4381-BDD7-C7DFF851DD59}" type="slidenum">
              <a:rPr lang="da-DK" smtClean="0"/>
              <a:t>23</a:t>
            </a:fld>
            <a:endParaRPr lang="da-DK"/>
          </a:p>
        </p:txBody>
      </p:sp>
    </p:spTree>
    <p:extLst>
      <p:ext uri="{BB962C8B-B14F-4D97-AF65-F5344CB8AC3E}">
        <p14:creationId xmlns:p14="http://schemas.microsoft.com/office/powerpoint/2010/main" val="557135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CF079-FC93-7CF3-4EF4-27835D2B1A5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A6FE513-168B-19DF-24CC-F5DBB516CB63}"/>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1C38F084-79FA-E0E4-AA5E-662E23EEDD32}"/>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EE7BEB05-6B57-723F-807C-4EF38AF78972}"/>
              </a:ext>
            </a:extLst>
          </p:cNvPr>
          <p:cNvSpPr>
            <a:spLocks noGrp="1"/>
          </p:cNvSpPr>
          <p:nvPr>
            <p:ph type="sldNum" sz="quarter" idx="10"/>
          </p:nvPr>
        </p:nvSpPr>
        <p:spPr/>
        <p:txBody>
          <a:bodyPr/>
          <a:lstStyle/>
          <a:p>
            <a:fld id="{141A7869-108D-408C-94CC-6AF2DC16C9CC}" type="slidenum">
              <a:rPr lang="da-DK" smtClean="0"/>
              <a:t>24</a:t>
            </a:fld>
            <a:endParaRPr lang="da-DK"/>
          </a:p>
        </p:txBody>
      </p:sp>
    </p:spTree>
    <p:extLst>
      <p:ext uri="{BB962C8B-B14F-4D97-AF65-F5344CB8AC3E}">
        <p14:creationId xmlns:p14="http://schemas.microsoft.com/office/powerpoint/2010/main" val="268964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25</a:t>
            </a:fld>
            <a:endParaRPr lang="da-DK"/>
          </a:p>
        </p:txBody>
      </p:sp>
    </p:spTree>
    <p:extLst>
      <p:ext uri="{BB962C8B-B14F-4D97-AF65-F5344CB8AC3E}">
        <p14:creationId xmlns:p14="http://schemas.microsoft.com/office/powerpoint/2010/main" val="2304741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ekstra bilag og slides er en mulighed, hvis der er ekstra tid, eller hvis man ønsker at variere sessionen</a:t>
            </a:r>
            <a:r>
              <a:rPr lang="da-DK" baseline="0" dirty="0"/>
              <a:t> og bytte nogle slides ud med andre. </a:t>
            </a:r>
          </a:p>
          <a:p>
            <a:r>
              <a:rPr lang="da-DK" baseline="0" dirty="0"/>
              <a:t>De kan eventuelt udleveres som ekstra materiale til deltagerne. </a:t>
            </a:r>
            <a:endParaRPr lang="da-DK" dirty="0"/>
          </a:p>
        </p:txBody>
      </p:sp>
      <p:sp>
        <p:nvSpPr>
          <p:cNvPr id="4" name="Pladsholder til slidenummer 3"/>
          <p:cNvSpPr>
            <a:spLocks noGrp="1"/>
          </p:cNvSpPr>
          <p:nvPr>
            <p:ph type="sldNum" sz="quarter" idx="10"/>
          </p:nvPr>
        </p:nvSpPr>
        <p:spPr/>
        <p:txBody>
          <a:bodyPr/>
          <a:lstStyle/>
          <a:p>
            <a:fld id="{141A7869-108D-408C-94CC-6AF2DC16C9CC}" type="slidenum">
              <a:rPr lang="da-DK" smtClean="0"/>
              <a:t>26</a:t>
            </a:fld>
            <a:endParaRPr lang="da-DK"/>
          </a:p>
        </p:txBody>
      </p:sp>
    </p:spTree>
    <p:extLst>
      <p:ext uri="{BB962C8B-B14F-4D97-AF65-F5344CB8AC3E}">
        <p14:creationId xmlns:p14="http://schemas.microsoft.com/office/powerpoint/2010/main" val="871858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C9146-02AA-7E53-C6E0-942EC5AA786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91706E6-BEA7-3B15-8B2E-CC6100FEDFD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83D9EE6-C14B-E0C7-4598-9C6ADC9A1538}"/>
              </a:ext>
            </a:extLst>
          </p:cNvPr>
          <p:cNvSpPr>
            <a:spLocks noGrp="1"/>
          </p:cNvSpPr>
          <p:nvPr>
            <p:ph type="body" idx="1"/>
          </p:nvPr>
        </p:nvSpPr>
        <p:spPr/>
        <p:txBody>
          <a:bodyPr/>
          <a:lstStyle/>
          <a:p>
            <a:r>
              <a:rPr lang="da-DK" dirty="0"/>
              <a:t>Kilde.  Dag </a:t>
            </a:r>
            <a:r>
              <a:rPr lang="da-DK" dirty="0" err="1"/>
              <a:t>Skjeldstad</a:t>
            </a:r>
            <a:r>
              <a:rPr lang="da-DK" dirty="0"/>
              <a:t> </a:t>
            </a:r>
          </a:p>
        </p:txBody>
      </p:sp>
      <p:sp>
        <p:nvSpPr>
          <p:cNvPr id="4" name="Pladsholder til slidenummer 3">
            <a:extLst>
              <a:ext uri="{FF2B5EF4-FFF2-40B4-BE49-F238E27FC236}">
                <a16:creationId xmlns:a16="http://schemas.microsoft.com/office/drawing/2014/main" id="{3F2D249A-CEC0-3923-0562-C37ED09A48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58B56-B695-4381-BDD7-C7DFF851DD5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134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cap="all" baseline="0" dirty="0"/>
              <a:t>Kilde: </a:t>
            </a:r>
            <a:r>
              <a:rPr lang="da-DK" b="0" cap="all" baseline="0" dirty="0" err="1"/>
              <a:t>Vieta</a:t>
            </a:r>
            <a:r>
              <a:rPr lang="da-DK" b="0" cap="all" baseline="0" dirty="0"/>
              <a:t> et al.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cap="all" baseline="0" dirty="0"/>
              <a:t>Dette slide kan bruges til at beskrive, hvorledes symptomerne intensiveres i takt med forværring af hypomani/mani</a:t>
            </a:r>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28</a:t>
            </a:fld>
            <a:endParaRPr lang="da-DK"/>
          </a:p>
        </p:txBody>
      </p:sp>
    </p:spTree>
    <p:extLst>
      <p:ext uri="{BB962C8B-B14F-4D97-AF65-F5344CB8AC3E}">
        <p14:creationId xmlns:p14="http://schemas.microsoft.com/office/powerpoint/2010/main" val="2068327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29</a:t>
            </a:fld>
            <a:endParaRPr lang="da-DK"/>
          </a:p>
        </p:txBody>
      </p:sp>
    </p:spTree>
    <p:extLst>
      <p:ext uri="{BB962C8B-B14F-4D97-AF65-F5344CB8AC3E}">
        <p14:creationId xmlns:p14="http://schemas.microsoft.com/office/powerpoint/2010/main" val="224404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ltLang="da-DK" sz="1100" dirty="0">
                <a:solidFill>
                  <a:schemeClr val="accent1">
                    <a:lumMod val="50000"/>
                  </a:schemeClr>
                </a:solidFill>
                <a:ea typeface="ＭＳ Ｐゴシック" charset="-128"/>
              </a:rPr>
              <a:t>Når patienten har udpeget de </a:t>
            </a:r>
            <a:r>
              <a:rPr lang="da-DK" altLang="da-DK" sz="1100" dirty="0" err="1">
                <a:solidFill>
                  <a:schemeClr val="accent1">
                    <a:lumMod val="50000"/>
                  </a:schemeClr>
                </a:solidFill>
                <a:ea typeface="ＭＳ Ｐゴシック" charset="-128"/>
              </a:rPr>
              <a:t>hypomane</a:t>
            </a:r>
            <a:r>
              <a:rPr lang="da-DK" altLang="da-DK" sz="1100" dirty="0">
                <a:solidFill>
                  <a:schemeClr val="accent1">
                    <a:lumMod val="50000"/>
                  </a:schemeClr>
                </a:solidFill>
                <a:ea typeface="ＭＳ Ｐゴシック" charset="-128"/>
              </a:rPr>
              <a:t>/maniske episoder, vil man typisk bede om en uddybende beskrivelse. Klinikeren afgør ud fra patientens oplysninger og svar, hvorvidt episoderne opfylder kriterierne for </a:t>
            </a:r>
            <a:r>
              <a:rPr lang="da-DK" altLang="da-DK" sz="1100" dirty="0" err="1">
                <a:solidFill>
                  <a:schemeClr val="accent1">
                    <a:lumMod val="50000"/>
                  </a:schemeClr>
                </a:solidFill>
                <a:ea typeface="ＭＳ Ｐゴシック" charset="-128"/>
              </a:rPr>
              <a:t>hypomani</a:t>
            </a:r>
            <a:r>
              <a:rPr lang="da-DK" altLang="da-DK" sz="1100" dirty="0">
                <a:solidFill>
                  <a:schemeClr val="accent1">
                    <a:lumMod val="50000"/>
                  </a:schemeClr>
                </a:solidFill>
                <a:ea typeface="ＭＳ Ｐゴシック" charset="-128"/>
              </a:rPr>
              <a:t> eller mani.</a:t>
            </a:r>
            <a:endParaRPr lang="da-DK" altLang="da-DK" sz="1100" dirty="0">
              <a:ea typeface="ＭＳ Ｐゴシック"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ltLang="da-DK" sz="1100" dirty="0">
                <a:solidFill>
                  <a:schemeClr val="accent1">
                    <a:lumMod val="50000"/>
                  </a:schemeClr>
                </a:solidFill>
                <a:ea typeface="ＭＳ Ｐゴシック" charset="-128"/>
              </a:rPr>
              <a:t>Episodernes længde</a:t>
            </a:r>
            <a:r>
              <a:rPr lang="da-DK" altLang="da-DK" sz="1100" dirty="0">
                <a:ea typeface="ＭＳ Ｐゴシック" charset="-128"/>
              </a:rPr>
              <a:t>, symptomernes sværhedsgrad, og hvilken indvirkning de har eller har haft på patientens evne til at fungere, (socialt, arbejds</a:t>
            </a:r>
            <a:r>
              <a:rPr lang="da-DK" altLang="da-DK" sz="1100" dirty="0">
                <a:solidFill>
                  <a:schemeClr val="accent1">
                    <a:lumMod val="50000"/>
                  </a:schemeClr>
                </a:solidFill>
                <a:ea typeface="ＭＳ Ｐゴシック" charset="-128"/>
              </a:rPr>
              <a:t>mæssigt</a:t>
            </a:r>
            <a:r>
              <a:rPr lang="da-DK" altLang="da-DK" sz="1100" dirty="0">
                <a:ea typeface="ＭＳ Ｐゴシック" charset="-128"/>
              </a:rPr>
              <a:t> eller </a:t>
            </a:r>
            <a:r>
              <a:rPr lang="da-DK" altLang="da-DK" sz="1100" dirty="0">
                <a:solidFill>
                  <a:schemeClr val="accent1">
                    <a:lumMod val="50000"/>
                  </a:schemeClr>
                </a:solidFill>
                <a:ea typeface="ＭＳ Ｐゴシック" charset="-128"/>
              </a:rPr>
              <a:t>ved</a:t>
            </a:r>
            <a:r>
              <a:rPr lang="da-DK" altLang="da-DK" sz="1100" dirty="0">
                <a:ea typeface="ＭＳ Ｐゴシック" charset="-128"/>
              </a:rPr>
              <a:t> </a:t>
            </a:r>
            <a:r>
              <a:rPr lang="da-DK" altLang="da-DK" sz="1100" dirty="0">
                <a:solidFill>
                  <a:schemeClr val="accent1">
                    <a:lumMod val="50000"/>
                  </a:schemeClr>
                </a:solidFill>
                <a:ea typeface="ＭＳ Ｐゴシック" charset="-128"/>
              </a:rPr>
              <a:t>varetagelse af </a:t>
            </a:r>
            <a:r>
              <a:rPr lang="da-DK" altLang="da-DK" sz="1100" dirty="0">
                <a:ea typeface="ＭＳ Ｐゴシック" charset="-128"/>
              </a:rPr>
              <a:t>almindelige </a:t>
            </a:r>
            <a:r>
              <a:rPr lang="da-DK" altLang="da-DK" sz="1100" dirty="0">
                <a:solidFill>
                  <a:schemeClr val="accent1">
                    <a:lumMod val="50000"/>
                  </a:schemeClr>
                </a:solidFill>
                <a:ea typeface="ＭＳ Ｐゴシック" charset="-128"/>
              </a:rPr>
              <a:t>daglige </a:t>
            </a:r>
            <a:r>
              <a:rPr lang="da-DK" altLang="da-DK" sz="1100" dirty="0">
                <a:ea typeface="ＭＳ Ｐゴシック" charset="-128"/>
              </a:rPr>
              <a:t>gøremål</a:t>
            </a:r>
            <a:r>
              <a:rPr lang="da-DK" altLang="da-DK" sz="1100">
                <a:ea typeface="ＭＳ Ｐゴシック" charset="-128"/>
              </a:rPr>
              <a:t>) beskrives.</a:t>
            </a:r>
            <a:endParaRPr lang="da-DK" altLang="da-DK" sz="1100" dirty="0">
              <a:ea typeface="ＭＳ Ｐゴシック" charset="-128"/>
            </a:endParaRPr>
          </a:p>
          <a:p>
            <a:endParaRPr lang="da-DK" sz="1100" dirty="0"/>
          </a:p>
        </p:txBody>
      </p:sp>
      <p:sp>
        <p:nvSpPr>
          <p:cNvPr id="4" name="Pladsholder til slidenummer 3"/>
          <p:cNvSpPr>
            <a:spLocks noGrp="1"/>
          </p:cNvSpPr>
          <p:nvPr>
            <p:ph type="sldNum" sz="quarter" idx="5"/>
          </p:nvPr>
        </p:nvSpPr>
        <p:spPr/>
        <p:txBody>
          <a:bodyPr/>
          <a:lstStyle/>
          <a:p>
            <a:fld id="{82C58B56-B695-4381-BDD7-C7DFF851DD59}" type="slidenum">
              <a:rPr lang="da-DK" smtClean="0"/>
              <a:t>3</a:t>
            </a:fld>
            <a:endParaRPr lang="da-DK"/>
          </a:p>
        </p:txBody>
      </p:sp>
    </p:spTree>
    <p:extLst>
      <p:ext uri="{BB962C8B-B14F-4D97-AF65-F5344CB8AC3E}">
        <p14:creationId xmlns:p14="http://schemas.microsoft.com/office/powerpoint/2010/main" val="4103430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30</a:t>
            </a:fld>
            <a:endParaRPr lang="da-DK"/>
          </a:p>
        </p:txBody>
      </p:sp>
    </p:spTree>
    <p:extLst>
      <p:ext uri="{BB962C8B-B14F-4D97-AF65-F5344CB8AC3E}">
        <p14:creationId xmlns:p14="http://schemas.microsoft.com/office/powerpoint/2010/main" val="2384102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31</a:t>
            </a:fld>
            <a:endParaRPr lang="da-DK"/>
          </a:p>
        </p:txBody>
      </p:sp>
    </p:spTree>
    <p:extLst>
      <p:ext uri="{BB962C8B-B14F-4D97-AF65-F5344CB8AC3E}">
        <p14:creationId xmlns:p14="http://schemas.microsoft.com/office/powerpoint/2010/main" val="1046509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dirty="0"/>
          </a:p>
        </p:txBody>
      </p:sp>
      <p:sp>
        <p:nvSpPr>
          <p:cNvPr id="4" name="Pladsholder til slidenummer 3"/>
          <p:cNvSpPr>
            <a:spLocks noGrp="1"/>
          </p:cNvSpPr>
          <p:nvPr>
            <p:ph type="sldNum" sz="quarter" idx="5"/>
          </p:nvPr>
        </p:nvSpPr>
        <p:spPr/>
        <p:txBody>
          <a:bodyPr/>
          <a:lstStyle/>
          <a:p>
            <a:fld id="{82C58B56-B695-4381-BDD7-C7DFF851DD59}" type="slidenum">
              <a:rPr lang="da-DK" smtClean="0"/>
              <a:t>4</a:t>
            </a:fld>
            <a:endParaRPr lang="da-DK"/>
          </a:p>
        </p:txBody>
      </p:sp>
    </p:spTree>
    <p:extLst>
      <p:ext uri="{BB962C8B-B14F-4D97-AF65-F5344CB8AC3E}">
        <p14:creationId xmlns:p14="http://schemas.microsoft.com/office/powerpoint/2010/main" val="67053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5</a:t>
            </a:fld>
            <a:endParaRPr lang="da-DK"/>
          </a:p>
        </p:txBody>
      </p:sp>
    </p:spTree>
    <p:extLst>
      <p:ext uri="{BB962C8B-B14F-4D97-AF65-F5344CB8AC3E}">
        <p14:creationId xmlns:p14="http://schemas.microsoft.com/office/powerpoint/2010/main" val="214617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6</a:t>
            </a:fld>
            <a:endParaRPr lang="da-DK"/>
          </a:p>
        </p:txBody>
      </p:sp>
    </p:spTree>
    <p:extLst>
      <p:ext uri="{BB962C8B-B14F-4D97-AF65-F5344CB8AC3E}">
        <p14:creationId xmlns:p14="http://schemas.microsoft.com/office/powerpoint/2010/main" val="3437335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strike="noStrike" dirty="0"/>
              <a:t>En </a:t>
            </a:r>
            <a:r>
              <a:rPr lang="da-DK" sz="1100" strike="noStrike" dirty="0" err="1"/>
              <a:t>hypomani</a:t>
            </a:r>
            <a:r>
              <a:rPr lang="da-DK" sz="1100" strike="noStrike" dirty="0"/>
              <a:t> indebærer i modsætning til mani ikke en markant svækkelse af evnen til at fungere, men der kan </a:t>
            </a:r>
            <a:r>
              <a:rPr lang="da-DK" sz="1100" strike="noStrike" dirty="0">
                <a:solidFill>
                  <a:srgbClr val="FF0000"/>
                </a:solidFill>
              </a:rPr>
              <a:t>vil </a:t>
            </a:r>
            <a:r>
              <a:rPr lang="da-DK" sz="1100" strike="noStrike" dirty="0"/>
              <a:t>være nogen påvirkning af funktionsniveau</a:t>
            </a:r>
            <a:r>
              <a:rPr lang="da-DK" sz="1100" strike="noStrike" dirty="0">
                <a:solidFill>
                  <a:srgbClr val="FF0000"/>
                </a:solidFill>
              </a:rPr>
              <a:t>evne</a:t>
            </a:r>
            <a:r>
              <a:rPr lang="da-DK" sz="1100" strike="noStrike" dirty="0"/>
              <a:t> forbundet med øget impulsivitet, selektiv fokusering/</a:t>
            </a:r>
            <a:r>
              <a:rPr lang="da-DK" sz="1100" strike="noStrike" dirty="0" err="1"/>
              <a:t>letafledelighed</a:t>
            </a:r>
            <a:r>
              <a:rPr lang="da-DK" sz="1100" strike="noStrike" dirty="0"/>
              <a:t>, uro, rastløshed og irritabilitet</a:t>
            </a:r>
          </a:p>
          <a:p>
            <a:endParaRPr lang="da-DK" sz="1100" strike="noStrike" dirty="0"/>
          </a:p>
        </p:txBody>
      </p:sp>
      <p:sp>
        <p:nvSpPr>
          <p:cNvPr id="4" name="Pladsholder til slidenummer 3"/>
          <p:cNvSpPr>
            <a:spLocks noGrp="1"/>
          </p:cNvSpPr>
          <p:nvPr>
            <p:ph type="sldNum" sz="quarter" idx="5"/>
          </p:nvPr>
        </p:nvSpPr>
        <p:spPr/>
        <p:txBody>
          <a:bodyPr/>
          <a:lstStyle/>
          <a:p>
            <a:fld id="{82C58B56-B695-4381-BDD7-C7DFF851DD59}" type="slidenum">
              <a:rPr lang="da-DK" smtClean="0"/>
              <a:t>7</a:t>
            </a:fld>
            <a:endParaRPr lang="da-DK"/>
          </a:p>
        </p:txBody>
      </p:sp>
    </p:spTree>
    <p:extLst>
      <p:ext uri="{BB962C8B-B14F-4D97-AF65-F5344CB8AC3E}">
        <p14:creationId xmlns:p14="http://schemas.microsoft.com/office/powerpoint/2010/main" val="1368308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a-DK"/>
              <a:t>Klinik for Mani og Depression</a:t>
            </a:r>
          </a:p>
        </p:txBody>
      </p:sp>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CA05F41-4DC2-7945-8E14-63650CD96AE1}" type="slidenum">
              <a:rPr lang="da-DK" altLang="da-DK"/>
              <a:pPr>
                <a:spcBef>
                  <a:spcPct val="0"/>
                </a:spcBef>
              </a:pPr>
              <a:t>8</a:t>
            </a:fld>
            <a:endParaRPr lang="da-DK" altLang="da-DK"/>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da-DK" altLang="da-DK" dirty="0">
              <a:ea typeface="ＭＳ Ｐゴシック" charset="-128"/>
            </a:endParaRPr>
          </a:p>
        </p:txBody>
      </p:sp>
    </p:spTree>
    <p:extLst>
      <p:ext uri="{BB962C8B-B14F-4D97-AF65-F5344CB8AC3E}">
        <p14:creationId xmlns:p14="http://schemas.microsoft.com/office/powerpoint/2010/main" val="3298325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5BC8D-55A4-C7CA-EEA7-AB3E72C3E0B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729DB88-92EC-BF1D-94C0-B08F1FC9CF4E}"/>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1E678D1C-C956-4653-0F71-962714F84EC9}"/>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2F439229-35AD-37D8-0DD3-AA0DFF885878}"/>
              </a:ext>
            </a:extLst>
          </p:cNvPr>
          <p:cNvSpPr>
            <a:spLocks noGrp="1"/>
          </p:cNvSpPr>
          <p:nvPr>
            <p:ph type="sldNum" sz="quarter" idx="10"/>
          </p:nvPr>
        </p:nvSpPr>
        <p:spPr/>
        <p:txBody>
          <a:bodyPr/>
          <a:lstStyle/>
          <a:p>
            <a:fld id="{141A7869-108D-408C-94CC-6AF2DC16C9CC}" type="slidenum">
              <a:rPr lang="da-DK" smtClean="0"/>
              <a:t>9</a:t>
            </a:fld>
            <a:endParaRPr lang="da-DK"/>
          </a:p>
        </p:txBody>
      </p:sp>
    </p:spTree>
    <p:extLst>
      <p:ext uri="{BB962C8B-B14F-4D97-AF65-F5344CB8AC3E}">
        <p14:creationId xmlns:p14="http://schemas.microsoft.com/office/powerpoint/2010/main" val="3793229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userDrawn="1"/>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endParaRPr lang="da-DK" dirty="0"/>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27714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24918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71791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41862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a:t>Klik for at redigere titeltypografien i masteren</a:t>
            </a:r>
            <a:endParaRPr lang="da-DK" dirty="0"/>
          </a:p>
        </p:txBody>
      </p:sp>
      <p:sp>
        <p:nvSpPr>
          <p:cNvPr id="3" name="Pladsholder til indhold 2"/>
          <p:cNvSpPr>
            <a:spLocks noGrp="1"/>
          </p:cNvSpPr>
          <p:nvPr>
            <p:ph idx="1"/>
          </p:nvPr>
        </p:nvSpPr>
        <p:spPr>
          <a:xfrm>
            <a:off x="838200" y="1846907"/>
            <a:ext cx="10515600" cy="43999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5349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18597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93662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endParaRPr lang="da-DK" dirty="0"/>
          </a:p>
        </p:txBody>
      </p:sp>
    </p:spTree>
    <p:extLst>
      <p:ext uri="{BB962C8B-B14F-4D97-AF65-F5344CB8AC3E}">
        <p14:creationId xmlns:p14="http://schemas.microsoft.com/office/powerpoint/2010/main" val="183051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9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5397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400E-71D7-41D1-8A2E-1357AFC3B79B}" type="slidenum">
              <a:rPr lang="da-DK" smtClean="0"/>
              <a:t>‹nr.›</a:t>
            </a:fld>
            <a:endParaRPr lang="da-DK"/>
          </a:p>
        </p:txBody>
      </p:sp>
      <p:pic>
        <p:nvPicPr>
          <p:cNvPr id="7" name="Billed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171900337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5" r:id="rId3"/>
    <p:sldLayoutId id="214748365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41F31D-D4AE-789B-6310-17DAB5007329}"/>
              </a:ext>
            </a:extLst>
          </p:cNvPr>
          <p:cNvSpPr>
            <a:spLocks noGrp="1"/>
          </p:cNvSpPr>
          <p:nvPr>
            <p:ph type="ctrTitle"/>
          </p:nvPr>
        </p:nvSpPr>
        <p:spPr>
          <a:xfrm>
            <a:off x="6561574" y="1522315"/>
            <a:ext cx="4106425" cy="2258943"/>
          </a:xfrm>
        </p:spPr>
        <p:txBody>
          <a:bodyPr anchor="b">
            <a:normAutofit/>
          </a:bodyPr>
          <a:lstStyle/>
          <a:p>
            <a:pPr algn="ctr"/>
            <a:r>
              <a:rPr lang="da-DK" b="1" dirty="0"/>
              <a:t>MANI OG HYPOMANI</a:t>
            </a:r>
          </a:p>
        </p:txBody>
      </p:sp>
      <p:sp>
        <p:nvSpPr>
          <p:cNvPr id="3" name="Undertitel 2">
            <a:extLst>
              <a:ext uri="{FF2B5EF4-FFF2-40B4-BE49-F238E27FC236}">
                <a16:creationId xmlns:a16="http://schemas.microsoft.com/office/drawing/2014/main" id="{F468C599-4F00-4407-E12A-D9017247C5F9}"/>
              </a:ext>
            </a:extLst>
          </p:cNvPr>
          <p:cNvSpPr>
            <a:spLocks noGrp="1"/>
          </p:cNvSpPr>
          <p:nvPr>
            <p:ph type="subTitle" idx="1"/>
          </p:nvPr>
        </p:nvSpPr>
        <p:spPr>
          <a:xfrm>
            <a:off x="6561574" y="3873333"/>
            <a:ext cx="4106425" cy="1753733"/>
          </a:xfrm>
        </p:spPr>
        <p:txBody>
          <a:bodyPr>
            <a:normAutofit/>
          </a:bodyPr>
          <a:lstStyle/>
          <a:p>
            <a:pPr algn="ctr"/>
            <a:r>
              <a:rPr lang="da-DK" dirty="0" err="1"/>
              <a:t>Psykoedukation</a:t>
            </a:r>
            <a:r>
              <a:rPr lang="da-DK" dirty="0"/>
              <a:t> ved bipolar lidelse</a:t>
            </a:r>
          </a:p>
        </p:txBody>
      </p:sp>
      <p:pic>
        <p:nvPicPr>
          <p:cNvPr id="5" name="Billede 4" descr="Et billede, der indeholder tegning, Børnekunst, fugl, illustration/afbildning&#10;&#10;Indhold genereret af kunstig intelligens kan være forkert.">
            <a:extLst>
              <a:ext uri="{FF2B5EF4-FFF2-40B4-BE49-F238E27FC236}">
                <a16:creationId xmlns:a16="http://schemas.microsoft.com/office/drawing/2014/main" id="{689B5926-7E41-EEAE-790A-DC96F839E7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2875" y="1522316"/>
            <a:ext cx="4104750" cy="4104750"/>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172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E5E17-02A3-2AC1-FC95-07623B8B7D7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BFEBDA-B9D6-6D91-87CA-58E0F22A60DF}"/>
              </a:ext>
            </a:extLst>
          </p:cNvPr>
          <p:cNvSpPr>
            <a:spLocks noGrp="1"/>
          </p:cNvSpPr>
          <p:nvPr>
            <p:ph type="title"/>
          </p:nvPr>
        </p:nvSpPr>
        <p:spPr/>
        <p:txBody>
          <a:bodyPr>
            <a:normAutofit/>
          </a:bodyPr>
          <a:lstStyle/>
          <a:p>
            <a:r>
              <a:rPr lang="da-DK" sz="3200" b="1" dirty="0"/>
              <a:t>POSITIVE OG NEGATIVE ASPEKTER AF HYPOMANI hos dig</a:t>
            </a:r>
          </a:p>
        </p:txBody>
      </p:sp>
      <p:sp>
        <p:nvSpPr>
          <p:cNvPr id="3" name="Pladsholder til tekst 2">
            <a:extLst>
              <a:ext uri="{FF2B5EF4-FFF2-40B4-BE49-F238E27FC236}">
                <a16:creationId xmlns:a16="http://schemas.microsoft.com/office/drawing/2014/main" id="{12DC428E-8569-851C-8DCA-EEDC8F5EE7D1}"/>
              </a:ext>
            </a:extLst>
          </p:cNvPr>
          <p:cNvSpPr>
            <a:spLocks noGrp="1"/>
          </p:cNvSpPr>
          <p:nvPr>
            <p:ph type="body" idx="1"/>
          </p:nvPr>
        </p:nvSpPr>
        <p:spPr>
          <a:xfrm>
            <a:off x="2065171" y="1450433"/>
            <a:ext cx="5157787" cy="823912"/>
          </a:xfrm>
        </p:spPr>
        <p:txBody>
          <a:bodyPr/>
          <a:lstStyle/>
          <a:p>
            <a:r>
              <a:rPr lang="da-DK" dirty="0"/>
              <a:t>POSITIVE ASPEKTER</a:t>
            </a:r>
          </a:p>
        </p:txBody>
      </p:sp>
      <p:sp>
        <p:nvSpPr>
          <p:cNvPr id="4" name="Pladsholder til indhold 3">
            <a:extLst>
              <a:ext uri="{FF2B5EF4-FFF2-40B4-BE49-F238E27FC236}">
                <a16:creationId xmlns:a16="http://schemas.microsoft.com/office/drawing/2014/main" id="{02AB8854-D4B0-7EDF-DC54-CD017BB3E9E5}"/>
              </a:ext>
            </a:extLst>
          </p:cNvPr>
          <p:cNvSpPr>
            <a:spLocks noGrp="1"/>
          </p:cNvSpPr>
          <p:nvPr>
            <p:ph sz="half" idx="2"/>
          </p:nvPr>
        </p:nvSpPr>
        <p:spPr>
          <a:xfrm>
            <a:off x="839788" y="2513693"/>
            <a:ext cx="5157787" cy="3684588"/>
          </a:xfrm>
          <a:solidFill>
            <a:schemeClr val="bg1">
              <a:lumMod val="95000"/>
            </a:schemeClr>
          </a:solidFill>
        </p:spPr>
        <p:txBody>
          <a:bodyPr/>
          <a:lstStyle/>
          <a:p>
            <a:endParaRPr lang="da-DK" dirty="0"/>
          </a:p>
        </p:txBody>
      </p:sp>
      <p:sp>
        <p:nvSpPr>
          <p:cNvPr id="5" name="Pladsholder til tekst 4">
            <a:extLst>
              <a:ext uri="{FF2B5EF4-FFF2-40B4-BE49-F238E27FC236}">
                <a16:creationId xmlns:a16="http://schemas.microsoft.com/office/drawing/2014/main" id="{D7BDE1BC-7FEA-8F1F-1ADE-B73BA36E641A}"/>
              </a:ext>
            </a:extLst>
          </p:cNvPr>
          <p:cNvSpPr>
            <a:spLocks noGrp="1"/>
          </p:cNvSpPr>
          <p:nvPr>
            <p:ph type="body" sz="quarter" idx="3"/>
          </p:nvPr>
        </p:nvSpPr>
        <p:spPr>
          <a:xfrm>
            <a:off x="7008812" y="1436801"/>
            <a:ext cx="5183188" cy="823912"/>
          </a:xfrm>
        </p:spPr>
        <p:txBody>
          <a:bodyPr/>
          <a:lstStyle/>
          <a:p>
            <a:r>
              <a:rPr lang="da-DK" dirty="0"/>
              <a:t>NEGATIVE ASPEKTER</a:t>
            </a:r>
          </a:p>
        </p:txBody>
      </p:sp>
      <p:sp>
        <p:nvSpPr>
          <p:cNvPr id="6" name="Pladsholder til indhold 5">
            <a:extLst>
              <a:ext uri="{FF2B5EF4-FFF2-40B4-BE49-F238E27FC236}">
                <a16:creationId xmlns:a16="http://schemas.microsoft.com/office/drawing/2014/main" id="{56F16969-2C23-5359-6534-FF7808A3235B}"/>
              </a:ext>
            </a:extLst>
          </p:cNvPr>
          <p:cNvSpPr>
            <a:spLocks noGrp="1"/>
          </p:cNvSpPr>
          <p:nvPr>
            <p:ph sz="quarter" idx="4"/>
          </p:nvPr>
        </p:nvSpPr>
        <p:spPr>
          <a:solidFill>
            <a:schemeClr val="bg1">
              <a:lumMod val="95000"/>
            </a:schemeClr>
          </a:solidFill>
          <a:ln>
            <a:solidFill>
              <a:schemeClr val="bg1">
                <a:lumMod val="95000"/>
              </a:schemeClr>
            </a:solidFill>
          </a:ln>
        </p:spPr>
        <p:txBody>
          <a:bodyPr/>
          <a:lstStyle/>
          <a:p>
            <a:endParaRPr lang="da-DK"/>
          </a:p>
        </p:txBody>
      </p:sp>
      <p:sp>
        <p:nvSpPr>
          <p:cNvPr id="7" name="Pladsholder til sidefod 6">
            <a:extLst>
              <a:ext uri="{FF2B5EF4-FFF2-40B4-BE49-F238E27FC236}">
                <a16:creationId xmlns:a16="http://schemas.microsoft.com/office/drawing/2014/main" id="{9BFB8BD7-8186-5749-AD3C-C97B2A05AEB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dirty="0"/>
              <a:t>DMPG</a:t>
            </a:r>
          </a:p>
        </p:txBody>
      </p:sp>
      <p:sp>
        <p:nvSpPr>
          <p:cNvPr id="8" name="Pladsholder til slidenummer 7">
            <a:extLst>
              <a:ext uri="{FF2B5EF4-FFF2-40B4-BE49-F238E27FC236}">
                <a16:creationId xmlns:a16="http://schemas.microsoft.com/office/drawing/2014/main" id="{ED4ED16E-3492-A503-440E-8F5DE931F34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10</a:t>
            </a:fld>
            <a:endParaRPr lang="da-DK"/>
          </a:p>
        </p:txBody>
      </p:sp>
    </p:spTree>
    <p:extLst>
      <p:ext uri="{BB962C8B-B14F-4D97-AF65-F5344CB8AC3E}">
        <p14:creationId xmlns:p14="http://schemas.microsoft.com/office/powerpoint/2010/main" val="445499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AE5DA-7711-2CBD-FE9B-6CA20058582E}"/>
              </a:ext>
            </a:extLst>
          </p:cNvPr>
          <p:cNvSpPr>
            <a:spLocks noGrp="1"/>
          </p:cNvSpPr>
          <p:nvPr>
            <p:ph type="title"/>
          </p:nvPr>
        </p:nvSpPr>
        <p:spPr/>
        <p:txBody>
          <a:bodyPr>
            <a:normAutofit fontScale="90000"/>
          </a:bodyPr>
          <a:lstStyle/>
          <a:p>
            <a:r>
              <a:rPr lang="da-DK" altLang="da-DK" sz="3200" b="1" dirty="0">
                <a:ea typeface="ＭＳ Ｐゴシック" charset="-128"/>
              </a:rPr>
              <a:t>DEN PERSONLIGE FOREBYGGELSESPLAN</a:t>
            </a:r>
            <a:br>
              <a:rPr lang="da-DK" altLang="da-DK" sz="3200" b="1" dirty="0">
                <a:ea typeface="ＭＳ Ｐゴシック" charset="-128"/>
              </a:rPr>
            </a:br>
            <a:endParaRPr lang="da-DK" sz="3200" dirty="0"/>
          </a:p>
        </p:txBody>
      </p:sp>
      <p:sp>
        <p:nvSpPr>
          <p:cNvPr id="3" name="Pladsholder til indhold 2">
            <a:extLst>
              <a:ext uri="{FF2B5EF4-FFF2-40B4-BE49-F238E27FC236}">
                <a16:creationId xmlns:a16="http://schemas.microsoft.com/office/drawing/2014/main" id="{B8DAF0CE-B5C0-FAC5-F89B-7A0E613D7FF5}"/>
              </a:ext>
            </a:extLst>
          </p:cNvPr>
          <p:cNvSpPr>
            <a:spLocks noGrp="1"/>
          </p:cNvSpPr>
          <p:nvPr>
            <p:ph idx="1"/>
          </p:nvPr>
        </p:nvSpPr>
        <p:spPr>
          <a:xfrm>
            <a:off x="838200" y="1846907"/>
            <a:ext cx="11133826" cy="4399984"/>
          </a:xfrm>
        </p:spPr>
        <p:txBody>
          <a:bodyPr vert="horz" lIns="91440" tIns="45720" rIns="91440" bIns="45720" rtlCol="0" anchor="t">
            <a:normAutofit/>
          </a:bodyPr>
          <a:lstStyle/>
          <a:p>
            <a:pPr marL="0" indent="0">
              <a:buNone/>
            </a:pPr>
            <a:r>
              <a:rPr lang="da-DK" altLang="da-DK" u="sng" dirty="0">
                <a:ea typeface="ＭＳ Ｐゴシック"/>
              </a:rPr>
              <a:t>Formål: </a:t>
            </a:r>
            <a:r>
              <a:rPr lang="da-DK" altLang="da-DK" dirty="0">
                <a:ea typeface="ＭＳ Ｐゴシック"/>
              </a:rPr>
              <a:t> Effektiv anvendelse af en personlig forebyggelsesplan kan i kombination med øvrig behandling og indsats bidrage til reduktion af symptomer og forebyggelse af nye sygdomsepisoder</a:t>
            </a:r>
            <a:r>
              <a:rPr lang="da-DK" altLang="da-DK" sz="2400" dirty="0">
                <a:ea typeface="ＭＳ Ｐゴシック"/>
              </a:rPr>
              <a:t> </a:t>
            </a:r>
            <a:endParaRPr lang="da-DK" altLang="da-DK" sz="2000">
              <a:ea typeface="ＭＳ Ｐゴシック"/>
              <a:cs typeface="Calibri"/>
            </a:endParaRPr>
          </a:p>
          <a:p>
            <a:pPr marL="88900" indent="0">
              <a:buNone/>
            </a:pPr>
            <a:endParaRPr lang="da-DK" dirty="0"/>
          </a:p>
          <a:p>
            <a:pPr marL="603250" indent="-514350">
              <a:buFont typeface="+mj-lt"/>
              <a:buAutoNum type="arabicPeriod"/>
            </a:pPr>
            <a:r>
              <a:rPr lang="da-DK" dirty="0"/>
              <a:t>Hvilke situationer kan trigge en ny fase?</a:t>
            </a:r>
          </a:p>
          <a:p>
            <a:pPr marL="603250" indent="-514350">
              <a:buFont typeface="+mj-lt"/>
              <a:buAutoNum type="arabicPeriod"/>
            </a:pPr>
            <a:r>
              <a:rPr lang="da-DK" dirty="0"/>
              <a:t>Hvilke advarselstegn skal du holde øje med? </a:t>
            </a:r>
          </a:p>
          <a:p>
            <a:pPr marL="88900" indent="0">
              <a:buNone/>
            </a:pPr>
            <a:r>
              <a:rPr lang="da-DK" dirty="0"/>
              <a:t>       Hvad lægger andre mærke til hos  dig, hvis du er ved at udvikle en ny</a:t>
            </a:r>
          </a:p>
          <a:p>
            <a:pPr marL="88900" indent="0">
              <a:buNone/>
            </a:pPr>
            <a:r>
              <a:rPr lang="da-DK" dirty="0"/>
              <a:t>       fase?</a:t>
            </a:r>
          </a:p>
          <a:p>
            <a:pPr marL="88900" indent="0">
              <a:buNone/>
            </a:pPr>
            <a:r>
              <a:rPr lang="da-DK" dirty="0"/>
              <a:t> 3.  Hvad kan du gøre hvis du får tidlige tegn på </a:t>
            </a:r>
            <a:r>
              <a:rPr lang="da-DK" dirty="0" err="1"/>
              <a:t>hypomani</a:t>
            </a:r>
            <a:r>
              <a:rPr lang="da-DK" dirty="0"/>
              <a:t> og mani?</a:t>
            </a:r>
          </a:p>
          <a:p>
            <a:pPr>
              <a:buNone/>
            </a:pPr>
            <a:endParaRPr lang="da-DK" altLang="da-DK" dirty="0"/>
          </a:p>
          <a:p>
            <a:endParaRPr lang="da-DK" dirty="0"/>
          </a:p>
        </p:txBody>
      </p:sp>
    </p:spTree>
    <p:extLst>
      <p:ext uri="{BB962C8B-B14F-4D97-AF65-F5344CB8AC3E}">
        <p14:creationId xmlns:p14="http://schemas.microsoft.com/office/powerpoint/2010/main" val="4204691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67633AEC-4C1B-CA57-A484-83257E9905F4}"/>
              </a:ext>
            </a:extLst>
          </p:cNvPr>
          <p:cNvGraphicFramePr>
            <a:graphicFrameLocks noGrp="1"/>
          </p:cNvGraphicFramePr>
          <p:nvPr>
            <p:ph idx="1"/>
            <p:extLst>
              <p:ext uri="{D42A27DB-BD31-4B8C-83A1-F6EECF244321}">
                <p14:modId xmlns:p14="http://schemas.microsoft.com/office/powerpoint/2010/main" val="3568693681"/>
              </p:ext>
            </p:extLst>
          </p:nvPr>
        </p:nvGraphicFramePr>
        <p:xfrm>
          <a:off x="91807" y="146892"/>
          <a:ext cx="12007348" cy="6567284"/>
        </p:xfrm>
        <a:graphic>
          <a:graphicData uri="http://schemas.openxmlformats.org/drawingml/2006/table">
            <a:tbl>
              <a:tblPr firstRow="1" bandRow="1">
                <a:tableStyleId>{5C22544A-7EE6-4342-B048-85BDC9FD1C3A}</a:tableStyleId>
              </a:tblPr>
              <a:tblGrid>
                <a:gridCol w="3574759">
                  <a:extLst>
                    <a:ext uri="{9D8B030D-6E8A-4147-A177-3AD203B41FA5}">
                      <a16:colId xmlns:a16="http://schemas.microsoft.com/office/drawing/2014/main" val="2228222275"/>
                    </a:ext>
                  </a:extLst>
                </a:gridCol>
                <a:gridCol w="4528667">
                  <a:extLst>
                    <a:ext uri="{9D8B030D-6E8A-4147-A177-3AD203B41FA5}">
                      <a16:colId xmlns:a16="http://schemas.microsoft.com/office/drawing/2014/main" val="2258705658"/>
                    </a:ext>
                  </a:extLst>
                </a:gridCol>
                <a:gridCol w="3903922">
                  <a:extLst>
                    <a:ext uri="{9D8B030D-6E8A-4147-A177-3AD203B41FA5}">
                      <a16:colId xmlns:a16="http://schemas.microsoft.com/office/drawing/2014/main" val="4267208873"/>
                    </a:ext>
                  </a:extLst>
                </a:gridCol>
              </a:tblGrid>
              <a:tr h="1021329">
                <a:tc>
                  <a:txBody>
                    <a:bodyPr/>
                    <a:lstStyle/>
                    <a:p>
                      <a:pPr algn="ctr"/>
                      <a:r>
                        <a:rPr lang="da-DK" sz="2500" b="0" baseline="0" dirty="0">
                          <a:solidFill>
                            <a:schemeClr val="tx1"/>
                          </a:solidFill>
                        </a:rPr>
                        <a:t>Mine triggere ved mani/ </a:t>
                      </a:r>
                      <a:r>
                        <a:rPr lang="da-DK" sz="2500" b="0" baseline="0" dirty="0" err="1">
                          <a:solidFill>
                            <a:schemeClr val="tx1"/>
                          </a:solidFill>
                        </a:rPr>
                        <a:t>hypomani</a:t>
                      </a:r>
                      <a:endParaRPr lang="da-DK" sz="25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da-DK" sz="2500" b="0" baseline="0" dirty="0">
                          <a:solidFill>
                            <a:schemeClr val="tx1"/>
                          </a:solidFill>
                        </a:rPr>
                        <a:t>Mine tidlige tegn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da-DK" sz="2500" b="0" baseline="0" dirty="0">
                          <a:solidFill>
                            <a:schemeClr val="tx1"/>
                          </a:solidFill>
                        </a:rPr>
                        <a:t>Min handleplan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50426678"/>
                  </a:ext>
                </a:extLst>
              </a:tr>
              <a:tr h="5545955">
                <a:tc>
                  <a:txBody>
                    <a:bodyPr/>
                    <a:lstStyle/>
                    <a:p>
                      <a:endParaRPr lang="da-DK" sz="2000" dirty="0"/>
                    </a:p>
                    <a:p>
                      <a:pPr marL="285750" lvl="0" indent="-285750" algn="l">
                        <a:lnSpc>
                          <a:spcPct val="100000"/>
                        </a:lnSpc>
                        <a:spcBef>
                          <a:spcPts val="0"/>
                        </a:spcBef>
                        <a:spcAft>
                          <a:spcPts val="0"/>
                        </a:spcAft>
                        <a:buFont typeface="Arial"/>
                        <a:buChar char="•"/>
                      </a:pPr>
                      <a:r>
                        <a:rPr lang="da-DK" sz="2000" b="0" i="0" u="none" strike="noStrike" noProof="0" dirty="0">
                          <a:solidFill>
                            <a:srgbClr val="000000"/>
                          </a:solidFill>
                          <a:latin typeface="Calibri"/>
                        </a:rPr>
                        <a:t>Eksamenslæsning, hvor jeg udsætter opgaver til sidste øjeblik</a:t>
                      </a:r>
                    </a:p>
                    <a:p>
                      <a:pPr marL="0" lvl="0" indent="0" algn="l">
                        <a:lnSpc>
                          <a:spcPct val="100000"/>
                        </a:lnSpc>
                        <a:spcBef>
                          <a:spcPts val="0"/>
                        </a:spcBef>
                        <a:spcAft>
                          <a:spcPts val="0"/>
                        </a:spcAft>
                        <a:buNone/>
                      </a:pPr>
                      <a:endParaRPr lang="da-DK" sz="2000" b="0" i="0" u="none" strike="noStrike" noProof="0" dirty="0">
                        <a:solidFill>
                          <a:srgbClr val="000000"/>
                        </a:solidFill>
                        <a:latin typeface="Calibri"/>
                      </a:endParaRPr>
                    </a:p>
                    <a:p>
                      <a:pPr marL="285750" lvl="0" indent="-285750" algn="l">
                        <a:lnSpc>
                          <a:spcPct val="100000"/>
                        </a:lnSpc>
                        <a:spcBef>
                          <a:spcPts val="0"/>
                        </a:spcBef>
                        <a:spcAft>
                          <a:spcPts val="0"/>
                        </a:spcAft>
                        <a:buFont typeface="Arial"/>
                        <a:buChar char="•"/>
                      </a:pPr>
                      <a:r>
                        <a:rPr lang="da-DK" sz="2000" b="0" i="0" u="none" strike="noStrike" noProof="0" dirty="0">
                          <a:solidFill>
                            <a:srgbClr val="000000"/>
                          </a:solidFill>
                          <a:latin typeface="Calibri"/>
                        </a:rPr>
                        <a:t>Mangel på søvn</a:t>
                      </a:r>
                    </a:p>
                    <a:p>
                      <a:pPr marL="285750" lvl="0" indent="-285750" algn="l">
                        <a:lnSpc>
                          <a:spcPct val="100000"/>
                        </a:lnSpc>
                        <a:spcBef>
                          <a:spcPts val="0"/>
                        </a:spcBef>
                        <a:spcAft>
                          <a:spcPts val="0"/>
                        </a:spcAft>
                        <a:buFont typeface="Arial"/>
                        <a:buChar char="•"/>
                      </a:pPr>
                      <a:endParaRPr lang="da-DK" sz="2000" b="0" i="0" u="none" strike="noStrike" noProof="0" dirty="0">
                        <a:solidFill>
                          <a:srgbClr val="000000"/>
                        </a:solidFill>
                        <a:latin typeface="Calibri"/>
                      </a:endParaRPr>
                    </a:p>
                    <a:p>
                      <a:pPr marL="285750" lvl="0" indent="-285750" algn="l">
                        <a:lnSpc>
                          <a:spcPct val="100000"/>
                        </a:lnSpc>
                        <a:spcBef>
                          <a:spcPts val="0"/>
                        </a:spcBef>
                        <a:spcAft>
                          <a:spcPts val="0"/>
                        </a:spcAft>
                        <a:buFont typeface="Arial"/>
                        <a:buChar char="•"/>
                      </a:pPr>
                      <a:r>
                        <a:rPr lang="da-DK" sz="2000" b="0" i="0" u="none" strike="noStrike" noProof="0" dirty="0">
                          <a:solidFill>
                            <a:srgbClr val="000000"/>
                          </a:solidFill>
                          <a:latin typeface="Calibri"/>
                        </a:rPr>
                        <a:t>Indtagelse af større mængder alkohol </a:t>
                      </a:r>
                    </a:p>
                    <a:p>
                      <a:pPr marL="285750" lvl="0" indent="-285750">
                        <a:buFont typeface="Arial" panose="020B0604020202020204" pitchFamily="34" charset="0"/>
                        <a:buChar char="•"/>
                      </a:pPr>
                      <a:endParaRPr lang="da-DK"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342900" lvl="0" indent="-342900" algn="l">
                        <a:lnSpc>
                          <a:spcPct val="100000"/>
                        </a:lnSpc>
                        <a:spcBef>
                          <a:spcPts val="0"/>
                        </a:spcBef>
                        <a:spcAft>
                          <a:spcPts val="0"/>
                        </a:spcAft>
                        <a:buFont typeface="Arial"/>
                        <a:buChar char="•"/>
                      </a:pPr>
                      <a:r>
                        <a:rPr lang="da-DK" sz="2000" b="0" i="0" u="none" strike="noStrike" noProof="0" dirty="0">
                          <a:solidFill>
                            <a:srgbClr val="000000"/>
                          </a:solidFill>
                          <a:latin typeface="Calibri"/>
                        </a:rPr>
                        <a:t>Har meget svært ved at komme i seng og falde i søvn – sover kun 5 timer mod normalt 8 timer og er frisk, når jeg vågner</a:t>
                      </a:r>
                      <a:endParaRPr lang="en-US" b="0" i="0" u="none" strike="noStrike" noProof="0" dirty="0">
                        <a:solidFill>
                          <a:srgbClr val="000000"/>
                        </a:solidFill>
                        <a:latin typeface="Calibri"/>
                      </a:endParaRPr>
                    </a:p>
                    <a:p>
                      <a:pPr marL="0" lvl="0" indent="0" algn="l">
                        <a:lnSpc>
                          <a:spcPct val="100000"/>
                        </a:lnSpc>
                        <a:spcBef>
                          <a:spcPts val="0"/>
                        </a:spcBef>
                        <a:spcAft>
                          <a:spcPts val="0"/>
                        </a:spcAft>
                        <a:buNone/>
                      </a:pPr>
                      <a:endParaRPr lang="da-DK" sz="2000" b="0" i="0" u="none" strike="noStrike" noProof="0" dirty="0">
                        <a:solidFill>
                          <a:srgbClr val="000000"/>
                        </a:solidFill>
                        <a:latin typeface="Calibri"/>
                      </a:endParaRPr>
                    </a:p>
                    <a:p>
                      <a:pPr marL="342900" lvl="0" indent="-342900" algn="l">
                        <a:lnSpc>
                          <a:spcPct val="100000"/>
                        </a:lnSpc>
                        <a:spcBef>
                          <a:spcPts val="0"/>
                        </a:spcBef>
                        <a:spcAft>
                          <a:spcPts val="0"/>
                        </a:spcAft>
                        <a:buFont typeface="Arial"/>
                        <a:buChar char="•"/>
                      </a:pPr>
                      <a:r>
                        <a:rPr lang="da-DK" sz="2000" b="0" i="0" u="none" strike="noStrike" noProof="0" dirty="0">
                          <a:solidFill>
                            <a:srgbClr val="000000"/>
                          </a:solidFill>
                          <a:latin typeface="Calibri"/>
                        </a:rPr>
                        <a:t>Mine tanker raser afsted i hovedet, hvor jeg normalt har ro</a:t>
                      </a:r>
                      <a:endParaRPr lang="da-DK" b="0" i="0" u="none" strike="noStrike" noProof="0" dirty="0">
                        <a:solidFill>
                          <a:srgbClr val="000000"/>
                        </a:solidFill>
                        <a:latin typeface="Calibri"/>
                      </a:endParaRPr>
                    </a:p>
                    <a:p>
                      <a:pPr marL="0" lvl="0" indent="0" algn="l">
                        <a:lnSpc>
                          <a:spcPct val="100000"/>
                        </a:lnSpc>
                        <a:spcBef>
                          <a:spcPts val="0"/>
                        </a:spcBef>
                        <a:spcAft>
                          <a:spcPts val="0"/>
                        </a:spcAft>
                        <a:buNone/>
                      </a:pPr>
                      <a:endParaRPr lang="da-DK" sz="2000" b="0" i="0" u="none" strike="noStrike" noProof="0" dirty="0">
                        <a:solidFill>
                          <a:srgbClr val="000000"/>
                        </a:solidFill>
                        <a:latin typeface="Calibri"/>
                      </a:endParaRPr>
                    </a:p>
                    <a:p>
                      <a:pPr marL="342900" lvl="0" indent="-342900" algn="l">
                        <a:lnSpc>
                          <a:spcPct val="100000"/>
                        </a:lnSpc>
                        <a:spcBef>
                          <a:spcPts val="0"/>
                        </a:spcBef>
                        <a:spcAft>
                          <a:spcPts val="0"/>
                        </a:spcAft>
                        <a:buFont typeface="Arial"/>
                        <a:buChar char="•"/>
                      </a:pPr>
                      <a:r>
                        <a:rPr lang="da-DK" sz="2000" b="0" i="0" u="none" strike="noStrike" noProof="0" dirty="0">
                          <a:solidFill>
                            <a:srgbClr val="000000"/>
                          </a:solidFill>
                          <a:latin typeface="Calibri"/>
                        </a:rPr>
                        <a:t>Kører for stærkt i trafikken og er meget utålmodig ved rødt lys</a:t>
                      </a:r>
                      <a:endParaRPr lang="da-DK" b="0" i="0" u="none" strike="noStrike" noProof="0" dirty="0">
                        <a:solidFill>
                          <a:srgbClr val="000000"/>
                        </a:solidFill>
                        <a:latin typeface="Calibri"/>
                      </a:endParaRPr>
                    </a:p>
                    <a:p>
                      <a:pPr marL="0" lvl="0" indent="0" algn="l">
                        <a:lnSpc>
                          <a:spcPct val="100000"/>
                        </a:lnSpc>
                        <a:spcBef>
                          <a:spcPts val="0"/>
                        </a:spcBef>
                        <a:spcAft>
                          <a:spcPts val="0"/>
                        </a:spcAft>
                        <a:buNone/>
                      </a:pPr>
                      <a:endParaRPr lang="da-DK" sz="2000" b="0" i="0" u="none" strike="noStrike" noProof="0" dirty="0">
                        <a:solidFill>
                          <a:srgbClr val="000000"/>
                        </a:solidFill>
                        <a:latin typeface="Calibri"/>
                      </a:endParaRPr>
                    </a:p>
                    <a:p>
                      <a:pPr marL="342900" lvl="0" indent="-342900" algn="l">
                        <a:lnSpc>
                          <a:spcPct val="100000"/>
                        </a:lnSpc>
                        <a:spcBef>
                          <a:spcPts val="0"/>
                        </a:spcBef>
                        <a:spcAft>
                          <a:spcPts val="0"/>
                        </a:spcAft>
                        <a:buFont typeface="Arial"/>
                        <a:buChar char="•"/>
                      </a:pPr>
                      <a:r>
                        <a:rPr lang="da-DK" sz="2000" b="0" i="0" u="none" strike="noStrike" noProof="0" dirty="0">
                          <a:solidFill>
                            <a:srgbClr val="000000"/>
                          </a:solidFill>
                          <a:latin typeface="Calibri"/>
                        </a:rPr>
                        <a:t>Ryger 15 cigaretter om dagen mod normalt 2 </a:t>
                      </a:r>
                      <a:endParaRPr lang="da-DK" b="0" i="0" u="none" strike="noStrike" noProof="0" dirty="0">
                        <a:solidFill>
                          <a:srgbClr val="000000"/>
                        </a:solidFill>
                        <a:latin typeface="Calibri"/>
                      </a:endParaRPr>
                    </a:p>
                    <a:p>
                      <a:pPr lvl="0">
                        <a:buNone/>
                      </a:pPr>
                      <a:endParaRPr lang="da-DK" sz="2000" dirty="0"/>
                    </a:p>
                    <a:p>
                      <a:pPr marL="342900" lvl="0" indent="-342900">
                        <a:buFont typeface="Arial" panose="020B0604020202020204" pitchFamily="34" charset="0"/>
                        <a:buChar char="•"/>
                      </a:pPr>
                      <a:r>
                        <a:rPr lang="da-DK" sz="2000" dirty="0"/>
                        <a:t>Andre siger jeg snakker for meget og de ikke kan få et ord indført</a:t>
                      </a:r>
                    </a:p>
                    <a:p>
                      <a:pPr marL="285750" indent="-285750">
                        <a:buFont typeface="Arial" panose="020B0604020202020204" pitchFamily="34" charset="0"/>
                        <a:buChar char="•"/>
                      </a:pPr>
                      <a:endParaRPr lang="da-DK"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a-DK" sz="2000" dirty="0"/>
                    </a:p>
                    <a:p>
                      <a:pPr marL="342900" lvl="0" indent="-342900" algn="l">
                        <a:lnSpc>
                          <a:spcPct val="100000"/>
                        </a:lnSpc>
                        <a:spcBef>
                          <a:spcPts val="0"/>
                        </a:spcBef>
                        <a:spcAft>
                          <a:spcPts val="0"/>
                        </a:spcAft>
                        <a:buFont typeface="Arial"/>
                        <a:buChar char="•"/>
                      </a:pPr>
                      <a:r>
                        <a:rPr lang="da-DK" sz="2000" b="0" i="0" u="none" strike="noStrike" noProof="0" dirty="0">
                          <a:solidFill>
                            <a:srgbClr val="000000"/>
                          </a:solidFill>
                          <a:latin typeface="Calibri"/>
                        </a:rPr>
                        <a:t>Kontakte min behandler</a:t>
                      </a:r>
                    </a:p>
                    <a:p>
                      <a:pPr marL="0" lvl="0" indent="0" algn="l">
                        <a:lnSpc>
                          <a:spcPct val="100000"/>
                        </a:lnSpc>
                        <a:spcBef>
                          <a:spcPts val="0"/>
                        </a:spcBef>
                        <a:spcAft>
                          <a:spcPts val="0"/>
                        </a:spcAft>
                        <a:buNone/>
                      </a:pPr>
                      <a:endParaRPr lang="da-DK" sz="2000" b="0" i="0" u="none" strike="noStrike" noProof="0" dirty="0">
                        <a:solidFill>
                          <a:srgbClr val="000000"/>
                        </a:solidFill>
                        <a:latin typeface="Calibri"/>
                      </a:endParaRPr>
                    </a:p>
                    <a:p>
                      <a:pPr marL="342900" lvl="0" indent="-342900" algn="l">
                        <a:lnSpc>
                          <a:spcPct val="100000"/>
                        </a:lnSpc>
                        <a:spcBef>
                          <a:spcPts val="0"/>
                        </a:spcBef>
                        <a:spcAft>
                          <a:spcPts val="0"/>
                        </a:spcAft>
                        <a:buFont typeface="Arial"/>
                        <a:buChar char="•"/>
                      </a:pPr>
                      <a:r>
                        <a:rPr lang="da-DK" sz="2000" b="0" i="0" u="none" strike="noStrike" noProof="0" dirty="0">
                          <a:solidFill>
                            <a:srgbClr val="000000"/>
                          </a:solidFill>
                          <a:latin typeface="Calibri"/>
                        </a:rPr>
                        <a:t>Undgå alkohol</a:t>
                      </a:r>
                      <a:endParaRPr lang="da-DK" b="0" i="0" u="none" strike="noStrike" noProof="0" dirty="0">
                        <a:solidFill>
                          <a:srgbClr val="000000"/>
                        </a:solidFill>
                        <a:latin typeface="Calibri"/>
                      </a:endParaRPr>
                    </a:p>
                    <a:p>
                      <a:pPr marL="0" lvl="0" indent="0" algn="l">
                        <a:lnSpc>
                          <a:spcPct val="100000"/>
                        </a:lnSpc>
                        <a:spcBef>
                          <a:spcPts val="0"/>
                        </a:spcBef>
                        <a:spcAft>
                          <a:spcPts val="0"/>
                        </a:spcAft>
                        <a:buNone/>
                      </a:pPr>
                      <a:endParaRPr lang="da-DK" sz="2000" b="0" i="0" u="none" strike="noStrike" noProof="0" dirty="0">
                        <a:solidFill>
                          <a:srgbClr val="000000"/>
                        </a:solidFill>
                        <a:latin typeface="Calibri"/>
                      </a:endParaRPr>
                    </a:p>
                    <a:p>
                      <a:pPr marL="342900" lvl="0" indent="-342900" algn="l">
                        <a:lnSpc>
                          <a:spcPct val="100000"/>
                        </a:lnSpc>
                        <a:spcBef>
                          <a:spcPts val="0"/>
                        </a:spcBef>
                        <a:spcAft>
                          <a:spcPts val="0"/>
                        </a:spcAft>
                        <a:buFont typeface="Arial"/>
                        <a:buChar char="•"/>
                      </a:pPr>
                      <a:r>
                        <a:rPr lang="da-DK" sz="2000" b="0" i="0" u="none" strike="noStrike" noProof="0" dirty="0">
                          <a:solidFill>
                            <a:srgbClr val="000000"/>
                          </a:solidFill>
                          <a:latin typeface="Calibri"/>
                        </a:rPr>
                        <a:t>Begrænse mine sociale aktiviteter</a:t>
                      </a:r>
                      <a:endParaRPr lang="da-DK" dirty="0"/>
                    </a:p>
                    <a:p>
                      <a:pPr marL="0" lvl="0" indent="0" algn="l">
                        <a:lnSpc>
                          <a:spcPct val="100000"/>
                        </a:lnSpc>
                        <a:spcBef>
                          <a:spcPts val="0"/>
                        </a:spcBef>
                        <a:spcAft>
                          <a:spcPts val="0"/>
                        </a:spcAft>
                        <a:buNone/>
                      </a:pPr>
                      <a:endParaRPr lang="da-DK" sz="2000" b="0" i="0" u="none" strike="noStrike" noProof="0" dirty="0">
                        <a:solidFill>
                          <a:srgbClr val="000000"/>
                        </a:solidFill>
                        <a:latin typeface="Calibri"/>
                      </a:endParaRPr>
                    </a:p>
                    <a:p>
                      <a:pPr marL="342900" lvl="0" indent="-342900" algn="l">
                        <a:lnSpc>
                          <a:spcPct val="100000"/>
                        </a:lnSpc>
                        <a:spcBef>
                          <a:spcPts val="0"/>
                        </a:spcBef>
                        <a:spcAft>
                          <a:spcPts val="0"/>
                        </a:spcAft>
                        <a:buFont typeface="Arial"/>
                        <a:buChar char="•"/>
                      </a:pPr>
                      <a:r>
                        <a:rPr lang="da-DK" sz="2000" b="0" i="0" u="none" strike="noStrike" noProof="0" dirty="0">
                          <a:solidFill>
                            <a:srgbClr val="000000"/>
                          </a:solidFill>
                          <a:latin typeface="Calibri"/>
                        </a:rPr>
                        <a:t>Tale med min pårørende, som kender mig godt og har en beroligende effekt på mig</a:t>
                      </a:r>
                      <a:endParaRPr lang="da-DK" b="0" i="0" u="none" strike="noStrike" noProof="0" dirty="0">
                        <a:solidFill>
                          <a:srgbClr val="000000"/>
                        </a:solidFill>
                        <a:latin typeface="Calibri"/>
                      </a:endParaRPr>
                    </a:p>
                    <a:p>
                      <a:pPr marL="0" lvl="0" indent="0" algn="l">
                        <a:lnSpc>
                          <a:spcPct val="100000"/>
                        </a:lnSpc>
                        <a:spcBef>
                          <a:spcPts val="0"/>
                        </a:spcBef>
                        <a:spcAft>
                          <a:spcPts val="0"/>
                        </a:spcAft>
                        <a:buNone/>
                      </a:pPr>
                      <a:endParaRPr lang="da-DK" sz="2000" b="0" i="0" u="none" strike="noStrike" noProof="0" dirty="0">
                        <a:solidFill>
                          <a:srgbClr val="000000"/>
                        </a:solidFill>
                        <a:latin typeface="Calibri"/>
                      </a:endParaRPr>
                    </a:p>
                    <a:p>
                      <a:pPr marL="342900" lvl="0" indent="-342900" algn="l">
                        <a:lnSpc>
                          <a:spcPct val="100000"/>
                        </a:lnSpc>
                        <a:spcBef>
                          <a:spcPts val="0"/>
                        </a:spcBef>
                        <a:spcAft>
                          <a:spcPts val="0"/>
                        </a:spcAft>
                        <a:buFont typeface="Arial"/>
                        <a:buChar char="•"/>
                      </a:pPr>
                      <a:r>
                        <a:rPr lang="da-DK" sz="2000" b="0" i="0" u="none" strike="noStrike" noProof="0" dirty="0">
                          <a:solidFill>
                            <a:srgbClr val="000000"/>
                          </a:solidFill>
                          <a:latin typeface="Calibri"/>
                        </a:rPr>
                        <a:t>Få udsat min eksamen – evt. længere sygemelding</a:t>
                      </a:r>
                      <a:endParaRPr lang="da-DK" b="0" i="0" u="none" strike="noStrike" noProof="0" dirty="0">
                        <a:solidFill>
                          <a:srgbClr val="000000"/>
                        </a:solidFill>
                        <a:latin typeface="Calibri"/>
                      </a:endParaRPr>
                    </a:p>
                    <a:p>
                      <a:pPr marL="285750" lvl="0" indent="-285750">
                        <a:buFont typeface="Arial" panose="020B0604020202020204" pitchFamily="34" charset="0"/>
                        <a:buChar char="•"/>
                      </a:pPr>
                      <a:endParaRPr lang="da-DK"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8675914"/>
                  </a:ext>
                </a:extLst>
              </a:tr>
            </a:tbl>
          </a:graphicData>
        </a:graphic>
      </p:graphicFrame>
    </p:spTree>
    <p:extLst>
      <p:ext uri="{BB962C8B-B14F-4D97-AF65-F5344CB8AC3E}">
        <p14:creationId xmlns:p14="http://schemas.microsoft.com/office/powerpoint/2010/main" val="3877220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22A9C-CEB2-7A1C-CCB7-CBB56268F54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C63BA4-D6AA-B181-16C3-27EBB82B9F73}"/>
              </a:ext>
            </a:extLst>
          </p:cNvPr>
          <p:cNvSpPr>
            <a:spLocks noGrp="1"/>
          </p:cNvSpPr>
          <p:nvPr>
            <p:ph type="title"/>
          </p:nvPr>
        </p:nvSpPr>
        <p:spPr/>
        <p:txBody>
          <a:bodyPr/>
          <a:lstStyle/>
          <a:p>
            <a:endParaRPr lang="da-DK"/>
          </a:p>
        </p:txBody>
      </p:sp>
      <p:graphicFrame>
        <p:nvGraphicFramePr>
          <p:cNvPr id="4" name="Pladsholder til indhold 3">
            <a:extLst>
              <a:ext uri="{FF2B5EF4-FFF2-40B4-BE49-F238E27FC236}">
                <a16:creationId xmlns:a16="http://schemas.microsoft.com/office/drawing/2014/main" id="{602A2F04-6C46-BB91-D1A0-AA977D02AD77}"/>
              </a:ext>
            </a:extLst>
          </p:cNvPr>
          <p:cNvGraphicFramePr>
            <a:graphicFrameLocks noGrp="1"/>
          </p:cNvGraphicFramePr>
          <p:nvPr>
            <p:ph idx="1"/>
          </p:nvPr>
        </p:nvGraphicFramePr>
        <p:xfrm>
          <a:off x="170688" y="85344"/>
          <a:ext cx="11899391" cy="6632448"/>
        </p:xfrm>
        <a:graphic>
          <a:graphicData uri="http://schemas.openxmlformats.org/drawingml/2006/table">
            <a:tbl>
              <a:tblPr firstRow="1" bandRow="1">
                <a:tableStyleId>{5940675A-B579-460E-94D1-54222C63F5DA}</a:tableStyleId>
              </a:tblPr>
              <a:tblGrid>
                <a:gridCol w="3866804">
                  <a:extLst>
                    <a:ext uri="{9D8B030D-6E8A-4147-A177-3AD203B41FA5}">
                      <a16:colId xmlns:a16="http://schemas.microsoft.com/office/drawing/2014/main" val="2228222275"/>
                    </a:ext>
                  </a:extLst>
                </a:gridCol>
                <a:gridCol w="3866804">
                  <a:extLst>
                    <a:ext uri="{9D8B030D-6E8A-4147-A177-3AD203B41FA5}">
                      <a16:colId xmlns:a16="http://schemas.microsoft.com/office/drawing/2014/main" val="2258705658"/>
                    </a:ext>
                  </a:extLst>
                </a:gridCol>
                <a:gridCol w="4165783">
                  <a:extLst>
                    <a:ext uri="{9D8B030D-6E8A-4147-A177-3AD203B41FA5}">
                      <a16:colId xmlns:a16="http://schemas.microsoft.com/office/drawing/2014/main" val="4267208873"/>
                    </a:ext>
                  </a:extLst>
                </a:gridCol>
              </a:tblGrid>
              <a:tr h="1482510">
                <a:tc>
                  <a:txBody>
                    <a:bodyPr/>
                    <a:lstStyle/>
                    <a:p>
                      <a:pPr algn="ctr"/>
                      <a:r>
                        <a:rPr lang="da-DK" sz="2800" b="0" baseline="0" dirty="0">
                          <a:solidFill>
                            <a:schemeClr val="tx1"/>
                          </a:solidFill>
                        </a:rPr>
                        <a:t>Mine triggere ved mani/ </a:t>
                      </a:r>
                      <a:r>
                        <a:rPr lang="da-DK" sz="2800" b="0" baseline="0" dirty="0" err="1">
                          <a:solidFill>
                            <a:schemeClr val="tx1"/>
                          </a:solidFill>
                        </a:rPr>
                        <a:t>hypomani</a:t>
                      </a:r>
                      <a:endParaRPr lang="da-DK" sz="2800" b="0"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da-DK" sz="2800" b="0" baseline="0" dirty="0">
                          <a:solidFill>
                            <a:schemeClr val="tx1"/>
                          </a:solidFill>
                        </a:rPr>
                        <a:t>Mine tidlige tegn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da-DK" sz="2800" b="0" baseline="0" dirty="0">
                          <a:solidFill>
                            <a:schemeClr val="tx1"/>
                          </a:solidFill>
                        </a:rPr>
                        <a:t>Min handleplan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4050426678"/>
                  </a:ext>
                </a:extLst>
              </a:tr>
              <a:tr h="5149938">
                <a:tc>
                  <a:txBody>
                    <a:bodyPr/>
                    <a:lstStyle/>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78675914"/>
                  </a:ext>
                </a:extLst>
              </a:tr>
            </a:tbl>
          </a:graphicData>
        </a:graphic>
      </p:graphicFrame>
    </p:spTree>
    <p:extLst>
      <p:ext uri="{BB962C8B-B14F-4D97-AF65-F5344CB8AC3E}">
        <p14:creationId xmlns:p14="http://schemas.microsoft.com/office/powerpoint/2010/main" val="2152293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FA331-ADFF-94D7-4723-4EDB5C8D3B7D}"/>
              </a:ext>
            </a:extLst>
          </p:cNvPr>
          <p:cNvSpPr>
            <a:spLocks noGrp="1"/>
          </p:cNvSpPr>
          <p:nvPr>
            <p:ph type="title"/>
          </p:nvPr>
        </p:nvSpPr>
        <p:spPr/>
        <p:txBody>
          <a:bodyPr>
            <a:normAutofit/>
          </a:bodyPr>
          <a:lstStyle/>
          <a:p>
            <a:r>
              <a:rPr lang="da-DK" sz="3200" b="1" dirty="0"/>
              <a:t>UDLØSENDE FAKTORER – TRIGGERE (eksempler)</a:t>
            </a:r>
          </a:p>
        </p:txBody>
      </p:sp>
      <p:sp>
        <p:nvSpPr>
          <p:cNvPr id="3" name="Pladsholder til indhold 2">
            <a:extLst>
              <a:ext uri="{FF2B5EF4-FFF2-40B4-BE49-F238E27FC236}">
                <a16:creationId xmlns:a16="http://schemas.microsoft.com/office/drawing/2014/main" id="{ABDAD31F-DE73-280D-45E4-00B5D0F5D0C1}"/>
              </a:ext>
            </a:extLst>
          </p:cNvPr>
          <p:cNvSpPr>
            <a:spLocks noGrp="1"/>
          </p:cNvSpPr>
          <p:nvPr>
            <p:ph idx="1"/>
          </p:nvPr>
        </p:nvSpPr>
        <p:spPr/>
        <p:txBody>
          <a:bodyPr/>
          <a:lstStyle/>
          <a:p>
            <a:pPr>
              <a:lnSpc>
                <a:spcPct val="80000"/>
              </a:lnSpc>
            </a:pPr>
            <a:r>
              <a:rPr lang="da-DK" altLang="da-DK" dirty="0">
                <a:ea typeface="ＭＳ Ｐゴシック" charset="-128"/>
              </a:rPr>
              <a:t>Søvnmangel</a:t>
            </a:r>
          </a:p>
          <a:p>
            <a:pPr>
              <a:lnSpc>
                <a:spcPct val="80000"/>
              </a:lnSpc>
            </a:pPr>
            <a:r>
              <a:rPr lang="da-DK" altLang="da-DK" dirty="0">
                <a:ea typeface="ＭＳ Ｐゴシック" charset="-128"/>
              </a:rPr>
              <a:t>Forstyrret døgnrytme fx ved længere rejser eller </a:t>
            </a:r>
            <a:r>
              <a:rPr lang="da-DK" altLang="da-DK" dirty="0" err="1">
                <a:ea typeface="ＭＳ Ｐゴシック" charset="-128"/>
              </a:rPr>
              <a:t>natarbjede</a:t>
            </a:r>
            <a:endParaRPr lang="da-DK" altLang="da-DK" dirty="0">
              <a:ea typeface="ＭＳ Ｐゴシック" charset="-128"/>
            </a:endParaRPr>
          </a:p>
          <a:p>
            <a:pPr>
              <a:lnSpc>
                <a:spcPct val="80000"/>
              </a:lnSpc>
            </a:pPr>
            <a:r>
              <a:rPr lang="da-DK" altLang="da-DK" dirty="0">
                <a:ea typeface="ＭＳ Ｐゴシック" charset="-128"/>
              </a:rPr>
              <a:t>Fødsel</a:t>
            </a:r>
          </a:p>
          <a:p>
            <a:pPr>
              <a:lnSpc>
                <a:spcPct val="80000"/>
              </a:lnSpc>
            </a:pPr>
            <a:r>
              <a:rPr lang="da-DK" altLang="da-DK" dirty="0">
                <a:ea typeface="ＭＳ Ｐゴシック" charset="-128"/>
              </a:rPr>
              <a:t>Arbejds- og uddannelsesmæssigt eller følelsesmæssigt stress</a:t>
            </a:r>
          </a:p>
          <a:p>
            <a:pPr>
              <a:lnSpc>
                <a:spcPct val="80000"/>
              </a:lnSpc>
            </a:pPr>
            <a:r>
              <a:rPr lang="da-DK" altLang="da-DK" dirty="0">
                <a:ea typeface="ＭＳ Ｐゴシック" charset="-128"/>
              </a:rPr>
              <a:t>Positive begivenheder, der indebærer øget målrettet engagement og adfærd</a:t>
            </a:r>
          </a:p>
          <a:p>
            <a:pPr>
              <a:lnSpc>
                <a:spcPct val="80000"/>
              </a:lnSpc>
            </a:pPr>
            <a:r>
              <a:rPr lang="da-DK" altLang="da-DK" dirty="0">
                <a:ea typeface="ＭＳ Ｐゴシック" charset="-128"/>
              </a:rPr>
              <a:t>Årstidsvariation fx forår/sommer</a:t>
            </a:r>
          </a:p>
          <a:p>
            <a:pPr>
              <a:lnSpc>
                <a:spcPct val="80000"/>
              </a:lnSpc>
            </a:pPr>
            <a:r>
              <a:rPr lang="da-DK" altLang="da-DK" dirty="0">
                <a:ea typeface="ＭＳ Ｐゴシック" charset="-128"/>
              </a:rPr>
              <a:t>Indtagelse af større mængder af alkohol eller stoffer</a:t>
            </a:r>
          </a:p>
          <a:p>
            <a:pPr>
              <a:lnSpc>
                <a:spcPct val="80000"/>
              </a:lnSpc>
            </a:pPr>
            <a:r>
              <a:rPr lang="da-DK" altLang="da-DK" dirty="0">
                <a:ea typeface="ＭＳ Ｐゴシック" charset="-128"/>
              </a:rPr>
              <a:t>Visse typer medicin</a:t>
            </a:r>
          </a:p>
          <a:p>
            <a:endParaRPr lang="da-DK" dirty="0"/>
          </a:p>
        </p:txBody>
      </p:sp>
    </p:spTree>
    <p:extLst>
      <p:ext uri="{BB962C8B-B14F-4D97-AF65-F5344CB8AC3E}">
        <p14:creationId xmlns:p14="http://schemas.microsoft.com/office/powerpoint/2010/main" val="2506440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B127E-9E6A-F52B-EE27-EE5C0608A771}"/>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958DAEB-EBF8-94C6-9E7D-1C840AB091A0}"/>
              </a:ext>
            </a:extLst>
          </p:cNvPr>
          <p:cNvSpPr>
            <a:spLocks noGrp="1"/>
          </p:cNvSpPr>
          <p:nvPr>
            <p:ph idx="1"/>
          </p:nvPr>
        </p:nvSpPr>
        <p:spPr>
          <a:xfrm>
            <a:off x="2757488" y="2468881"/>
            <a:ext cx="8453734" cy="2484316"/>
          </a:xfrm>
        </p:spPr>
        <p:txBody>
          <a:bodyPr/>
          <a:lstStyle/>
          <a:p>
            <a:pPr marL="0" indent="0">
              <a:buNone/>
            </a:pPr>
            <a:r>
              <a:rPr lang="da-DK" dirty="0"/>
              <a:t>Hvad kan udløse/trigge </a:t>
            </a:r>
            <a:r>
              <a:rPr lang="da-DK" dirty="0" err="1"/>
              <a:t>hypomaniske</a:t>
            </a:r>
            <a:r>
              <a:rPr lang="da-DK" dirty="0"/>
              <a:t> eller maniske symptomer hos dig ?</a:t>
            </a:r>
          </a:p>
          <a:p>
            <a:pPr marL="0" indent="0">
              <a:buNone/>
            </a:pPr>
            <a:r>
              <a:rPr lang="da-DK" dirty="0"/>
              <a:t>Noter evt. i udleveret skema</a:t>
            </a:r>
          </a:p>
        </p:txBody>
      </p:sp>
      <p:sp>
        <p:nvSpPr>
          <p:cNvPr id="2" name="Pladsholder til slidenummer 1">
            <a:extLst>
              <a:ext uri="{FF2B5EF4-FFF2-40B4-BE49-F238E27FC236}">
                <a16:creationId xmlns:a16="http://schemas.microsoft.com/office/drawing/2014/main" id="{2C3608F8-769B-022C-ECF3-AEF95BADE2CF}"/>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15</a:t>
            </a:fld>
            <a:endParaRPr lang="da-DK" dirty="0"/>
          </a:p>
        </p:txBody>
      </p:sp>
      <p:pic>
        <p:nvPicPr>
          <p:cNvPr id="4" name="Billede 3" descr="Et billede, der indeholder tegning, skitse, illustration/afbildning, tegneserie&#10;&#10;Indhold genereret af kunstig intelligens kan være forkert.">
            <a:extLst>
              <a:ext uri="{FF2B5EF4-FFF2-40B4-BE49-F238E27FC236}">
                <a16:creationId xmlns:a16="http://schemas.microsoft.com/office/drawing/2014/main" id="{B6D4DF2E-651C-3107-0CE5-425700A37EE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48485"/>
          <a:stretch/>
        </p:blipFill>
        <p:spPr>
          <a:xfrm>
            <a:off x="161586" y="1808002"/>
            <a:ext cx="2343035" cy="4548353"/>
          </a:xfrm>
          <a:prstGeom prst="rect">
            <a:avLst/>
          </a:prstGeom>
        </p:spPr>
      </p:pic>
    </p:spTree>
    <p:extLst>
      <p:ext uri="{BB962C8B-B14F-4D97-AF65-F5344CB8AC3E}">
        <p14:creationId xmlns:p14="http://schemas.microsoft.com/office/powerpoint/2010/main" val="2706666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60EA78-60DA-AA80-4002-8345D504F4C2}"/>
              </a:ext>
            </a:extLst>
          </p:cNvPr>
          <p:cNvSpPr>
            <a:spLocks noGrp="1"/>
          </p:cNvSpPr>
          <p:nvPr>
            <p:ph type="title"/>
          </p:nvPr>
        </p:nvSpPr>
        <p:spPr/>
        <p:txBody>
          <a:bodyPr>
            <a:normAutofit/>
          </a:bodyPr>
          <a:lstStyle/>
          <a:p>
            <a:r>
              <a:rPr lang="da-DK" sz="3200" b="1" dirty="0"/>
              <a:t>DE TIDLIGE TEGN PÅ MANISK/HYPOMAN EPISODE</a:t>
            </a:r>
            <a:endParaRPr lang="en-US" dirty="0"/>
          </a:p>
        </p:txBody>
      </p:sp>
      <p:sp>
        <p:nvSpPr>
          <p:cNvPr id="3" name="Pladsholder til indhold 2">
            <a:extLst>
              <a:ext uri="{FF2B5EF4-FFF2-40B4-BE49-F238E27FC236}">
                <a16:creationId xmlns:a16="http://schemas.microsoft.com/office/drawing/2014/main" id="{65DB24BA-8D5F-BD42-432C-CED5F2F718CF}"/>
              </a:ext>
            </a:extLst>
          </p:cNvPr>
          <p:cNvSpPr>
            <a:spLocks noGrp="1"/>
          </p:cNvSpPr>
          <p:nvPr>
            <p:ph idx="1"/>
          </p:nvPr>
        </p:nvSpPr>
        <p:spPr/>
        <p:txBody>
          <a:bodyPr vert="horz" lIns="91440" tIns="45720" rIns="91440" bIns="45720" rtlCol="0" anchor="t">
            <a:normAutofit/>
          </a:bodyPr>
          <a:lstStyle/>
          <a:p>
            <a:r>
              <a:rPr lang="da-DK" dirty="0"/>
              <a:t>Det kan være svært at være forbeholden overfor overdreven positiv tænkning</a:t>
            </a:r>
            <a:endParaRPr lang="en-US" dirty="0">
              <a:ea typeface="Calibri" panose="020F0502020204030204"/>
              <a:cs typeface="Calibri" panose="020F0502020204030204"/>
            </a:endParaRPr>
          </a:p>
          <a:p>
            <a:endParaRPr lang="da-DK" dirty="0">
              <a:latin typeface="Arial"/>
              <a:cs typeface="Arial"/>
            </a:endParaRPr>
          </a:p>
          <a:p>
            <a:r>
              <a:rPr lang="da-DK" dirty="0"/>
              <a:t>Ændringer i adfærd og ytringer er nemmere at se end i følelser og tanker</a:t>
            </a:r>
            <a:endParaRPr lang="da-DK" dirty="0">
              <a:ea typeface="Calibri"/>
              <a:cs typeface="Calibri"/>
            </a:endParaRPr>
          </a:p>
          <a:p>
            <a:endParaRPr lang="da-DK" dirty="0">
              <a:latin typeface="Arial"/>
              <a:cs typeface="Arial"/>
            </a:endParaRPr>
          </a:p>
          <a:p>
            <a:r>
              <a:rPr lang="da-DK" dirty="0"/>
              <a:t>Brugbare tidligere tegn er </a:t>
            </a:r>
            <a:endParaRPr lang="da-DK" dirty="0">
              <a:ea typeface="Calibri" panose="020F0502020204030204"/>
              <a:cs typeface="Calibri" panose="020F0502020204030204"/>
            </a:endParaRPr>
          </a:p>
          <a:p>
            <a:pPr lvl="1">
              <a:buFont typeface="Courier New" panose="020B0604020202020204" pitchFamily="34" charset="0"/>
              <a:buChar char="o"/>
            </a:pPr>
            <a:r>
              <a:rPr lang="da-DK" dirty="0"/>
              <a:t>Specifikke og målbare  </a:t>
            </a:r>
            <a:endParaRPr lang="da-DK" dirty="0">
              <a:ea typeface="Calibri" panose="020F0502020204030204"/>
              <a:cs typeface="Calibri" panose="020F0502020204030204"/>
            </a:endParaRPr>
          </a:p>
          <a:p>
            <a:pPr lvl="1">
              <a:buFont typeface="Courier New" panose="020B0604020202020204" pitchFamily="34" charset="0"/>
              <a:buChar char="o"/>
            </a:pPr>
            <a:r>
              <a:rPr lang="da-DK" dirty="0"/>
              <a:t>Til at adskille fra din normale adfærd</a:t>
            </a:r>
            <a:endParaRPr lang="da-DK" dirty="0">
              <a:ea typeface="Calibri"/>
              <a:cs typeface="Calibri"/>
            </a:endParaRPr>
          </a:p>
          <a:p>
            <a:endParaRPr lang="da-DK" dirty="0">
              <a:ea typeface="Calibri"/>
              <a:cs typeface="Calibri"/>
            </a:endParaRPr>
          </a:p>
        </p:txBody>
      </p:sp>
    </p:spTree>
    <p:extLst>
      <p:ext uri="{BB962C8B-B14F-4D97-AF65-F5344CB8AC3E}">
        <p14:creationId xmlns:p14="http://schemas.microsoft.com/office/powerpoint/2010/main" val="1120012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pPr eaLnBrk="1" hangingPunct="1">
              <a:defRPr/>
            </a:pPr>
            <a:r>
              <a:rPr lang="da-DK" sz="3200" b="1" dirty="0"/>
              <a:t> EKSEMPLER på tidlige </a:t>
            </a:r>
            <a:r>
              <a:rPr lang="da-DK" dirty="0"/>
              <a:t>tegn/symptomer</a:t>
            </a:r>
            <a:r>
              <a:rPr lang="da-DK" sz="3200" b="1" dirty="0"/>
              <a:t> på Mani/</a:t>
            </a:r>
            <a:r>
              <a:rPr lang="da-DK" sz="3200" b="1" dirty="0" err="1"/>
              <a:t>hypomani</a:t>
            </a:r>
            <a:endParaRPr lang="da-DK" sz="3200" b="1" dirty="0"/>
          </a:p>
        </p:txBody>
      </p:sp>
      <p:sp>
        <p:nvSpPr>
          <p:cNvPr id="119811" name="Rectangle 3"/>
          <p:cNvSpPr>
            <a:spLocks noGrp="1" noChangeArrowheads="1"/>
          </p:cNvSpPr>
          <p:nvPr>
            <p:ph type="body" idx="1"/>
          </p:nvPr>
        </p:nvSpPr>
        <p:spPr/>
        <p:txBody>
          <a:bodyPr>
            <a:normAutofit lnSpcReduction="10000"/>
          </a:bodyPr>
          <a:lstStyle/>
          <a:p>
            <a:pPr eaLnBrk="1" hangingPunct="1"/>
            <a:r>
              <a:rPr lang="da-DK" altLang="da-DK" dirty="0"/>
              <a:t>Nedsat søvnbehov fx 5-6 eller fx 2-3 mindre end normalt</a:t>
            </a:r>
          </a:p>
          <a:p>
            <a:pPr eaLnBrk="1" hangingPunct="1"/>
            <a:r>
              <a:rPr lang="da-DK" altLang="da-DK" dirty="0">
                <a:solidFill>
                  <a:schemeClr val="accent1">
                    <a:lumMod val="50000"/>
                  </a:schemeClr>
                </a:solidFill>
              </a:rPr>
              <a:t>Er utålmodig og </a:t>
            </a:r>
            <a:r>
              <a:rPr lang="da-DK" altLang="da-DK" dirty="0"/>
              <a:t>irritabel, </a:t>
            </a:r>
            <a:r>
              <a:rPr lang="da-DK" altLang="da-DK" dirty="0">
                <a:solidFill>
                  <a:schemeClr val="accent1">
                    <a:lumMod val="50000"/>
                  </a:schemeClr>
                </a:solidFill>
              </a:rPr>
              <a:t>vrisser</a:t>
            </a:r>
            <a:endParaRPr lang="da-DK" altLang="da-DK" strike="sngStrike" dirty="0">
              <a:solidFill>
                <a:schemeClr val="accent1">
                  <a:lumMod val="50000"/>
                </a:schemeClr>
              </a:solidFill>
            </a:endParaRPr>
          </a:p>
          <a:p>
            <a:pPr eaLnBrk="1" hangingPunct="1"/>
            <a:r>
              <a:rPr lang="da-DK" altLang="da-DK" dirty="0">
                <a:solidFill>
                  <a:schemeClr val="accent1">
                    <a:lumMod val="50000"/>
                  </a:schemeClr>
                </a:solidFill>
              </a:rPr>
              <a:t>Får nye ideer, f.eks. at ville ændre hjemmets indretning, at foreslå chefen at ændre procedurer på arbejde.</a:t>
            </a:r>
            <a:endParaRPr lang="da-DK" altLang="da-DK" strike="sngStrike" dirty="0">
              <a:solidFill>
                <a:schemeClr val="accent1">
                  <a:lumMod val="50000"/>
                </a:schemeClr>
              </a:solidFill>
            </a:endParaRPr>
          </a:p>
          <a:p>
            <a:pPr eaLnBrk="1" hangingPunct="1"/>
            <a:r>
              <a:rPr lang="da-DK" altLang="da-DK" dirty="0"/>
              <a:t>Taler meget mere end normalt</a:t>
            </a:r>
          </a:p>
          <a:p>
            <a:pPr eaLnBrk="1" hangingPunct="1"/>
            <a:r>
              <a:rPr lang="da-DK" altLang="da-DK" dirty="0"/>
              <a:t>Træner </a:t>
            </a:r>
            <a:r>
              <a:rPr lang="da-DK" altLang="da-DK" dirty="0">
                <a:solidFill>
                  <a:schemeClr val="accent1">
                    <a:lumMod val="50000"/>
                  </a:schemeClr>
                </a:solidFill>
              </a:rPr>
              <a:t>mere</a:t>
            </a:r>
            <a:endParaRPr lang="da-DK" altLang="da-DK" dirty="0"/>
          </a:p>
          <a:p>
            <a:pPr eaLnBrk="1" hangingPunct="1"/>
            <a:r>
              <a:rPr lang="da-DK" altLang="da-DK" dirty="0"/>
              <a:t>Ser tingene meget skarpere </a:t>
            </a:r>
            <a:r>
              <a:rPr lang="da-DK" altLang="da-DK" dirty="0">
                <a:solidFill>
                  <a:schemeClr val="accent1">
                    <a:lumMod val="50000"/>
                  </a:schemeClr>
                </a:solidFill>
              </a:rPr>
              <a:t>og med kraftigere farver</a:t>
            </a:r>
          </a:p>
          <a:p>
            <a:pPr eaLnBrk="1" hangingPunct="1"/>
            <a:r>
              <a:rPr lang="da-DK" altLang="da-DK" dirty="0">
                <a:solidFill>
                  <a:schemeClr val="accent1">
                    <a:lumMod val="50000"/>
                  </a:schemeClr>
                </a:solidFill>
              </a:rPr>
              <a:t>Skriver dobbelt så mange p</a:t>
            </a:r>
            <a:r>
              <a:rPr lang="da-DK" altLang="da-DK" dirty="0"/>
              <a:t>osts på de sociale medier</a:t>
            </a:r>
          </a:p>
          <a:p>
            <a:pPr eaLnBrk="1" hangingPunct="1"/>
            <a:r>
              <a:rPr lang="da-DK" altLang="da-DK" dirty="0"/>
              <a:t>Køber</a:t>
            </a:r>
            <a:r>
              <a:rPr lang="da-DK" altLang="da-DK" dirty="0">
                <a:solidFill>
                  <a:schemeClr val="accent1">
                    <a:lumMod val="50000"/>
                  </a:schemeClr>
                </a:solidFill>
              </a:rPr>
              <a:t> impulsivt </a:t>
            </a:r>
            <a:r>
              <a:rPr lang="da-DK" altLang="da-DK" dirty="0"/>
              <a:t>ting, der ikke er behov for</a:t>
            </a:r>
          </a:p>
          <a:p>
            <a:pPr eaLnBrk="1" hangingPunct="1"/>
            <a:endParaRPr lang="da-DK" altLang="da-DK" dirty="0"/>
          </a:p>
        </p:txBody>
      </p:sp>
      <p:sp>
        <p:nvSpPr>
          <p:cNvPr id="2" name="Pladsholder til sidefod 1">
            <a:extLst>
              <a:ext uri="{FF2B5EF4-FFF2-40B4-BE49-F238E27FC236}">
                <a16:creationId xmlns:a16="http://schemas.microsoft.com/office/drawing/2014/main" id="{129460AB-F4B4-44DE-8634-C6F1C3F4DE6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DMPG</a:t>
            </a:r>
          </a:p>
        </p:txBody>
      </p:sp>
      <p:sp>
        <p:nvSpPr>
          <p:cNvPr id="3" name="Pladsholder til slidenummer 2">
            <a:extLst>
              <a:ext uri="{FF2B5EF4-FFF2-40B4-BE49-F238E27FC236}">
                <a16:creationId xmlns:a16="http://schemas.microsoft.com/office/drawing/2014/main" id="{38B6862D-1D29-4E63-9FD0-33A43A88E57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17</a:t>
            </a:fld>
            <a:endParaRPr lang="da-DK"/>
          </a:p>
        </p:txBody>
      </p:sp>
    </p:spTree>
    <p:extLst>
      <p:ext uri="{BB962C8B-B14F-4D97-AF65-F5344CB8AC3E}">
        <p14:creationId xmlns:p14="http://schemas.microsoft.com/office/powerpoint/2010/main" val="404964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8EE6F-2FE8-5C33-F8F1-68D7DBB5E36C}"/>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00E58B97-BA63-06FC-BB6E-DDC4E74D3AB0}"/>
              </a:ext>
            </a:extLst>
          </p:cNvPr>
          <p:cNvSpPr>
            <a:spLocks noGrp="1"/>
          </p:cNvSpPr>
          <p:nvPr>
            <p:ph idx="1"/>
          </p:nvPr>
        </p:nvSpPr>
        <p:spPr>
          <a:xfrm>
            <a:off x="1957388" y="2434312"/>
            <a:ext cx="8654085" cy="1659641"/>
          </a:xfrm>
        </p:spPr>
        <p:txBody>
          <a:bodyPr/>
          <a:lstStyle/>
          <a:p>
            <a:pPr marL="0" indent="0" algn="ctr">
              <a:buNone/>
            </a:pPr>
            <a:r>
              <a:rPr lang="da-DK" dirty="0"/>
              <a:t>Prøv at udfylde skema med neutral tilstand, </a:t>
            </a:r>
            <a:r>
              <a:rPr lang="da-DK" dirty="0" err="1"/>
              <a:t>hypomani</a:t>
            </a:r>
            <a:r>
              <a:rPr lang="da-DK" dirty="0"/>
              <a:t>/mani og tidlige tegn</a:t>
            </a:r>
          </a:p>
        </p:txBody>
      </p:sp>
      <p:sp>
        <p:nvSpPr>
          <p:cNvPr id="2" name="Pladsholder til slidenummer 1">
            <a:extLst>
              <a:ext uri="{FF2B5EF4-FFF2-40B4-BE49-F238E27FC236}">
                <a16:creationId xmlns:a16="http://schemas.microsoft.com/office/drawing/2014/main" id="{A8857B54-6FE6-A963-0A95-D1A2DF48C511}"/>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18</a:t>
            </a:fld>
            <a:endParaRPr lang="da-DK" dirty="0"/>
          </a:p>
        </p:txBody>
      </p:sp>
      <p:pic>
        <p:nvPicPr>
          <p:cNvPr id="6" name="Billede 5" descr="Et billede, der indeholder tegning, skitse, illustration/afbildning, tegneserie&#10;&#10;Indhold genereret af kunstig intelligens kan være forkert.">
            <a:extLst>
              <a:ext uri="{FF2B5EF4-FFF2-40B4-BE49-F238E27FC236}">
                <a16:creationId xmlns:a16="http://schemas.microsoft.com/office/drawing/2014/main" id="{55B625A9-A928-071B-5EFC-2D4B2425464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6482"/>
          <a:stretch/>
        </p:blipFill>
        <p:spPr>
          <a:xfrm>
            <a:off x="457200" y="2162860"/>
            <a:ext cx="2341962" cy="4376057"/>
          </a:xfrm>
          <a:prstGeom prst="rect">
            <a:avLst/>
          </a:prstGeom>
        </p:spPr>
      </p:pic>
    </p:spTree>
    <p:extLst>
      <p:ext uri="{BB962C8B-B14F-4D97-AF65-F5344CB8AC3E}">
        <p14:creationId xmlns:p14="http://schemas.microsoft.com/office/powerpoint/2010/main" val="3896282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21099-6121-2FB4-2F31-2570F90D2AE1}"/>
            </a:ext>
          </a:extLst>
        </p:cNvPr>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7956B41A-57DC-AFA0-2812-5AFFD266B8B3}"/>
              </a:ext>
            </a:extLst>
          </p:cNvPr>
          <p:cNvGraphicFramePr>
            <a:graphicFrameLocks noGrp="1"/>
          </p:cNvGraphicFramePr>
          <p:nvPr>
            <p:ph idx="1"/>
            <p:extLst>
              <p:ext uri="{D42A27DB-BD31-4B8C-83A1-F6EECF244321}">
                <p14:modId xmlns:p14="http://schemas.microsoft.com/office/powerpoint/2010/main" val="892147899"/>
              </p:ext>
            </p:extLst>
          </p:nvPr>
        </p:nvGraphicFramePr>
        <p:xfrm>
          <a:off x="838200" y="1846263"/>
          <a:ext cx="10515600" cy="413767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130216765"/>
                    </a:ext>
                  </a:extLst>
                </a:gridCol>
                <a:gridCol w="2628900">
                  <a:extLst>
                    <a:ext uri="{9D8B030D-6E8A-4147-A177-3AD203B41FA5}">
                      <a16:colId xmlns:a16="http://schemas.microsoft.com/office/drawing/2014/main" val="951517135"/>
                    </a:ext>
                  </a:extLst>
                </a:gridCol>
                <a:gridCol w="2628900">
                  <a:extLst>
                    <a:ext uri="{9D8B030D-6E8A-4147-A177-3AD203B41FA5}">
                      <a16:colId xmlns:a16="http://schemas.microsoft.com/office/drawing/2014/main" val="536781942"/>
                    </a:ext>
                  </a:extLst>
                </a:gridCol>
                <a:gridCol w="2628900">
                  <a:extLst>
                    <a:ext uri="{9D8B030D-6E8A-4147-A177-3AD203B41FA5}">
                      <a16:colId xmlns:a16="http://schemas.microsoft.com/office/drawing/2014/main" val="2828101657"/>
                    </a:ext>
                  </a:extLst>
                </a:gridCol>
              </a:tblGrid>
              <a:tr h="591097">
                <a:tc>
                  <a:txBody>
                    <a:bodyPr/>
                    <a:lstStyle/>
                    <a:p>
                      <a:r>
                        <a:rPr lang="da-DK" dirty="0"/>
                        <a:t>KATEGORI </a:t>
                      </a:r>
                    </a:p>
                  </a:txBody>
                  <a:tcPr>
                    <a:solidFill>
                      <a:schemeClr val="accent6">
                        <a:lumMod val="75000"/>
                      </a:schemeClr>
                    </a:solidFill>
                  </a:tcPr>
                </a:tc>
                <a:tc>
                  <a:txBody>
                    <a:bodyPr/>
                    <a:lstStyle/>
                    <a:p>
                      <a:r>
                        <a:rPr lang="da-DK" dirty="0"/>
                        <a:t>NEUTRAL TILSTAND</a:t>
                      </a:r>
                    </a:p>
                  </a:txBody>
                  <a:tcPr>
                    <a:solidFill>
                      <a:schemeClr val="accent6">
                        <a:lumMod val="75000"/>
                      </a:schemeClr>
                    </a:solidFill>
                  </a:tcPr>
                </a:tc>
                <a:tc>
                  <a:txBody>
                    <a:bodyPr/>
                    <a:lstStyle/>
                    <a:p>
                      <a:r>
                        <a:rPr lang="da-DK" dirty="0"/>
                        <a:t>HYPOMANI/MANI</a:t>
                      </a:r>
                    </a:p>
                  </a:txBody>
                  <a:tcPr>
                    <a:solidFill>
                      <a:schemeClr val="accent6">
                        <a:lumMod val="75000"/>
                      </a:schemeClr>
                    </a:solidFill>
                  </a:tcPr>
                </a:tc>
                <a:tc>
                  <a:txBody>
                    <a:bodyPr/>
                    <a:lstStyle/>
                    <a:p>
                      <a:r>
                        <a:rPr lang="da-DK" dirty="0"/>
                        <a:t>TIDLIGE TEGN</a:t>
                      </a:r>
                    </a:p>
                  </a:txBody>
                  <a:tcPr>
                    <a:solidFill>
                      <a:schemeClr val="accent6">
                        <a:lumMod val="75000"/>
                      </a:schemeClr>
                    </a:solidFill>
                  </a:tcPr>
                </a:tc>
                <a:extLst>
                  <a:ext uri="{0D108BD9-81ED-4DB2-BD59-A6C34878D82A}">
                    <a16:rowId xmlns:a16="http://schemas.microsoft.com/office/drawing/2014/main" val="2892032065"/>
                  </a:ext>
                </a:extLst>
              </a:tr>
              <a:tr h="591097">
                <a:tc>
                  <a:txBody>
                    <a:bodyPr/>
                    <a:lstStyle/>
                    <a:p>
                      <a:r>
                        <a:rPr lang="da-DK" dirty="0"/>
                        <a:t>Humør/stemningsleje</a:t>
                      </a:r>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250552353"/>
                  </a:ext>
                </a:extLst>
              </a:tr>
              <a:tr h="591097">
                <a:tc>
                  <a:txBody>
                    <a:bodyPr/>
                    <a:lstStyle/>
                    <a:p>
                      <a:r>
                        <a:rPr lang="da-DK" dirty="0"/>
                        <a:t>Holdning til mig selv</a:t>
                      </a:r>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3882961173"/>
                  </a:ext>
                </a:extLst>
              </a:tr>
              <a:tr h="591097">
                <a:tc>
                  <a:txBody>
                    <a:bodyPr/>
                    <a:lstStyle/>
                    <a:p>
                      <a:r>
                        <a:rPr lang="da-DK" dirty="0"/>
                        <a:t>Holdning til andre</a:t>
                      </a:r>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4094639640"/>
                  </a:ext>
                </a:extLst>
              </a:tr>
              <a:tr h="591097">
                <a:tc>
                  <a:txBody>
                    <a:bodyPr/>
                    <a:lstStyle/>
                    <a:p>
                      <a:r>
                        <a:rPr lang="da-DK" dirty="0"/>
                        <a:t>Søvnmønster</a:t>
                      </a:r>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1619717397"/>
                  </a:ext>
                </a:extLst>
              </a:tr>
              <a:tr h="591097">
                <a:tc>
                  <a:txBody>
                    <a:bodyPr/>
                    <a:lstStyle/>
                    <a:p>
                      <a:r>
                        <a:rPr lang="da-DK" dirty="0"/>
                        <a:t>Energi </a:t>
                      </a:r>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2369248936"/>
                  </a:ext>
                </a:extLst>
              </a:tr>
              <a:tr h="591097">
                <a:tc>
                  <a:txBody>
                    <a:bodyPr/>
                    <a:lstStyle/>
                    <a:p>
                      <a:r>
                        <a:rPr lang="da-DK" dirty="0"/>
                        <a:t>Appetit/spisemønster</a:t>
                      </a:r>
                    </a:p>
                  </a:txBody>
                  <a:tcPr/>
                </a:tc>
                <a:tc>
                  <a:txBody>
                    <a:bodyPr/>
                    <a:lstStyle/>
                    <a:p>
                      <a:endParaRPr lang="da-DK"/>
                    </a:p>
                  </a:txBody>
                  <a:tcPr/>
                </a:tc>
                <a:tc>
                  <a:txBody>
                    <a:bodyPr/>
                    <a:lstStyle/>
                    <a:p>
                      <a:endParaRPr lang="da-DK"/>
                    </a:p>
                  </a:txBody>
                  <a:tcPr/>
                </a:tc>
                <a:tc>
                  <a:txBody>
                    <a:bodyPr/>
                    <a:lstStyle/>
                    <a:p>
                      <a:endParaRPr lang="da-DK" dirty="0"/>
                    </a:p>
                  </a:txBody>
                  <a:tcPr/>
                </a:tc>
                <a:extLst>
                  <a:ext uri="{0D108BD9-81ED-4DB2-BD59-A6C34878D82A}">
                    <a16:rowId xmlns:a16="http://schemas.microsoft.com/office/drawing/2014/main" val="4288417653"/>
                  </a:ext>
                </a:extLst>
              </a:tr>
            </a:tbl>
          </a:graphicData>
        </a:graphic>
      </p:graphicFrame>
    </p:spTree>
    <p:extLst>
      <p:ext uri="{BB962C8B-B14F-4D97-AF65-F5344CB8AC3E}">
        <p14:creationId xmlns:p14="http://schemas.microsoft.com/office/powerpoint/2010/main" val="224063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A61637-F5B7-4973-85A0-307D383B392D}"/>
              </a:ext>
            </a:extLst>
          </p:cNvPr>
          <p:cNvSpPr>
            <a:spLocks noGrp="1"/>
          </p:cNvSpPr>
          <p:nvPr>
            <p:ph type="title"/>
          </p:nvPr>
        </p:nvSpPr>
        <p:spPr/>
        <p:txBody>
          <a:bodyPr>
            <a:normAutofit/>
          </a:bodyPr>
          <a:lstStyle/>
          <a:p>
            <a:r>
              <a:rPr lang="da-DK" sz="3200" b="1" dirty="0"/>
              <a:t>PROGRAM </a:t>
            </a:r>
            <a:endParaRPr lang="da-DK" sz="3200" dirty="0"/>
          </a:p>
        </p:txBody>
      </p:sp>
      <p:sp>
        <p:nvSpPr>
          <p:cNvPr id="3" name="Pladsholder til indhold 2">
            <a:extLst>
              <a:ext uri="{FF2B5EF4-FFF2-40B4-BE49-F238E27FC236}">
                <a16:creationId xmlns:a16="http://schemas.microsoft.com/office/drawing/2014/main" id="{ECF7B87D-6DC1-4D9D-A0A2-F1EEA41D0BDB}"/>
              </a:ext>
            </a:extLst>
          </p:cNvPr>
          <p:cNvSpPr>
            <a:spLocks noGrp="1"/>
          </p:cNvSpPr>
          <p:nvPr>
            <p:ph idx="1"/>
          </p:nvPr>
        </p:nvSpPr>
        <p:spPr/>
        <p:txBody>
          <a:bodyPr/>
          <a:lstStyle/>
          <a:p>
            <a:r>
              <a:rPr lang="da-DK" dirty="0"/>
              <a:t>Symptomer ved </a:t>
            </a:r>
            <a:r>
              <a:rPr lang="da-DK" dirty="0" err="1"/>
              <a:t>hypomani</a:t>
            </a:r>
            <a:r>
              <a:rPr lang="da-DK" dirty="0"/>
              <a:t> og mani</a:t>
            </a:r>
          </a:p>
          <a:p>
            <a:endParaRPr lang="da-DK" dirty="0"/>
          </a:p>
          <a:p>
            <a:r>
              <a:rPr lang="da-DK" dirty="0"/>
              <a:t>Erfaringer med </a:t>
            </a:r>
            <a:r>
              <a:rPr lang="da-DK" dirty="0" err="1"/>
              <a:t>hypomani</a:t>
            </a:r>
            <a:r>
              <a:rPr lang="da-DK" dirty="0"/>
              <a:t> eller mani</a:t>
            </a:r>
          </a:p>
          <a:p>
            <a:endParaRPr lang="da-DK" dirty="0"/>
          </a:p>
          <a:p>
            <a:r>
              <a:rPr lang="da-DK" dirty="0"/>
              <a:t>Den personlige forebyggelsesplan</a:t>
            </a:r>
          </a:p>
          <a:p>
            <a:pPr lvl="1"/>
            <a:r>
              <a:rPr lang="da-DK" dirty="0"/>
              <a:t>Udløsende faktorer</a:t>
            </a:r>
          </a:p>
          <a:p>
            <a:pPr lvl="1"/>
            <a:r>
              <a:rPr lang="da-DK" dirty="0"/>
              <a:t>Tidlige advarselstegn </a:t>
            </a:r>
          </a:p>
          <a:p>
            <a:pPr lvl="1"/>
            <a:r>
              <a:rPr lang="da-DK" dirty="0"/>
              <a:t>Handleplan</a:t>
            </a:r>
          </a:p>
        </p:txBody>
      </p:sp>
      <p:sp>
        <p:nvSpPr>
          <p:cNvPr id="4" name="Pladsholder til sidefod 3">
            <a:extLst>
              <a:ext uri="{FF2B5EF4-FFF2-40B4-BE49-F238E27FC236}">
                <a16:creationId xmlns:a16="http://schemas.microsoft.com/office/drawing/2014/main" id="{581AE246-B45D-49CC-A077-23AAEE29052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DMPG</a:t>
            </a:r>
          </a:p>
        </p:txBody>
      </p:sp>
      <p:sp>
        <p:nvSpPr>
          <p:cNvPr id="5" name="Pladsholder til slidenummer 4">
            <a:extLst>
              <a:ext uri="{FF2B5EF4-FFF2-40B4-BE49-F238E27FC236}">
                <a16:creationId xmlns:a16="http://schemas.microsoft.com/office/drawing/2014/main" id="{51379608-1649-4531-B108-4770316B2E5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2</a:t>
            </a:fld>
            <a:endParaRPr lang="da-DK"/>
          </a:p>
        </p:txBody>
      </p:sp>
    </p:spTree>
    <p:extLst>
      <p:ext uri="{BB962C8B-B14F-4D97-AF65-F5344CB8AC3E}">
        <p14:creationId xmlns:p14="http://schemas.microsoft.com/office/powerpoint/2010/main" val="3118808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DECE8752-6267-05E8-DFB2-AF8EECB653E5}"/>
              </a:ext>
            </a:extLst>
          </p:cNvPr>
          <p:cNvGraphicFramePr>
            <a:graphicFrameLocks noGrp="1"/>
          </p:cNvGraphicFramePr>
          <p:nvPr>
            <p:ph idx="1"/>
            <p:extLst>
              <p:ext uri="{D42A27DB-BD31-4B8C-83A1-F6EECF244321}">
                <p14:modId xmlns:p14="http://schemas.microsoft.com/office/powerpoint/2010/main" val="3673845550"/>
              </p:ext>
            </p:extLst>
          </p:nvPr>
        </p:nvGraphicFramePr>
        <p:xfrm>
          <a:off x="838200" y="1846263"/>
          <a:ext cx="10515600" cy="413767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130216765"/>
                    </a:ext>
                  </a:extLst>
                </a:gridCol>
                <a:gridCol w="2628900">
                  <a:extLst>
                    <a:ext uri="{9D8B030D-6E8A-4147-A177-3AD203B41FA5}">
                      <a16:colId xmlns:a16="http://schemas.microsoft.com/office/drawing/2014/main" val="951517135"/>
                    </a:ext>
                  </a:extLst>
                </a:gridCol>
                <a:gridCol w="2628900">
                  <a:extLst>
                    <a:ext uri="{9D8B030D-6E8A-4147-A177-3AD203B41FA5}">
                      <a16:colId xmlns:a16="http://schemas.microsoft.com/office/drawing/2014/main" val="536781942"/>
                    </a:ext>
                  </a:extLst>
                </a:gridCol>
                <a:gridCol w="2628900">
                  <a:extLst>
                    <a:ext uri="{9D8B030D-6E8A-4147-A177-3AD203B41FA5}">
                      <a16:colId xmlns:a16="http://schemas.microsoft.com/office/drawing/2014/main" val="2828101657"/>
                    </a:ext>
                  </a:extLst>
                </a:gridCol>
              </a:tblGrid>
              <a:tr h="591097">
                <a:tc>
                  <a:txBody>
                    <a:bodyPr/>
                    <a:lstStyle/>
                    <a:p>
                      <a:r>
                        <a:rPr lang="da-DK" dirty="0"/>
                        <a:t>KATEGORI </a:t>
                      </a:r>
                    </a:p>
                  </a:txBody>
                  <a:tcPr>
                    <a:solidFill>
                      <a:schemeClr val="accent6">
                        <a:lumMod val="75000"/>
                      </a:schemeClr>
                    </a:solidFill>
                  </a:tcPr>
                </a:tc>
                <a:tc>
                  <a:txBody>
                    <a:bodyPr/>
                    <a:lstStyle/>
                    <a:p>
                      <a:r>
                        <a:rPr lang="da-DK" dirty="0"/>
                        <a:t>NEUTRAL TILSTAND</a:t>
                      </a:r>
                    </a:p>
                  </a:txBody>
                  <a:tcPr>
                    <a:solidFill>
                      <a:schemeClr val="accent6">
                        <a:lumMod val="75000"/>
                      </a:schemeClr>
                    </a:solidFill>
                  </a:tcPr>
                </a:tc>
                <a:tc>
                  <a:txBody>
                    <a:bodyPr/>
                    <a:lstStyle/>
                    <a:p>
                      <a:r>
                        <a:rPr lang="da-DK" dirty="0"/>
                        <a:t>HYPOMANI/MANI</a:t>
                      </a:r>
                    </a:p>
                  </a:txBody>
                  <a:tcPr>
                    <a:solidFill>
                      <a:schemeClr val="accent6">
                        <a:lumMod val="75000"/>
                      </a:schemeClr>
                    </a:solidFill>
                  </a:tcPr>
                </a:tc>
                <a:tc>
                  <a:txBody>
                    <a:bodyPr/>
                    <a:lstStyle/>
                    <a:p>
                      <a:r>
                        <a:rPr lang="da-DK" dirty="0"/>
                        <a:t>TIDLIGE TEGN</a:t>
                      </a:r>
                    </a:p>
                  </a:txBody>
                  <a:tcPr>
                    <a:solidFill>
                      <a:schemeClr val="accent6">
                        <a:lumMod val="75000"/>
                      </a:schemeClr>
                    </a:solidFill>
                  </a:tcPr>
                </a:tc>
                <a:extLst>
                  <a:ext uri="{0D108BD9-81ED-4DB2-BD59-A6C34878D82A}">
                    <a16:rowId xmlns:a16="http://schemas.microsoft.com/office/drawing/2014/main" val="2892032065"/>
                  </a:ext>
                </a:extLst>
              </a:tr>
              <a:tr h="591097">
                <a:tc>
                  <a:txBody>
                    <a:bodyPr/>
                    <a:lstStyle/>
                    <a:p>
                      <a:r>
                        <a:rPr lang="da-DK" dirty="0"/>
                        <a:t>Evne til koncentration</a:t>
                      </a:r>
                    </a:p>
                  </a:txBody>
                  <a:tcPr/>
                </a:tc>
                <a:tc>
                  <a:txBody>
                    <a:bodyPr/>
                    <a:lstStyle/>
                    <a:p>
                      <a:endParaRPr lang="da-DK" dirty="0"/>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250552353"/>
                  </a:ext>
                </a:extLst>
              </a:tr>
              <a:tr h="591097">
                <a:tc>
                  <a:txBody>
                    <a:bodyPr/>
                    <a:lstStyle/>
                    <a:p>
                      <a:r>
                        <a:rPr lang="da-DK" dirty="0"/>
                        <a:t>Tankernes tempo</a:t>
                      </a:r>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3882961173"/>
                  </a:ext>
                </a:extLst>
              </a:tr>
              <a:tr h="591097">
                <a:tc>
                  <a:txBody>
                    <a:bodyPr/>
                    <a:lstStyle/>
                    <a:p>
                      <a:r>
                        <a:rPr lang="da-DK" dirty="0"/>
                        <a:t>Sociale aktiviteter</a:t>
                      </a:r>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4094639640"/>
                  </a:ext>
                </a:extLst>
              </a:tr>
              <a:tr h="591097">
                <a:tc>
                  <a:txBody>
                    <a:bodyPr/>
                    <a:lstStyle/>
                    <a:p>
                      <a:r>
                        <a:rPr lang="da-DK" dirty="0"/>
                        <a:t>Aktivitetsmønster</a:t>
                      </a:r>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1619717397"/>
                  </a:ext>
                </a:extLst>
              </a:tr>
              <a:tr h="591097">
                <a:tc>
                  <a:txBody>
                    <a:bodyPr/>
                    <a:lstStyle/>
                    <a:p>
                      <a:r>
                        <a:rPr lang="da-DK" dirty="0"/>
                        <a:t>Humoristisk sans </a:t>
                      </a:r>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2369248936"/>
                  </a:ext>
                </a:extLst>
              </a:tr>
              <a:tr h="591097">
                <a:tc>
                  <a:txBody>
                    <a:bodyPr/>
                    <a:lstStyle/>
                    <a:p>
                      <a:r>
                        <a:rPr lang="da-DK" dirty="0"/>
                        <a:t>Forbrug af penge </a:t>
                      </a:r>
                    </a:p>
                  </a:txBody>
                  <a:tcPr/>
                </a:tc>
                <a:tc>
                  <a:txBody>
                    <a:bodyPr/>
                    <a:lstStyle/>
                    <a:p>
                      <a:endParaRPr lang="da-DK"/>
                    </a:p>
                  </a:txBody>
                  <a:tcPr/>
                </a:tc>
                <a:tc>
                  <a:txBody>
                    <a:bodyPr/>
                    <a:lstStyle/>
                    <a:p>
                      <a:endParaRPr lang="da-DK"/>
                    </a:p>
                  </a:txBody>
                  <a:tcPr/>
                </a:tc>
                <a:tc>
                  <a:txBody>
                    <a:bodyPr/>
                    <a:lstStyle/>
                    <a:p>
                      <a:endParaRPr lang="da-DK" dirty="0"/>
                    </a:p>
                  </a:txBody>
                  <a:tcPr/>
                </a:tc>
                <a:extLst>
                  <a:ext uri="{0D108BD9-81ED-4DB2-BD59-A6C34878D82A}">
                    <a16:rowId xmlns:a16="http://schemas.microsoft.com/office/drawing/2014/main" val="4288417653"/>
                  </a:ext>
                </a:extLst>
              </a:tr>
            </a:tbl>
          </a:graphicData>
        </a:graphic>
      </p:graphicFrame>
      <p:sp>
        <p:nvSpPr>
          <p:cNvPr id="5" name="Titel 4">
            <a:extLst>
              <a:ext uri="{FF2B5EF4-FFF2-40B4-BE49-F238E27FC236}">
                <a16:creationId xmlns:a16="http://schemas.microsoft.com/office/drawing/2014/main" id="{B6EA206D-C16C-A27E-D381-338B6FCF2390}"/>
              </a:ext>
            </a:extLst>
          </p:cNvPr>
          <p:cNvSpPr>
            <a:spLocks noGrp="1"/>
          </p:cNvSpPr>
          <p:nvPr>
            <p:ph type="title"/>
          </p:nvPr>
        </p:nvSpPr>
        <p:spPr/>
        <p:txBody>
          <a:bodyPr/>
          <a:lstStyle/>
          <a:p>
            <a:endParaRPr lang="da-DK"/>
          </a:p>
        </p:txBody>
      </p:sp>
    </p:spTree>
    <p:extLst>
      <p:ext uri="{BB962C8B-B14F-4D97-AF65-F5344CB8AC3E}">
        <p14:creationId xmlns:p14="http://schemas.microsoft.com/office/powerpoint/2010/main" val="2936978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8AFE0-D05F-B124-B0B5-C8E17C90E6A6}"/>
              </a:ext>
            </a:extLst>
          </p:cNvPr>
          <p:cNvSpPr>
            <a:spLocks noGrp="1"/>
          </p:cNvSpPr>
          <p:nvPr>
            <p:ph type="title"/>
          </p:nvPr>
        </p:nvSpPr>
        <p:spPr/>
        <p:txBody>
          <a:bodyPr>
            <a:normAutofit/>
          </a:bodyPr>
          <a:lstStyle/>
          <a:p>
            <a:r>
              <a:rPr lang="da-DK" sz="3200" b="1" dirty="0"/>
              <a:t> PÅRØRENDES ROLLE</a:t>
            </a:r>
          </a:p>
        </p:txBody>
      </p:sp>
      <p:sp>
        <p:nvSpPr>
          <p:cNvPr id="3" name="Pladsholder til indhold 2">
            <a:extLst>
              <a:ext uri="{FF2B5EF4-FFF2-40B4-BE49-F238E27FC236}">
                <a16:creationId xmlns:a16="http://schemas.microsoft.com/office/drawing/2014/main" id="{DD9A8071-DA4D-7900-411D-6EF321F48EA1}"/>
              </a:ext>
            </a:extLst>
          </p:cNvPr>
          <p:cNvSpPr>
            <a:spLocks noGrp="1"/>
          </p:cNvSpPr>
          <p:nvPr>
            <p:ph idx="1"/>
          </p:nvPr>
        </p:nvSpPr>
        <p:spPr/>
        <p:txBody>
          <a:bodyPr vert="horz" lIns="91440" tIns="45720" rIns="91440" bIns="45720" rtlCol="0" anchor="t">
            <a:normAutofit/>
          </a:bodyPr>
          <a:lstStyle/>
          <a:p>
            <a:r>
              <a:rPr lang="da-DK" dirty="0"/>
              <a:t>Definer spilleregler i neutral periode</a:t>
            </a:r>
            <a:endParaRPr lang="da-DK" dirty="0">
              <a:ea typeface="Calibri" panose="020F0502020204030204"/>
              <a:cs typeface="Calibri" panose="020F0502020204030204"/>
            </a:endParaRPr>
          </a:p>
          <a:p>
            <a:endParaRPr lang="da-DK" dirty="0">
              <a:latin typeface="Arial"/>
              <a:cs typeface="Arial"/>
            </a:endParaRPr>
          </a:p>
          <a:p>
            <a:r>
              <a:rPr lang="da-DK" dirty="0"/>
              <a:t>Tillid og åbenhed</a:t>
            </a:r>
            <a:endParaRPr lang="da-DK" dirty="0">
              <a:ea typeface="Calibri" panose="020F0502020204030204"/>
              <a:cs typeface="Calibri" panose="020F0502020204030204"/>
            </a:endParaRPr>
          </a:p>
          <a:p>
            <a:endParaRPr lang="da-DK" dirty="0">
              <a:latin typeface="Arial"/>
              <a:cs typeface="Arial"/>
            </a:endParaRPr>
          </a:p>
          <a:p>
            <a:r>
              <a:rPr lang="da-DK" dirty="0"/>
              <a:t>Hvad skal/kan der reageres på? Og hvordan?</a:t>
            </a:r>
            <a:endParaRPr lang="da-DK" dirty="0">
              <a:ea typeface="Calibri"/>
              <a:cs typeface="Calibri"/>
            </a:endParaRPr>
          </a:p>
          <a:p>
            <a:pPr marL="0" indent="0">
              <a:buNone/>
            </a:pPr>
            <a:endParaRPr lang="da-DK" dirty="0">
              <a:ea typeface="Calibri"/>
              <a:cs typeface="Calibri"/>
            </a:endParaRPr>
          </a:p>
          <a:p>
            <a:pPr lvl="1"/>
            <a:endParaRPr lang="da-DK" dirty="0"/>
          </a:p>
        </p:txBody>
      </p:sp>
    </p:spTree>
    <p:extLst>
      <p:ext uri="{BB962C8B-B14F-4D97-AF65-F5344CB8AC3E}">
        <p14:creationId xmlns:p14="http://schemas.microsoft.com/office/powerpoint/2010/main" val="795758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475643-E134-425E-6E83-DDC015361A97}"/>
              </a:ext>
            </a:extLst>
          </p:cNvPr>
          <p:cNvSpPr>
            <a:spLocks noGrp="1"/>
          </p:cNvSpPr>
          <p:nvPr>
            <p:ph type="title"/>
          </p:nvPr>
        </p:nvSpPr>
        <p:spPr>
          <a:xfrm>
            <a:off x="838200" y="873887"/>
            <a:ext cx="10515600" cy="772351"/>
          </a:xfrm>
        </p:spPr>
        <p:txBody>
          <a:bodyPr anchor="ctr">
            <a:normAutofit/>
          </a:bodyPr>
          <a:lstStyle/>
          <a:p>
            <a:r>
              <a:rPr lang="da-DK" sz="3200" b="1" dirty="0"/>
              <a:t>HANDLEPLAN ved tidlige tegn</a:t>
            </a:r>
          </a:p>
        </p:txBody>
      </p:sp>
      <p:sp>
        <p:nvSpPr>
          <p:cNvPr id="8" name="Content Placeholder 3">
            <a:extLst>
              <a:ext uri="{FF2B5EF4-FFF2-40B4-BE49-F238E27FC236}">
                <a16:creationId xmlns:a16="http://schemas.microsoft.com/office/drawing/2014/main" id="{B91724BF-529A-EE42-F569-AED8E721D610}"/>
              </a:ext>
            </a:extLst>
          </p:cNvPr>
          <p:cNvSpPr>
            <a:spLocks noGrp="1"/>
          </p:cNvSpPr>
          <p:nvPr>
            <p:ph sz="half" idx="1"/>
          </p:nvPr>
        </p:nvSpPr>
        <p:spPr>
          <a:xfrm>
            <a:off x="932860" y="1567747"/>
            <a:ext cx="6009467" cy="5068887"/>
          </a:xfrm>
          <a:ln w="28575">
            <a:noFill/>
          </a:ln>
        </p:spPr>
        <p:txBody>
          <a:bodyPr>
            <a:noAutofit/>
          </a:bodyPr>
          <a:lstStyle/>
          <a:p>
            <a:pPr marL="0" indent="0">
              <a:buNone/>
            </a:pPr>
            <a:r>
              <a:rPr lang="da-DK" sz="2400" b="1" dirty="0"/>
              <a:t>Kan indeholde: </a:t>
            </a:r>
          </a:p>
          <a:p>
            <a:pPr lvl="1">
              <a:lnSpc>
                <a:spcPct val="150000"/>
              </a:lnSpc>
            </a:pPr>
            <a:r>
              <a:rPr lang="da-DK" altLang="da-DK" sz="2200" dirty="0"/>
              <a:t>Medicinjustering</a:t>
            </a:r>
          </a:p>
          <a:p>
            <a:pPr lvl="1">
              <a:lnSpc>
                <a:spcPct val="150000"/>
              </a:lnSpc>
            </a:pPr>
            <a:r>
              <a:rPr lang="da-DK" altLang="da-DK" sz="2200" dirty="0"/>
              <a:t>Kontakt til behandler</a:t>
            </a:r>
          </a:p>
          <a:p>
            <a:pPr lvl="1">
              <a:lnSpc>
                <a:spcPct val="150000"/>
              </a:lnSpc>
            </a:pPr>
            <a:r>
              <a:rPr lang="da-DK" altLang="da-DK" sz="2200" dirty="0"/>
              <a:t>Begrænse aktivitetsniveau</a:t>
            </a:r>
          </a:p>
          <a:p>
            <a:pPr lvl="1">
              <a:lnSpc>
                <a:spcPct val="150000"/>
              </a:lnSpc>
            </a:pPr>
            <a:r>
              <a:rPr lang="da-DK" altLang="da-DK" sz="2200" dirty="0"/>
              <a:t>Søge feedback hos andre – hvem?</a:t>
            </a:r>
          </a:p>
          <a:p>
            <a:pPr lvl="1">
              <a:lnSpc>
                <a:spcPct val="150000"/>
              </a:lnSpc>
            </a:pPr>
            <a:r>
              <a:rPr lang="da-DK" altLang="da-DK" sz="2200" dirty="0"/>
              <a:t>Undgå social overstimulering</a:t>
            </a:r>
          </a:p>
          <a:p>
            <a:pPr lvl="1">
              <a:lnSpc>
                <a:spcPct val="150000"/>
              </a:lnSpc>
            </a:pPr>
            <a:r>
              <a:rPr lang="da-DK" altLang="da-DK" sz="2200" dirty="0"/>
              <a:t>Udsætte impulser</a:t>
            </a:r>
          </a:p>
          <a:p>
            <a:pPr lvl="1">
              <a:lnSpc>
                <a:spcPct val="150000"/>
              </a:lnSpc>
            </a:pPr>
            <a:r>
              <a:rPr lang="da-DK" altLang="da-DK" sz="2200" dirty="0"/>
              <a:t>Undersøge fordele/ulemper ved ideer</a:t>
            </a:r>
          </a:p>
          <a:p>
            <a:pPr lvl="1">
              <a:lnSpc>
                <a:spcPct val="150000"/>
              </a:lnSpc>
            </a:pPr>
            <a:r>
              <a:rPr lang="da-DK" altLang="da-DK" sz="2200" dirty="0"/>
              <a:t>Føre stemningsregistrering</a:t>
            </a:r>
          </a:p>
        </p:txBody>
      </p:sp>
      <p:sp>
        <p:nvSpPr>
          <p:cNvPr id="5" name="Rektangel: afrundede hjørner 4">
            <a:extLst>
              <a:ext uri="{FF2B5EF4-FFF2-40B4-BE49-F238E27FC236}">
                <a16:creationId xmlns:a16="http://schemas.microsoft.com/office/drawing/2014/main" id="{9705DD17-A3E7-C0E7-FB96-50CA25C689BE}"/>
              </a:ext>
            </a:extLst>
          </p:cNvPr>
          <p:cNvSpPr txBox="1"/>
          <p:nvPr/>
        </p:nvSpPr>
        <p:spPr>
          <a:xfrm>
            <a:off x="5917224" y="1259899"/>
            <a:ext cx="2526638" cy="1578537"/>
          </a:xfrm>
          <a:prstGeom prst="leftArrow">
            <a:avLst/>
          </a:prstGeom>
          <a:solidFill>
            <a:schemeClr val="accent6">
              <a:lumMod val="60000"/>
              <a:lumOff val="40000"/>
            </a:schemeClr>
          </a:solidFill>
          <a:ln w="38100">
            <a:prstDash val="dash"/>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a-DK" sz="2200" kern="1200" dirty="0">
                <a:solidFill>
                  <a:schemeClr val="tx1"/>
                </a:solidFill>
              </a:rPr>
              <a:t>Skal være konkret</a:t>
            </a:r>
            <a:endParaRPr lang="en-US" sz="2200" kern="1200" dirty="0">
              <a:solidFill>
                <a:schemeClr val="tx1"/>
              </a:solidFill>
            </a:endParaRPr>
          </a:p>
        </p:txBody>
      </p:sp>
      <p:sp>
        <p:nvSpPr>
          <p:cNvPr id="9" name="Rektangel: afrundede hjørner 4">
            <a:extLst>
              <a:ext uri="{FF2B5EF4-FFF2-40B4-BE49-F238E27FC236}">
                <a16:creationId xmlns:a16="http://schemas.microsoft.com/office/drawing/2014/main" id="{0C8A1C8A-F7F8-18E3-1F52-8ECA212A17C9}"/>
              </a:ext>
            </a:extLst>
          </p:cNvPr>
          <p:cNvSpPr txBox="1"/>
          <p:nvPr/>
        </p:nvSpPr>
        <p:spPr>
          <a:xfrm>
            <a:off x="7658827" y="3316208"/>
            <a:ext cx="2277199" cy="1578536"/>
          </a:xfrm>
          <a:prstGeom prst="leftArrow">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a-DK" sz="2200" kern="1200" dirty="0">
                <a:solidFill>
                  <a:schemeClr val="tx1"/>
                </a:solidFill>
              </a:rPr>
              <a:t>Skal være realistisk</a:t>
            </a:r>
            <a:endParaRPr lang="en-US" sz="2200" kern="1200" dirty="0">
              <a:solidFill>
                <a:schemeClr val="tx1"/>
              </a:solidFill>
            </a:endParaRPr>
          </a:p>
        </p:txBody>
      </p:sp>
    </p:spTree>
    <p:extLst>
      <p:ext uri="{BB962C8B-B14F-4D97-AF65-F5344CB8AC3E}">
        <p14:creationId xmlns:p14="http://schemas.microsoft.com/office/powerpoint/2010/main" val="3333099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475643-E134-425E-6E83-DDC015361A97}"/>
              </a:ext>
            </a:extLst>
          </p:cNvPr>
          <p:cNvSpPr>
            <a:spLocks noGrp="1"/>
          </p:cNvSpPr>
          <p:nvPr>
            <p:ph type="title"/>
          </p:nvPr>
        </p:nvSpPr>
        <p:spPr>
          <a:xfrm>
            <a:off x="838200" y="873887"/>
            <a:ext cx="10515600" cy="772351"/>
          </a:xfrm>
        </p:spPr>
        <p:txBody>
          <a:bodyPr anchor="ctr">
            <a:normAutofit/>
          </a:bodyPr>
          <a:lstStyle/>
          <a:p>
            <a:r>
              <a:rPr lang="da-DK" dirty="0"/>
              <a:t>Handleplan ved tidlige tegn</a:t>
            </a:r>
            <a:endParaRPr lang="da-DK" sz="3200" b="1" dirty="0"/>
          </a:p>
        </p:txBody>
      </p:sp>
      <p:sp>
        <p:nvSpPr>
          <p:cNvPr id="8" name="Content Placeholder 3">
            <a:extLst>
              <a:ext uri="{FF2B5EF4-FFF2-40B4-BE49-F238E27FC236}">
                <a16:creationId xmlns:a16="http://schemas.microsoft.com/office/drawing/2014/main" id="{B91724BF-529A-EE42-F569-AED8E721D610}"/>
              </a:ext>
            </a:extLst>
          </p:cNvPr>
          <p:cNvSpPr>
            <a:spLocks noGrp="1"/>
          </p:cNvSpPr>
          <p:nvPr>
            <p:ph sz="half" idx="1"/>
          </p:nvPr>
        </p:nvSpPr>
        <p:spPr>
          <a:xfrm>
            <a:off x="932860" y="1567747"/>
            <a:ext cx="6009467" cy="5068887"/>
          </a:xfrm>
          <a:ln w="28575">
            <a:noFill/>
          </a:ln>
        </p:spPr>
        <p:txBody>
          <a:bodyPr>
            <a:noAutofit/>
          </a:bodyPr>
          <a:lstStyle/>
          <a:p>
            <a:pPr marL="0" indent="0">
              <a:buNone/>
            </a:pPr>
            <a:r>
              <a:rPr lang="da-DK" sz="2400" b="1" dirty="0"/>
              <a:t>Kan indeholde: </a:t>
            </a:r>
            <a:endParaRPr lang="da-DK" altLang="da-DK" sz="2000" dirty="0"/>
          </a:p>
          <a:p>
            <a:pPr lvl="1">
              <a:lnSpc>
                <a:spcPct val="150000"/>
              </a:lnSpc>
            </a:pPr>
            <a:r>
              <a:rPr lang="da-DK" altLang="da-DK" sz="2000" dirty="0"/>
              <a:t>Begrænse det ugentlige aktivitetsniveau</a:t>
            </a:r>
          </a:p>
          <a:p>
            <a:pPr lvl="1">
              <a:lnSpc>
                <a:spcPct val="150000"/>
              </a:lnSpc>
            </a:pPr>
            <a:r>
              <a:rPr lang="da-DK" altLang="da-DK" sz="2000" dirty="0"/>
              <a:t>Søge feedback hos de nærmeste</a:t>
            </a:r>
          </a:p>
          <a:p>
            <a:pPr lvl="1">
              <a:lnSpc>
                <a:spcPct val="150000"/>
              </a:lnSpc>
            </a:pPr>
            <a:r>
              <a:rPr lang="da-DK" altLang="da-DK" sz="2000" dirty="0"/>
              <a:t>Undgå social overstimulering</a:t>
            </a:r>
          </a:p>
          <a:p>
            <a:pPr lvl="1">
              <a:lnSpc>
                <a:spcPct val="150000"/>
              </a:lnSpc>
            </a:pPr>
            <a:r>
              <a:rPr lang="da-DK" altLang="da-DK" sz="2000" dirty="0"/>
              <a:t>Udsætte impulser</a:t>
            </a:r>
          </a:p>
          <a:p>
            <a:pPr lvl="1">
              <a:lnSpc>
                <a:spcPct val="150000"/>
              </a:lnSpc>
            </a:pPr>
            <a:r>
              <a:rPr lang="da-DK" altLang="da-DK" sz="2000" dirty="0"/>
              <a:t>Undersøge fordele/ulemper ved ideer</a:t>
            </a:r>
          </a:p>
          <a:p>
            <a:pPr lvl="1">
              <a:lnSpc>
                <a:spcPct val="150000"/>
              </a:lnSpc>
            </a:pPr>
            <a:r>
              <a:rPr lang="da-DK" altLang="da-DK" sz="2000" dirty="0"/>
              <a:t>Føre stemningsregistrering</a:t>
            </a:r>
          </a:p>
          <a:p>
            <a:pPr lvl="1">
              <a:lnSpc>
                <a:spcPct val="150000"/>
              </a:lnSpc>
            </a:pPr>
            <a:r>
              <a:rPr lang="da-DK" altLang="da-DK" sz="2000" dirty="0"/>
              <a:t>Medicinjustering</a:t>
            </a:r>
          </a:p>
          <a:p>
            <a:pPr lvl="1">
              <a:lnSpc>
                <a:spcPct val="150000"/>
              </a:lnSpc>
            </a:pPr>
            <a:r>
              <a:rPr lang="da-DK" altLang="da-DK" sz="2000" dirty="0"/>
              <a:t>Kontakt til behandler</a:t>
            </a:r>
          </a:p>
          <a:p>
            <a:pPr lvl="1">
              <a:lnSpc>
                <a:spcPct val="150000"/>
              </a:lnSpc>
            </a:pPr>
            <a:endParaRPr lang="da-DK" altLang="da-DK" sz="2200" dirty="0"/>
          </a:p>
        </p:txBody>
      </p:sp>
      <p:sp>
        <p:nvSpPr>
          <p:cNvPr id="5" name="Rektangel: afrundede hjørner 4">
            <a:extLst>
              <a:ext uri="{FF2B5EF4-FFF2-40B4-BE49-F238E27FC236}">
                <a16:creationId xmlns:a16="http://schemas.microsoft.com/office/drawing/2014/main" id="{9705DD17-A3E7-C0E7-FB96-50CA25C689BE}"/>
              </a:ext>
            </a:extLst>
          </p:cNvPr>
          <p:cNvSpPr txBox="1"/>
          <p:nvPr/>
        </p:nvSpPr>
        <p:spPr>
          <a:xfrm>
            <a:off x="7490070" y="1385533"/>
            <a:ext cx="2526639" cy="1578536"/>
          </a:xfrm>
          <a:prstGeom prst="leftArrow">
            <a:avLst/>
          </a:prstGeom>
          <a:solidFill>
            <a:schemeClr val="accent6">
              <a:lumMod val="60000"/>
              <a:lumOff val="40000"/>
            </a:schemeClr>
          </a:solidFill>
          <a:ln w="38100">
            <a:prstDash val="dash"/>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a-DK" sz="2200" kern="1200" dirty="0">
                <a:solidFill>
                  <a:schemeClr val="tx1"/>
                </a:solidFill>
              </a:rPr>
              <a:t>Skal være konkret</a:t>
            </a:r>
            <a:endParaRPr lang="en-US" sz="2200" kern="1200" dirty="0">
              <a:solidFill>
                <a:schemeClr val="tx1"/>
              </a:solidFill>
            </a:endParaRPr>
          </a:p>
        </p:txBody>
      </p:sp>
      <p:grpSp>
        <p:nvGrpSpPr>
          <p:cNvPr id="6" name="Gruppe 5">
            <a:extLst>
              <a:ext uri="{FF2B5EF4-FFF2-40B4-BE49-F238E27FC236}">
                <a16:creationId xmlns:a16="http://schemas.microsoft.com/office/drawing/2014/main" id="{AFB8A646-D71D-F60E-31C6-4453BCFECFA8}"/>
              </a:ext>
            </a:extLst>
          </p:cNvPr>
          <p:cNvGrpSpPr/>
          <p:nvPr/>
        </p:nvGrpSpPr>
        <p:grpSpPr>
          <a:xfrm>
            <a:off x="8519331" y="3905138"/>
            <a:ext cx="2431505" cy="1749326"/>
            <a:chOff x="2357637" y="1069610"/>
            <a:chExt cx="2138139" cy="1389790"/>
          </a:xfrm>
          <a:solidFill>
            <a:schemeClr val="accent4"/>
          </a:solidFill>
        </p:grpSpPr>
        <p:sp>
          <p:nvSpPr>
            <p:cNvPr id="7" name="Rektangel: afrundede hjørner 6">
              <a:extLst>
                <a:ext uri="{FF2B5EF4-FFF2-40B4-BE49-F238E27FC236}">
                  <a16:creationId xmlns:a16="http://schemas.microsoft.com/office/drawing/2014/main" id="{CDF0378F-B2BB-01CB-C3A3-ADD20CD37195}"/>
                </a:ext>
              </a:extLst>
            </p:cNvPr>
            <p:cNvSpPr/>
            <p:nvPr/>
          </p:nvSpPr>
          <p:spPr>
            <a:xfrm>
              <a:off x="2357637" y="1069610"/>
              <a:ext cx="2138139" cy="1389790"/>
            </a:xfrm>
            <a:prstGeom prst="leftArrow">
              <a:avLst/>
            </a:prstGeom>
            <a:solidFill>
              <a:schemeClr val="accent2">
                <a:lumMod val="60000"/>
                <a:lumOff val="40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da-DK"/>
            </a:p>
          </p:txBody>
        </p:sp>
        <p:sp>
          <p:nvSpPr>
            <p:cNvPr id="9" name="Rektangel: afrundede hjørner 4">
              <a:extLst>
                <a:ext uri="{FF2B5EF4-FFF2-40B4-BE49-F238E27FC236}">
                  <a16:creationId xmlns:a16="http://schemas.microsoft.com/office/drawing/2014/main" id="{0C8A1C8A-F7F8-18E3-1F52-8ECA212A17C9}"/>
                </a:ext>
              </a:extLst>
            </p:cNvPr>
            <p:cNvSpPr txBox="1"/>
            <p:nvPr/>
          </p:nvSpPr>
          <p:spPr>
            <a:xfrm>
              <a:off x="2425481" y="1137454"/>
              <a:ext cx="2002451" cy="1254102"/>
            </a:xfrm>
            <a:prstGeom prst="leftArrow">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a-DK" sz="2200" kern="1200" dirty="0">
                  <a:solidFill>
                    <a:schemeClr val="tx1"/>
                  </a:solidFill>
                </a:rPr>
                <a:t>Skal være realistisk</a:t>
              </a:r>
              <a:endParaRPr lang="en-US" sz="2200" kern="1200" dirty="0">
                <a:solidFill>
                  <a:schemeClr val="tx1"/>
                </a:solidFill>
              </a:endParaRPr>
            </a:p>
          </p:txBody>
        </p:sp>
      </p:grpSp>
    </p:spTree>
    <p:extLst>
      <p:ext uri="{BB962C8B-B14F-4D97-AF65-F5344CB8AC3E}">
        <p14:creationId xmlns:p14="http://schemas.microsoft.com/office/powerpoint/2010/main" val="506774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71857-D017-154D-9391-78D589F33A6B}"/>
            </a:ext>
          </a:extLst>
        </p:cNvPr>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0369D559-8E57-8E50-3208-C2FEFFF360C0}"/>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24</a:t>
            </a:fld>
            <a:endParaRPr lang="da-DK" dirty="0"/>
          </a:p>
        </p:txBody>
      </p:sp>
      <p:sp>
        <p:nvSpPr>
          <p:cNvPr id="8" name="Pladsholder til indhold 7">
            <a:extLst>
              <a:ext uri="{FF2B5EF4-FFF2-40B4-BE49-F238E27FC236}">
                <a16:creationId xmlns:a16="http://schemas.microsoft.com/office/drawing/2014/main" id="{EFA9C56C-9C89-487B-3D67-B0CBAD2C223E}"/>
              </a:ext>
            </a:extLst>
          </p:cNvPr>
          <p:cNvSpPr>
            <a:spLocks noGrp="1"/>
          </p:cNvSpPr>
          <p:nvPr>
            <p:ph idx="1"/>
          </p:nvPr>
        </p:nvSpPr>
        <p:spPr>
          <a:xfrm>
            <a:off x="2527068" y="1531023"/>
            <a:ext cx="9076113" cy="4399984"/>
          </a:xfrm>
        </p:spPr>
        <p:txBody>
          <a:bodyPr/>
          <a:lstStyle/>
          <a:p>
            <a:endParaRPr lang="da-DK" dirty="0"/>
          </a:p>
          <a:p>
            <a:endParaRPr lang="da-DK" dirty="0"/>
          </a:p>
          <a:p>
            <a:pPr marL="0" indent="0">
              <a:buNone/>
            </a:pPr>
            <a:r>
              <a:rPr lang="da-DK" dirty="0"/>
              <a:t>Hvad er hensigtsmæssig at gøre, hvis du udvikler tidlige tegn eller symptomer på hypomani eller mani?</a:t>
            </a:r>
          </a:p>
          <a:p>
            <a:pPr marL="0" indent="0">
              <a:buNone/>
            </a:pPr>
            <a:endParaRPr lang="da-DK" dirty="0"/>
          </a:p>
          <a:p>
            <a:pPr marL="0" indent="0">
              <a:buNone/>
            </a:pPr>
            <a:r>
              <a:rPr lang="da-DK" dirty="0"/>
              <a:t>Hvad kan dine pårørende gøre?</a:t>
            </a:r>
          </a:p>
        </p:txBody>
      </p:sp>
      <p:pic>
        <p:nvPicPr>
          <p:cNvPr id="4" name="Billede 3" descr="Et billede, der indeholder tegning, skitse, illustration/afbildning, tegneserie&#10;&#10;Indhold genereret af kunstig intelligens kan være forkert.">
            <a:extLst>
              <a:ext uri="{FF2B5EF4-FFF2-40B4-BE49-F238E27FC236}">
                <a16:creationId xmlns:a16="http://schemas.microsoft.com/office/drawing/2014/main" id="{B21259C0-3597-36E6-F0B1-F26802B99DA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48485"/>
          <a:stretch/>
        </p:blipFill>
        <p:spPr>
          <a:xfrm>
            <a:off x="301286" y="2033587"/>
            <a:ext cx="2343035" cy="4548353"/>
          </a:xfrm>
          <a:prstGeom prst="rect">
            <a:avLst/>
          </a:prstGeom>
        </p:spPr>
      </p:pic>
    </p:spTree>
    <p:extLst>
      <p:ext uri="{BB962C8B-B14F-4D97-AF65-F5344CB8AC3E}">
        <p14:creationId xmlns:p14="http://schemas.microsoft.com/office/powerpoint/2010/main" val="237760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t>TAK FOR I DAG</a:t>
            </a:r>
          </a:p>
        </p:txBody>
      </p:sp>
      <p:sp>
        <p:nvSpPr>
          <p:cNvPr id="3" name="Pladsholder til indhold 2"/>
          <p:cNvSpPr>
            <a:spLocks noGrp="1"/>
          </p:cNvSpPr>
          <p:nvPr>
            <p:ph idx="1"/>
          </p:nvPr>
        </p:nvSpPr>
        <p:spPr/>
        <p:txBody>
          <a:bodyPr/>
          <a:lstStyle/>
          <a:p>
            <a:pPr>
              <a:lnSpc>
                <a:spcPct val="100000"/>
              </a:lnSpc>
              <a:spcAft>
                <a:spcPts val="1200"/>
              </a:spcAft>
            </a:pPr>
            <a:endParaRPr lang="da-DK" sz="2400" dirty="0"/>
          </a:p>
          <a:p>
            <a:pPr>
              <a:lnSpc>
                <a:spcPct val="100000"/>
              </a:lnSpc>
              <a:spcAft>
                <a:spcPts val="1200"/>
              </a:spcAft>
            </a:pPr>
            <a:r>
              <a:rPr lang="da-DK" dirty="0"/>
              <a:t>Var der noget, der var nyt eller overraskende?</a:t>
            </a:r>
          </a:p>
          <a:p>
            <a:pPr>
              <a:lnSpc>
                <a:spcPct val="100000"/>
              </a:lnSpc>
              <a:spcAft>
                <a:spcPts val="1200"/>
              </a:spcAft>
            </a:pPr>
            <a:r>
              <a:rPr lang="da-DK" dirty="0"/>
              <a:t>Hvad tager I med jer fra i dag?</a:t>
            </a:r>
          </a:p>
          <a:p>
            <a:pPr>
              <a:lnSpc>
                <a:spcPct val="100000"/>
              </a:lnSpc>
              <a:spcAft>
                <a:spcPts val="1200"/>
              </a:spcAft>
            </a:pPr>
            <a:r>
              <a:rPr lang="da-DK" dirty="0"/>
              <a:t>Hvad skal der ske næste gang</a:t>
            </a:r>
          </a:p>
        </p:txBody>
      </p:sp>
      <p:sp>
        <p:nvSpPr>
          <p:cNvPr id="4" name="Pladsholder til slidenummer 3"/>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25</a:t>
            </a:fld>
            <a:endParaRPr lang="da-DK" dirty="0"/>
          </a:p>
        </p:txBody>
      </p:sp>
      <p:pic>
        <p:nvPicPr>
          <p:cNvPr id="5" name="Content Placeholder 6">
            <a:extLst>
              <a:ext uri="{FF2B5EF4-FFF2-40B4-BE49-F238E27FC236}">
                <a16:creationId xmlns:a16="http://schemas.microsoft.com/office/drawing/2014/main" id="{444AA329-8CB4-4B20-75B2-981B0AE63E05}"/>
              </a:ext>
            </a:extLst>
          </p:cNvPr>
          <p:cNvPicPr>
            <a:picLocks noChangeAspect="1"/>
          </p:cNvPicPr>
          <p:nvPr/>
        </p:nvPicPr>
        <p:blipFill>
          <a:blip r:embed="rId3"/>
          <a:stretch>
            <a:fillRect/>
          </a:stretch>
        </p:blipFill>
        <p:spPr>
          <a:xfrm>
            <a:off x="8592018" y="3027047"/>
            <a:ext cx="3157029" cy="3160713"/>
          </a:xfrm>
          <a:prstGeom prst="rect">
            <a:avLst/>
          </a:prstGeom>
        </p:spPr>
      </p:pic>
    </p:spTree>
    <p:extLst>
      <p:ext uri="{BB962C8B-B14F-4D97-AF65-F5344CB8AC3E}">
        <p14:creationId xmlns:p14="http://schemas.microsoft.com/office/powerpoint/2010/main" val="920475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ktangel 3"/>
          <p:cNvSpPr/>
          <p:nvPr/>
        </p:nvSpPr>
        <p:spPr>
          <a:xfrm>
            <a:off x="8900932" y="0"/>
            <a:ext cx="3291068" cy="1632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p:cNvSpPr>
            <a:spLocks noChangeAspect="1"/>
          </p:cNvSpPr>
          <p:nvPr/>
        </p:nvSpPr>
        <p:spPr>
          <a:xfrm>
            <a:off x="3657600" y="983847"/>
            <a:ext cx="4680000" cy="4680000"/>
          </a:xfrm>
          <a:prstGeom prst="ellipse">
            <a:avLst/>
          </a:prstGeom>
          <a:ln>
            <a:noFill/>
          </a:ln>
          <a:effectLst>
            <a:outerShdw blurRad="76200" dist="12700" dir="2700000" sy="-23000" kx="-8004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da-DK" sz="4400" dirty="0"/>
              <a:t> Ekstra slides</a:t>
            </a:r>
          </a:p>
        </p:txBody>
      </p:sp>
      <p:sp>
        <p:nvSpPr>
          <p:cNvPr id="2" name="Pladsholder til slidenummer 1"/>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26</a:t>
            </a:fld>
            <a:endParaRPr lang="da-DK" dirty="0"/>
          </a:p>
        </p:txBody>
      </p:sp>
    </p:spTree>
    <p:extLst>
      <p:ext uri="{BB962C8B-B14F-4D97-AF65-F5344CB8AC3E}">
        <p14:creationId xmlns:p14="http://schemas.microsoft.com/office/powerpoint/2010/main" val="868826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4B156-4F96-CEF0-665E-5B27A11B4F5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9F8C43-31C6-5BD0-E4BD-3A2653AC8FE5}"/>
              </a:ext>
            </a:extLst>
          </p:cNvPr>
          <p:cNvSpPr>
            <a:spLocks noGrp="1"/>
          </p:cNvSpPr>
          <p:nvPr>
            <p:ph type="title"/>
          </p:nvPr>
        </p:nvSpPr>
        <p:spPr/>
        <p:txBody>
          <a:bodyPr>
            <a:normAutofit/>
          </a:bodyPr>
          <a:lstStyle/>
          <a:p>
            <a:endParaRPr lang="da-DK" dirty="0"/>
          </a:p>
        </p:txBody>
      </p:sp>
      <p:graphicFrame>
        <p:nvGraphicFramePr>
          <p:cNvPr id="4" name="Pladsholder til indhold 3">
            <a:extLst>
              <a:ext uri="{FF2B5EF4-FFF2-40B4-BE49-F238E27FC236}">
                <a16:creationId xmlns:a16="http://schemas.microsoft.com/office/drawing/2014/main" id="{BDB9610E-9C5E-684B-EA4E-D22FBC3E70DA}"/>
              </a:ext>
            </a:extLst>
          </p:cNvPr>
          <p:cNvGraphicFramePr>
            <a:graphicFrameLocks noGrp="1"/>
          </p:cNvGraphicFramePr>
          <p:nvPr>
            <p:ph idx="1"/>
          </p:nvPr>
        </p:nvGraphicFramePr>
        <p:xfrm>
          <a:off x="838199" y="1030310"/>
          <a:ext cx="10977563" cy="5146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idefod 2">
            <a:extLst>
              <a:ext uri="{FF2B5EF4-FFF2-40B4-BE49-F238E27FC236}">
                <a16:creationId xmlns:a16="http://schemas.microsoft.com/office/drawing/2014/main" id="{87E27D2C-AEAC-0BD0-D3D4-4BF086FB569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DMPG</a:t>
            </a:r>
          </a:p>
        </p:txBody>
      </p:sp>
      <p:sp>
        <p:nvSpPr>
          <p:cNvPr id="5" name="Pladsholder til slidenummer 4">
            <a:extLst>
              <a:ext uri="{FF2B5EF4-FFF2-40B4-BE49-F238E27FC236}">
                <a16:creationId xmlns:a16="http://schemas.microsoft.com/office/drawing/2014/main" id="{AA1D5016-FDED-C830-55E9-A078E760E0E3}"/>
              </a:ext>
            </a:extLst>
          </p:cNvPr>
          <p:cNvSpPr>
            <a:spLocks noGrp="1"/>
          </p:cNvSpPr>
          <p:nvPr>
            <p:ph type="sldNum" sz="quarter" idx="12"/>
          </p:nvPr>
        </p:nvSpPr>
        <p:spPr>
          <a:xfrm>
            <a:off x="8610600" y="6176964"/>
            <a:ext cx="2743200" cy="544512"/>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2F3C8A-1EBA-F347-92B3-72ECE37CB976}" type="slidenum">
              <a:rPr kumimoji="0" lang="da-D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794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3E099949-E60C-2E90-28AB-3B29DDD9AED5}"/>
              </a:ext>
            </a:extLst>
          </p:cNvPr>
          <p:cNvGraphicFramePr>
            <a:graphicFrameLocks noGrp="1"/>
          </p:cNvGraphicFramePr>
          <p:nvPr>
            <p:extLst>
              <p:ext uri="{D42A27DB-BD31-4B8C-83A1-F6EECF244321}">
                <p14:modId xmlns:p14="http://schemas.microsoft.com/office/powerpoint/2010/main" val="3826626332"/>
              </p:ext>
            </p:extLst>
          </p:nvPr>
        </p:nvGraphicFramePr>
        <p:xfrm>
          <a:off x="1586812" y="313735"/>
          <a:ext cx="7059884" cy="6748000"/>
        </p:xfrm>
        <a:graphic>
          <a:graphicData uri="http://schemas.openxmlformats.org/drawingml/2006/table">
            <a:tbl>
              <a:tblPr firstRow="1" bandRow="1">
                <a:tableStyleId>{5940675A-B579-460E-94D1-54222C63F5DA}</a:tableStyleId>
              </a:tblPr>
              <a:tblGrid>
                <a:gridCol w="7059884">
                  <a:extLst>
                    <a:ext uri="{9D8B030D-6E8A-4147-A177-3AD203B41FA5}">
                      <a16:colId xmlns:a16="http://schemas.microsoft.com/office/drawing/2014/main" val="1751476452"/>
                    </a:ext>
                  </a:extLst>
                </a:gridCol>
              </a:tblGrid>
              <a:tr h="85733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u="none" strike="noStrike" kern="1200" cap="none" spc="0" normalizeH="0" baseline="0" noProof="0" dirty="0">
                          <a:ln>
                            <a:noFill/>
                          </a:ln>
                          <a:solidFill>
                            <a:srgbClr val="333333"/>
                          </a:solidFill>
                          <a:effectLst/>
                          <a:uLnTx/>
                          <a:uFillTx/>
                        </a:rPr>
                        <a:t>Næsten intet behov for søvn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u="none" strike="noStrike" kern="1200" cap="none" spc="0" normalizeH="0" baseline="0" noProof="0" dirty="0">
                          <a:ln>
                            <a:noFill/>
                          </a:ln>
                          <a:solidFill>
                            <a:srgbClr val="333333"/>
                          </a:solidFill>
                          <a:effectLst/>
                          <a:uLnTx/>
                          <a:uFillTx/>
                        </a:rPr>
                        <a:t>Kan føle sig udvalgt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u="none" strike="noStrike" kern="1200" cap="none" spc="0" normalizeH="0" baseline="0" noProof="0" dirty="0">
                          <a:ln>
                            <a:noFill/>
                          </a:ln>
                          <a:solidFill>
                            <a:srgbClr val="333333"/>
                          </a:solidFill>
                          <a:effectLst/>
                          <a:uLnTx/>
                          <a:uFillTx/>
                        </a:rPr>
                        <a:t>Få eller ingen hæmninger</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9399166"/>
                  </a:ext>
                </a:extLst>
              </a:tr>
              <a:tr h="2294021">
                <a:tc>
                  <a:txBody>
                    <a:bodyPr/>
                    <a:lstStyle/>
                    <a:p>
                      <a:pPr marL="285750" indent="-285750">
                        <a:buFont typeface="Arial" panose="020B0604020202020204" pitchFamily="34" charset="0"/>
                        <a:buChar char="•"/>
                      </a:pPr>
                      <a:r>
                        <a:rPr lang="da-DK" sz="1600" dirty="0"/>
                        <a:t>Meget lidt søvn, tankemylder og høj energi.</a:t>
                      </a:r>
                    </a:p>
                    <a:p>
                      <a:pPr marL="742950" lvl="1" indent="-285750">
                        <a:buFont typeface="Arial" panose="020B0604020202020204" pitchFamily="34" charset="0"/>
                        <a:buChar char="•"/>
                      </a:pPr>
                      <a:r>
                        <a:rPr lang="da-DK" sz="1600" dirty="0"/>
                        <a:t>Impulsiv adfærd</a:t>
                      </a:r>
                    </a:p>
                    <a:p>
                      <a:pPr marL="742950" lvl="1" indent="-285750">
                        <a:buFont typeface="Arial" panose="020B0604020202020204" pitchFamily="34" charset="0"/>
                        <a:buChar char="•"/>
                      </a:pPr>
                      <a:r>
                        <a:rPr lang="da-DK" sz="1600" dirty="0"/>
                        <a:t>Eks. giver penge væk og/eller bruger mange penge</a:t>
                      </a:r>
                    </a:p>
                    <a:p>
                      <a:pPr marL="285750" lvl="0" indent="-285750">
                        <a:buFont typeface="Arial" panose="020B0604020202020204" pitchFamily="34" charset="0"/>
                        <a:buChar char="•"/>
                      </a:pPr>
                      <a:r>
                        <a:rPr lang="da-DK" sz="1600" dirty="0"/>
                        <a:t>Risikoadfærd</a:t>
                      </a:r>
                    </a:p>
                    <a:p>
                      <a:pPr marL="742950" lvl="1" indent="-285750">
                        <a:buFont typeface="Arial" panose="020B0604020202020204" pitchFamily="34" charset="0"/>
                        <a:buChar char="•"/>
                      </a:pPr>
                      <a:r>
                        <a:rPr lang="da-DK" sz="1600" dirty="0"/>
                        <a:t>Eks. sex med fremmede, kører for stærkt</a:t>
                      </a:r>
                    </a:p>
                    <a:p>
                      <a:pPr marL="285750" indent="-285750">
                        <a:buFont typeface="Arial" panose="020B0604020202020204" pitchFamily="34" charset="0"/>
                        <a:buChar char="•"/>
                      </a:pPr>
                      <a:r>
                        <a:rPr lang="da-DK" sz="1600" dirty="0"/>
                        <a:t>Markante stemningsskift, irritabilitet og konflikter.</a:t>
                      </a:r>
                    </a:p>
                    <a:p>
                      <a:pPr marL="285750" indent="-285750">
                        <a:buFont typeface="Arial" panose="020B0604020202020204" pitchFamily="34" charset="0"/>
                        <a:buChar char="•"/>
                      </a:pPr>
                      <a:r>
                        <a:rPr lang="da-DK" sz="1600" dirty="0"/>
                        <a:t>Ændret opførsel</a:t>
                      </a:r>
                    </a:p>
                    <a:p>
                      <a:pPr marL="742950" lvl="1" indent="-285750">
                        <a:buFont typeface="Arial" panose="020B0604020202020204" pitchFamily="34" charset="0"/>
                        <a:buChar char="•"/>
                      </a:pPr>
                      <a:r>
                        <a:rPr lang="da-DK" sz="1600" dirty="0"/>
                        <a:t>Eks. anderledes påklædning,  seksuelle vittigheder, mistillid til andre.</a:t>
                      </a:r>
                      <a:endParaRPr lang="da-DK" sz="1600" kern="1200" dirty="0">
                        <a:solidFill>
                          <a:schemeClr val="tx1"/>
                        </a:solidFill>
                        <a:effectLs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85562"/>
                  </a:ext>
                </a:extLst>
              </a:tr>
              <a:tr h="1001990">
                <a:tc>
                  <a:txBody>
                    <a:bodyPr/>
                    <a:lstStyle/>
                    <a:p>
                      <a:pPr marL="285750" indent="-285750">
                        <a:buFont typeface="Arial" panose="020B0604020202020204" pitchFamily="34" charset="0"/>
                        <a:buChar char="•"/>
                      </a:pPr>
                      <a:r>
                        <a:rPr lang="da-DK" sz="1600" dirty="0"/>
                        <a:t>Højt aktivitetsniveau: </a:t>
                      </a:r>
                    </a:p>
                    <a:p>
                      <a:pPr marL="742950" lvl="1" indent="-285750">
                        <a:buFont typeface="Arial" panose="020B0604020202020204" pitchFamily="34" charset="0"/>
                        <a:buChar char="•"/>
                      </a:pPr>
                      <a:r>
                        <a:rPr lang="da-DK" sz="1600" dirty="0"/>
                        <a:t>Eks. står tidligt op, træner, løber, ryger meget.</a:t>
                      </a:r>
                    </a:p>
                    <a:p>
                      <a:pPr marL="285750" indent="-285750">
                        <a:buFont typeface="Arial" panose="020B0604020202020204" pitchFamily="34" charset="0"/>
                        <a:buChar char="•"/>
                      </a:pPr>
                      <a:r>
                        <a:rPr lang="da-DK" sz="1600" dirty="0"/>
                        <a:t>Udadvendt og impulsiv: </a:t>
                      </a:r>
                    </a:p>
                    <a:p>
                      <a:pPr marL="742950" lvl="1" indent="-285750">
                        <a:buFont typeface="Arial" panose="020B0604020202020204" pitchFamily="34" charset="0"/>
                        <a:buChar char="•"/>
                      </a:pPr>
                      <a:r>
                        <a:rPr lang="da-DK" sz="1600" dirty="0"/>
                        <a:t>Eks. taler med alle, synger i elevatoren, går over for rødt.</a:t>
                      </a:r>
                    </a:p>
                    <a:p>
                      <a:pPr marL="285750" indent="-285750">
                        <a:buFont typeface="Arial" panose="020B0604020202020204" pitchFamily="34" charset="0"/>
                        <a:buChar char="•"/>
                      </a:pPr>
                      <a:r>
                        <a:rPr lang="da-DK" sz="1600" dirty="0"/>
                        <a:t>Utålmodig og konfrontatorisk: </a:t>
                      </a:r>
                    </a:p>
                    <a:p>
                      <a:pPr marL="742950" lvl="1" indent="-285750">
                        <a:buFont typeface="Arial" panose="020B0604020202020204" pitchFamily="34" charset="0"/>
                        <a:buChar char="•"/>
                      </a:pPr>
                      <a:r>
                        <a:rPr lang="da-DK" sz="1600" dirty="0"/>
                        <a:t>Eks. ingen tid til bad, modsiger kolleger og ledere.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0559221"/>
                  </a:ext>
                </a:extLst>
              </a:tr>
              <a:tr h="1240710">
                <a:tc>
                  <a:txBody>
                    <a:bodyPr/>
                    <a:lstStyle/>
                    <a:p>
                      <a:pPr marL="285750" indent="-285750">
                        <a:buFont typeface="Arial" panose="020B0604020202020204" pitchFamily="34" charset="0"/>
                        <a:buChar char="•"/>
                      </a:pPr>
                      <a:r>
                        <a:rPr lang="da-DK" sz="1600" dirty="0"/>
                        <a:t>Oplever øget velbefindende, tempo og energi.</a:t>
                      </a:r>
                    </a:p>
                    <a:p>
                      <a:pPr marL="285750" indent="-285750">
                        <a:buFont typeface="Arial" panose="020B0604020202020204" pitchFamily="34" charset="0"/>
                        <a:buChar char="•"/>
                      </a:pPr>
                      <a:r>
                        <a:rPr lang="da-DK" sz="1600" dirty="0"/>
                        <a:t>Mere udadvendt og nysgerrig: </a:t>
                      </a:r>
                    </a:p>
                    <a:p>
                      <a:pPr marL="742950" lvl="1" indent="-285750">
                        <a:buFont typeface="Arial" panose="020B0604020202020204" pitchFamily="34" charset="0"/>
                        <a:buChar char="•"/>
                      </a:pPr>
                      <a:r>
                        <a:rPr lang="da-DK" sz="1600" dirty="0"/>
                        <a:t>Eks. flere spørgsmål, tiltrukket af andre.</a:t>
                      </a:r>
                    </a:p>
                    <a:p>
                      <a:pPr marL="285750" indent="-285750">
                        <a:buFont typeface="Arial" panose="020B0604020202020204" pitchFamily="34" charset="0"/>
                        <a:buChar char="•"/>
                      </a:pPr>
                      <a:r>
                        <a:rPr lang="da-DK" sz="1600" dirty="0"/>
                        <a:t>Nye/fornyede vaner: </a:t>
                      </a:r>
                    </a:p>
                    <a:p>
                      <a:pPr marL="742950" lvl="1" indent="-285750">
                        <a:buFont typeface="Arial" panose="020B0604020202020204" pitchFamily="34" charset="0"/>
                        <a:buChar char="•"/>
                      </a:pPr>
                      <a:r>
                        <a:rPr lang="da-DK" sz="1600" dirty="0"/>
                        <a:t>Eks. begynder at ryge, spiller guitar igen.</a:t>
                      </a:r>
                    </a:p>
                    <a:p>
                      <a:pPr marL="285750" indent="-285750">
                        <a:buFont typeface="Arial" panose="020B0604020202020204" pitchFamily="34" charset="0"/>
                        <a:buChar char="•"/>
                      </a:pPr>
                      <a:r>
                        <a:rPr lang="da-DK" sz="1600" dirty="0"/>
                        <a:t>Aktiv og rastløs: </a:t>
                      </a:r>
                    </a:p>
                    <a:p>
                      <a:pPr marL="742950" lvl="1" indent="-285750">
                        <a:buFont typeface="Arial" panose="020B0604020202020204" pitchFamily="34" charset="0"/>
                        <a:buChar char="•"/>
                      </a:pPr>
                      <a:r>
                        <a:rPr lang="da-DK" sz="1600" dirty="0"/>
                        <a:t>Eks. arbejder sent, farer rundt i byen.</a:t>
                      </a:r>
                    </a:p>
                    <a:p>
                      <a:pPr marL="285750" indent="-285750">
                        <a:buFont typeface="Arial" panose="020B0604020202020204" pitchFamily="34" charset="0"/>
                        <a:buChar char="•"/>
                      </a:pPr>
                      <a:endParaRPr lang="da-DK" sz="16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0977837"/>
                  </a:ext>
                </a:extLst>
              </a:tr>
            </a:tbl>
          </a:graphicData>
        </a:graphic>
      </p:graphicFrame>
      <p:sp>
        <p:nvSpPr>
          <p:cNvPr id="5" name="Pladsholder til slidenummer 6">
            <a:extLst>
              <a:ext uri="{FF2B5EF4-FFF2-40B4-BE49-F238E27FC236}">
                <a16:creationId xmlns:a16="http://schemas.microsoft.com/office/drawing/2014/main" id="{242C2795-241C-0A06-C884-759FCD489BA6}"/>
              </a:ext>
            </a:extLst>
          </p:cNvPr>
          <p:cNvSpPr txBox="1">
            <a:spLocks/>
          </p:cNvSpPr>
          <p:nvPr/>
        </p:nvSpPr>
        <p:spPr>
          <a:xfrm>
            <a:off x="10721722" y="6403975"/>
            <a:ext cx="684212" cy="217488"/>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0DAB5548-7253-48D6-B95B-F3D312A72220}" type="slidenum">
              <a:rPr lang="da-DK" sz="900" b="1" smtClean="0">
                <a:solidFill>
                  <a:srgbClr val="FFFFFF"/>
                </a:solidFill>
                <a:latin typeface="Arial"/>
              </a:rPr>
              <a:pPr algn="ctr">
                <a:defRPr/>
              </a:pPr>
              <a:t>28</a:t>
            </a:fld>
            <a:endParaRPr lang="da-DK" sz="900" b="1" dirty="0">
              <a:solidFill>
                <a:srgbClr val="FFFFFF"/>
              </a:solidFill>
              <a:latin typeface="Arial"/>
            </a:endParaRPr>
          </a:p>
        </p:txBody>
      </p:sp>
      <p:sp>
        <p:nvSpPr>
          <p:cNvPr id="6" name="Rektangel 5">
            <a:extLst>
              <a:ext uri="{FF2B5EF4-FFF2-40B4-BE49-F238E27FC236}">
                <a16:creationId xmlns:a16="http://schemas.microsoft.com/office/drawing/2014/main" id="{69B63E55-229A-8184-5678-DE6787B9960C}"/>
              </a:ext>
            </a:extLst>
          </p:cNvPr>
          <p:cNvSpPr/>
          <p:nvPr/>
        </p:nvSpPr>
        <p:spPr>
          <a:xfrm>
            <a:off x="8775492" y="4956234"/>
            <a:ext cx="2160000" cy="1901766"/>
          </a:xfrm>
          <a:prstGeom prst="rect">
            <a:avLst/>
          </a:prstGeom>
          <a:solidFill>
            <a:srgbClr val="FFC000">
              <a:alpha val="8117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da-DK" sz="1600" b="1" dirty="0">
                <a:solidFill>
                  <a:srgbClr val="333333"/>
                </a:solidFill>
              </a:rPr>
              <a:t>ADVARSELSSIGNALER</a:t>
            </a:r>
          </a:p>
        </p:txBody>
      </p:sp>
      <p:sp>
        <p:nvSpPr>
          <p:cNvPr id="7" name="Rektangel 6">
            <a:extLst>
              <a:ext uri="{FF2B5EF4-FFF2-40B4-BE49-F238E27FC236}">
                <a16:creationId xmlns:a16="http://schemas.microsoft.com/office/drawing/2014/main" id="{F46E5A81-8E83-0DAC-4DA4-DAD15AE86DDD}"/>
              </a:ext>
            </a:extLst>
          </p:cNvPr>
          <p:cNvSpPr/>
          <p:nvPr/>
        </p:nvSpPr>
        <p:spPr>
          <a:xfrm>
            <a:off x="8791078" y="3412528"/>
            <a:ext cx="2160000" cy="1603141"/>
          </a:xfrm>
          <a:prstGeom prst="rect">
            <a:avLst/>
          </a:prstGeom>
          <a:solidFill>
            <a:srgbClr val="FC6918">
              <a:alpha val="7882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da-DK" sz="1600" b="1" dirty="0">
                <a:solidFill>
                  <a:srgbClr val="333333"/>
                </a:solidFill>
              </a:rPr>
              <a:t>HYPOMANI</a:t>
            </a:r>
          </a:p>
        </p:txBody>
      </p:sp>
      <p:sp>
        <p:nvSpPr>
          <p:cNvPr id="8" name="Rektangel 7">
            <a:extLst>
              <a:ext uri="{FF2B5EF4-FFF2-40B4-BE49-F238E27FC236}">
                <a16:creationId xmlns:a16="http://schemas.microsoft.com/office/drawing/2014/main" id="{08B6900D-95D8-606A-7ADC-287C0B5B50E0}"/>
              </a:ext>
            </a:extLst>
          </p:cNvPr>
          <p:cNvSpPr/>
          <p:nvPr/>
        </p:nvSpPr>
        <p:spPr>
          <a:xfrm>
            <a:off x="8775492" y="1120675"/>
            <a:ext cx="2160000" cy="2308325"/>
          </a:xfrm>
          <a:prstGeom prst="rect">
            <a:avLst/>
          </a:prstGeom>
          <a:solidFill>
            <a:srgbClr val="F20000">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da-DK" sz="1600" b="1" dirty="0">
                <a:solidFill>
                  <a:srgbClr val="333333"/>
                </a:solidFill>
              </a:rPr>
              <a:t>MANI</a:t>
            </a:r>
          </a:p>
        </p:txBody>
      </p:sp>
      <p:sp>
        <p:nvSpPr>
          <p:cNvPr id="9" name="Rutediagram: Udtræk 8">
            <a:extLst>
              <a:ext uri="{FF2B5EF4-FFF2-40B4-BE49-F238E27FC236}">
                <a16:creationId xmlns:a16="http://schemas.microsoft.com/office/drawing/2014/main" id="{276A2666-10A4-3B0D-0393-7263DD79F225}"/>
              </a:ext>
            </a:extLst>
          </p:cNvPr>
          <p:cNvSpPr/>
          <p:nvPr/>
        </p:nvSpPr>
        <p:spPr>
          <a:xfrm>
            <a:off x="8547116" y="0"/>
            <a:ext cx="2632338" cy="1169921"/>
          </a:xfrm>
          <a:prstGeom prst="flowChartExtract">
            <a:avLst/>
          </a:prstGeom>
          <a:solidFill>
            <a:srgbClr val="C00000">
              <a:alpha val="72157"/>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defRPr/>
            </a:pPr>
            <a:r>
              <a:rPr lang="da-DK" sz="1600" b="1" dirty="0">
                <a:solidFill>
                  <a:srgbClr val="333333"/>
                </a:solidFill>
              </a:rPr>
              <a:t>PSYKOTISK MANI </a:t>
            </a:r>
          </a:p>
          <a:p>
            <a:pPr algn="ctr">
              <a:defRPr/>
            </a:pPr>
            <a:endParaRPr lang="da-DK" sz="1600" dirty="0">
              <a:solidFill>
                <a:srgbClr val="FFFFFF"/>
              </a:solidFill>
              <a:latin typeface="Arial"/>
            </a:endParaRPr>
          </a:p>
        </p:txBody>
      </p:sp>
    </p:spTree>
    <p:extLst>
      <p:ext uri="{BB962C8B-B14F-4D97-AF65-F5344CB8AC3E}">
        <p14:creationId xmlns:p14="http://schemas.microsoft.com/office/powerpoint/2010/main" val="724319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40534-9DE5-BC42-6E1B-E432C7803F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E9364B-B067-1458-08D1-FF302F03371A}"/>
              </a:ext>
            </a:extLst>
          </p:cNvPr>
          <p:cNvSpPr>
            <a:spLocks noGrp="1"/>
          </p:cNvSpPr>
          <p:nvPr>
            <p:ph type="title"/>
          </p:nvPr>
        </p:nvSpPr>
        <p:spPr/>
        <p:txBody>
          <a:bodyPr>
            <a:normAutofit/>
          </a:bodyPr>
          <a:lstStyle/>
          <a:p>
            <a:r>
              <a:rPr lang="da-DK" sz="3200" b="1" dirty="0"/>
              <a:t>POSITIVE OG NEGATIVE ASPEKTER AF HYPOMANI</a:t>
            </a:r>
          </a:p>
        </p:txBody>
      </p:sp>
      <p:sp>
        <p:nvSpPr>
          <p:cNvPr id="3" name="Pladsholder til tekst 2">
            <a:extLst>
              <a:ext uri="{FF2B5EF4-FFF2-40B4-BE49-F238E27FC236}">
                <a16:creationId xmlns:a16="http://schemas.microsoft.com/office/drawing/2014/main" id="{03728097-5DB0-3BAF-E629-1F42C2D4E694}"/>
              </a:ext>
            </a:extLst>
          </p:cNvPr>
          <p:cNvSpPr>
            <a:spLocks noGrp="1"/>
          </p:cNvSpPr>
          <p:nvPr>
            <p:ph type="body" idx="1"/>
          </p:nvPr>
        </p:nvSpPr>
        <p:spPr/>
        <p:txBody>
          <a:bodyPr/>
          <a:lstStyle/>
          <a:p>
            <a:r>
              <a:rPr lang="da-DK" dirty="0"/>
              <a:t>Positive aspekter </a:t>
            </a:r>
          </a:p>
        </p:txBody>
      </p:sp>
      <p:sp>
        <p:nvSpPr>
          <p:cNvPr id="4" name="Pladsholder til indhold 3">
            <a:extLst>
              <a:ext uri="{FF2B5EF4-FFF2-40B4-BE49-F238E27FC236}">
                <a16:creationId xmlns:a16="http://schemas.microsoft.com/office/drawing/2014/main" id="{033881FC-4D4D-7784-84AF-AB0DF500AF41}"/>
              </a:ext>
            </a:extLst>
          </p:cNvPr>
          <p:cNvSpPr>
            <a:spLocks noGrp="1"/>
          </p:cNvSpPr>
          <p:nvPr>
            <p:ph sz="half" idx="2"/>
          </p:nvPr>
        </p:nvSpPr>
        <p:spPr/>
        <p:txBody>
          <a:bodyPr>
            <a:normAutofit lnSpcReduction="10000"/>
          </a:bodyPr>
          <a:lstStyle/>
          <a:p>
            <a:pPr>
              <a:lnSpc>
                <a:spcPct val="160000"/>
              </a:lnSpc>
            </a:pPr>
            <a:r>
              <a:rPr lang="da-DK" altLang="da-DK" sz="2200" dirty="0">
                <a:ea typeface="ＭＳ Ｐゴシック" charset="-128"/>
              </a:rPr>
              <a:t>Mere social og positiv</a:t>
            </a:r>
          </a:p>
          <a:p>
            <a:pPr>
              <a:lnSpc>
                <a:spcPct val="160000"/>
              </a:lnSpc>
            </a:pPr>
            <a:r>
              <a:rPr lang="da-DK" altLang="da-DK" sz="2200" dirty="0">
                <a:ea typeface="ＭＳ Ｐゴシック" charset="-128"/>
              </a:rPr>
              <a:t>Øget drive og energi</a:t>
            </a:r>
          </a:p>
          <a:p>
            <a:pPr>
              <a:lnSpc>
                <a:spcPct val="160000"/>
              </a:lnSpc>
            </a:pPr>
            <a:r>
              <a:rPr lang="da-DK" altLang="da-DK" sz="2200" dirty="0">
                <a:ea typeface="ＭＳ Ｐゴシック" charset="-128"/>
              </a:rPr>
              <a:t>Mere lattermild</a:t>
            </a:r>
          </a:p>
          <a:p>
            <a:pPr>
              <a:lnSpc>
                <a:spcPct val="160000"/>
              </a:lnSpc>
            </a:pPr>
            <a:r>
              <a:rPr lang="da-DK" altLang="da-DK" sz="2200" dirty="0">
                <a:ea typeface="ＭＳ Ｐゴシック" charset="-128"/>
              </a:rPr>
              <a:t>Mere iderig og kreativ</a:t>
            </a:r>
          </a:p>
          <a:p>
            <a:pPr>
              <a:lnSpc>
                <a:spcPct val="160000"/>
              </a:lnSpc>
            </a:pPr>
            <a:r>
              <a:rPr lang="da-DK" altLang="da-DK" sz="2200" dirty="0">
                <a:ea typeface="ＭＳ Ｐゴシック" charset="-128"/>
              </a:rPr>
              <a:t>Øget karisma</a:t>
            </a:r>
          </a:p>
          <a:p>
            <a:pPr>
              <a:lnSpc>
                <a:spcPct val="160000"/>
              </a:lnSpc>
            </a:pPr>
            <a:r>
              <a:rPr lang="da-DK" altLang="da-DK" sz="2200" dirty="0">
                <a:ea typeface="ＭＳ Ｐゴシック" charset="-128"/>
              </a:rPr>
              <a:t>Mere produktiv</a:t>
            </a:r>
          </a:p>
          <a:p>
            <a:endParaRPr lang="da-DK" dirty="0"/>
          </a:p>
        </p:txBody>
      </p:sp>
      <p:sp>
        <p:nvSpPr>
          <p:cNvPr id="5" name="Pladsholder til tekst 4">
            <a:extLst>
              <a:ext uri="{FF2B5EF4-FFF2-40B4-BE49-F238E27FC236}">
                <a16:creationId xmlns:a16="http://schemas.microsoft.com/office/drawing/2014/main" id="{4F5F3BB1-7D0D-AFF0-2D39-EF6AF5BED97A}"/>
              </a:ext>
            </a:extLst>
          </p:cNvPr>
          <p:cNvSpPr>
            <a:spLocks noGrp="1"/>
          </p:cNvSpPr>
          <p:nvPr>
            <p:ph type="body" sz="quarter" idx="3"/>
          </p:nvPr>
        </p:nvSpPr>
        <p:spPr/>
        <p:txBody>
          <a:bodyPr/>
          <a:lstStyle/>
          <a:p>
            <a:r>
              <a:rPr lang="da-DK" dirty="0"/>
              <a:t>Negative aspekter </a:t>
            </a:r>
          </a:p>
        </p:txBody>
      </p:sp>
      <p:sp>
        <p:nvSpPr>
          <p:cNvPr id="6" name="Pladsholder til indhold 5">
            <a:extLst>
              <a:ext uri="{FF2B5EF4-FFF2-40B4-BE49-F238E27FC236}">
                <a16:creationId xmlns:a16="http://schemas.microsoft.com/office/drawing/2014/main" id="{E3D90153-907C-BF44-51F6-59BF66B8F102}"/>
              </a:ext>
            </a:extLst>
          </p:cNvPr>
          <p:cNvSpPr>
            <a:spLocks noGrp="1"/>
          </p:cNvSpPr>
          <p:nvPr>
            <p:ph sz="quarter" idx="4"/>
          </p:nvPr>
        </p:nvSpPr>
        <p:spPr/>
        <p:txBody>
          <a:bodyPr>
            <a:normAutofit lnSpcReduction="10000"/>
          </a:bodyPr>
          <a:lstStyle/>
          <a:p>
            <a:pPr>
              <a:lnSpc>
                <a:spcPct val="150000"/>
              </a:lnSpc>
            </a:pPr>
            <a:r>
              <a:rPr lang="da-DK" altLang="da-DK" sz="2200" dirty="0">
                <a:ea typeface="ＭＳ Ｐゴシック" charset="-128"/>
              </a:rPr>
              <a:t>Irritabilitet</a:t>
            </a:r>
          </a:p>
          <a:p>
            <a:pPr>
              <a:lnSpc>
                <a:spcPct val="150000"/>
              </a:lnSpc>
            </a:pPr>
            <a:r>
              <a:rPr lang="da-DK" altLang="da-DK" sz="2200" dirty="0">
                <a:ea typeface="ＭＳ Ｐゴシック" charset="-128"/>
              </a:rPr>
              <a:t>Utålmodighed</a:t>
            </a:r>
          </a:p>
          <a:p>
            <a:pPr>
              <a:lnSpc>
                <a:spcPct val="150000"/>
              </a:lnSpc>
            </a:pPr>
            <a:r>
              <a:rPr lang="da-DK" altLang="da-DK" sz="2200" dirty="0">
                <a:ea typeface="ＭＳ Ｐゴシック" charset="-128"/>
              </a:rPr>
              <a:t>Øget pengebrug</a:t>
            </a:r>
          </a:p>
          <a:p>
            <a:pPr>
              <a:lnSpc>
                <a:spcPct val="150000"/>
              </a:lnSpc>
            </a:pPr>
            <a:r>
              <a:rPr lang="da-DK" altLang="da-DK" sz="2200" dirty="0">
                <a:ea typeface="ＭＳ Ｐゴシック" charset="-128"/>
              </a:rPr>
              <a:t>Øget sexdrift – ukritisk i min adfærd</a:t>
            </a:r>
          </a:p>
          <a:p>
            <a:pPr>
              <a:lnSpc>
                <a:spcPct val="150000"/>
              </a:lnSpc>
            </a:pPr>
            <a:r>
              <a:rPr lang="da-DK" altLang="da-DK" sz="2200" dirty="0">
                <a:ea typeface="ＭＳ Ｐゴシック" charset="-128"/>
              </a:rPr>
              <a:t>Øget brug af alkohol, cigaretter og kaffe</a:t>
            </a:r>
          </a:p>
          <a:p>
            <a:pPr>
              <a:lnSpc>
                <a:spcPct val="150000"/>
              </a:lnSpc>
            </a:pPr>
            <a:r>
              <a:rPr lang="da-DK" altLang="da-DK" sz="2200" dirty="0">
                <a:ea typeface="ＭＳ Ｐゴシック" charset="-128"/>
              </a:rPr>
              <a:t>Øget risiko for skilsmisse</a:t>
            </a:r>
          </a:p>
          <a:p>
            <a:endParaRPr lang="da-DK" dirty="0"/>
          </a:p>
        </p:txBody>
      </p:sp>
      <p:sp>
        <p:nvSpPr>
          <p:cNvPr id="7" name="Pladsholder til sidefod 6">
            <a:extLst>
              <a:ext uri="{FF2B5EF4-FFF2-40B4-BE49-F238E27FC236}">
                <a16:creationId xmlns:a16="http://schemas.microsoft.com/office/drawing/2014/main" id="{74D7B66B-812B-052D-A6DF-B03C57467A8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DMPG</a:t>
            </a:r>
          </a:p>
        </p:txBody>
      </p:sp>
      <p:sp>
        <p:nvSpPr>
          <p:cNvPr id="8" name="Pladsholder til slidenummer 7">
            <a:extLst>
              <a:ext uri="{FF2B5EF4-FFF2-40B4-BE49-F238E27FC236}">
                <a16:creationId xmlns:a16="http://schemas.microsoft.com/office/drawing/2014/main" id="{B463C37D-AC9A-7327-806C-E5BE5FB310E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29</a:t>
            </a:fld>
            <a:endParaRPr lang="da-DK"/>
          </a:p>
        </p:txBody>
      </p:sp>
    </p:spTree>
    <p:extLst>
      <p:ext uri="{BB962C8B-B14F-4D97-AF65-F5344CB8AC3E}">
        <p14:creationId xmlns:p14="http://schemas.microsoft.com/office/powerpoint/2010/main" val="61802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7B1000-9ED7-FBAA-B108-4550A5E64B14}"/>
              </a:ext>
            </a:extLst>
          </p:cNvPr>
          <p:cNvSpPr>
            <a:spLocks noGrp="1"/>
          </p:cNvSpPr>
          <p:nvPr>
            <p:ph type="title"/>
          </p:nvPr>
        </p:nvSpPr>
        <p:spPr/>
        <p:txBody>
          <a:bodyPr>
            <a:normAutofit/>
          </a:bodyPr>
          <a:lstStyle/>
          <a:p>
            <a:r>
              <a:rPr lang="da-DK" sz="3200" b="1" dirty="0" err="1"/>
              <a:t>DIAGNOSTIk</a:t>
            </a:r>
            <a:endParaRPr lang="da-DK" sz="3200" b="1" dirty="0"/>
          </a:p>
        </p:txBody>
      </p:sp>
      <p:sp>
        <p:nvSpPr>
          <p:cNvPr id="3" name="Pladsholder til indhold 2">
            <a:extLst>
              <a:ext uri="{FF2B5EF4-FFF2-40B4-BE49-F238E27FC236}">
                <a16:creationId xmlns:a16="http://schemas.microsoft.com/office/drawing/2014/main" id="{5875101B-92DA-8D44-CF77-E80C78301583}"/>
              </a:ext>
            </a:extLst>
          </p:cNvPr>
          <p:cNvSpPr>
            <a:spLocks noGrp="1"/>
          </p:cNvSpPr>
          <p:nvPr>
            <p:ph idx="1"/>
          </p:nvPr>
        </p:nvSpPr>
        <p:spPr/>
        <p:txBody>
          <a:bodyPr vert="horz" lIns="91440" tIns="45720" rIns="91440" bIns="45720" rtlCol="0" anchor="t">
            <a:normAutofit fontScale="85000" lnSpcReduction="10000"/>
          </a:bodyPr>
          <a:lstStyle/>
          <a:p>
            <a:r>
              <a:rPr lang="da-DK" dirty="0">
                <a:ea typeface="Calibri"/>
              </a:rPr>
              <a:t>I en eller flere samtaler undersøges det,  om der har været velafgrænsede episoder med udtalte ændringer i stemningsleje og energiniveau, dvs. der er tale om perioder der afviger fra personens normale tilstand </a:t>
            </a:r>
            <a:endParaRPr lang="en-US" dirty="0">
              <a:ea typeface="Calibri" panose="020F0502020204030204"/>
              <a:cs typeface="Calibri" panose="020F0502020204030204"/>
            </a:endParaRPr>
          </a:p>
          <a:p>
            <a:endParaRPr lang="da-DK" dirty="0">
              <a:latin typeface="Arial"/>
              <a:ea typeface="ＭＳ Ｐゴシック"/>
              <a:cs typeface="Arial"/>
            </a:endParaRPr>
          </a:p>
          <a:p>
            <a:r>
              <a:rPr lang="da-DK" dirty="0">
                <a:ea typeface="Calibri"/>
              </a:rPr>
              <a:t>Dette kan gøres med udgangspunkt i en tidslinje med angivelse af de bipolare episoder. Udarbejdelsen af tidslinje kan give et  overblik over forløbet</a:t>
            </a:r>
            <a:endParaRPr lang="da-DK" dirty="0">
              <a:ea typeface="Calibri"/>
              <a:cs typeface="Calibri" panose="020F0502020204030204"/>
            </a:endParaRPr>
          </a:p>
          <a:p>
            <a:endParaRPr lang="da-DK" dirty="0">
              <a:latin typeface="Arial"/>
              <a:ea typeface="ＭＳ Ｐゴシック"/>
              <a:cs typeface="Arial"/>
            </a:endParaRPr>
          </a:p>
          <a:p>
            <a:r>
              <a:rPr lang="da-DK" dirty="0">
                <a:ea typeface="Calibri"/>
              </a:rPr>
              <a:t>Det undersøges, hvilke symptomer, der aktuelt er </a:t>
            </a:r>
            <a:r>
              <a:rPr lang="da-DK" dirty="0">
                <a:solidFill>
                  <a:schemeClr val="accent1">
                    <a:lumMod val="50000"/>
                  </a:schemeClr>
                </a:solidFill>
                <a:ea typeface="Calibri"/>
              </a:rPr>
              <a:t>til stede </a:t>
            </a:r>
            <a:r>
              <a:rPr lang="da-DK" dirty="0">
                <a:ea typeface="Calibri"/>
              </a:rPr>
              <a:t>eller tidligere har været </a:t>
            </a:r>
            <a:r>
              <a:rPr lang="da-DK" dirty="0">
                <a:solidFill>
                  <a:schemeClr val="accent1">
                    <a:lumMod val="50000"/>
                  </a:schemeClr>
                </a:solidFill>
                <a:ea typeface="Calibri"/>
              </a:rPr>
              <a:t>det</a:t>
            </a:r>
            <a:endParaRPr lang="da-DK" dirty="0">
              <a:solidFill>
                <a:schemeClr val="accent1">
                  <a:lumMod val="50000"/>
                </a:schemeClr>
              </a:solidFill>
              <a:ea typeface="Calibri"/>
              <a:cs typeface="Calibri" panose="020F0502020204030204"/>
            </a:endParaRPr>
          </a:p>
          <a:p>
            <a:endParaRPr lang="da-DK" dirty="0">
              <a:latin typeface="Arial"/>
              <a:ea typeface="ＭＳ Ｐゴシック"/>
              <a:cs typeface="Arial"/>
            </a:endParaRPr>
          </a:p>
          <a:p>
            <a:r>
              <a:rPr lang="da-DK" dirty="0">
                <a:solidFill>
                  <a:schemeClr val="accent1">
                    <a:lumMod val="50000"/>
                  </a:schemeClr>
                </a:solidFill>
                <a:ea typeface="Calibri"/>
              </a:rPr>
              <a:t>Ved en aktuel bipolar episode vil man samtidigt notere fremtoning og adfærd</a:t>
            </a:r>
            <a:endParaRPr lang="da-DK" dirty="0">
              <a:solidFill>
                <a:schemeClr val="accent1">
                  <a:lumMod val="50000"/>
                </a:schemeClr>
              </a:solidFill>
              <a:ea typeface="Calibri"/>
              <a:cs typeface="Calibri" panose="020F0502020204030204"/>
            </a:endParaRPr>
          </a:p>
          <a:p>
            <a:endParaRPr lang="da-DK" altLang="da-DK" dirty="0">
              <a:solidFill>
                <a:srgbClr val="294711"/>
              </a:solidFill>
              <a:ea typeface="ＭＳ Ｐゴシック" charset="-128"/>
              <a:cs typeface="Calibri"/>
            </a:endParaRPr>
          </a:p>
          <a:p>
            <a:pPr marL="0" indent="0">
              <a:buNone/>
            </a:pPr>
            <a:endParaRPr lang="da-DK" altLang="da-DK" dirty="0">
              <a:ea typeface="ＭＳ Ｐゴシック" charset="-128"/>
            </a:endParaRPr>
          </a:p>
          <a:p>
            <a:endParaRPr lang="da-DK" dirty="0"/>
          </a:p>
        </p:txBody>
      </p:sp>
    </p:spTree>
    <p:extLst>
      <p:ext uri="{BB962C8B-B14F-4D97-AF65-F5344CB8AC3E}">
        <p14:creationId xmlns:p14="http://schemas.microsoft.com/office/powerpoint/2010/main" val="3354232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dsholder til indhold 6">
            <a:extLst>
              <a:ext uri="{FF2B5EF4-FFF2-40B4-BE49-F238E27FC236}">
                <a16:creationId xmlns:a16="http://schemas.microsoft.com/office/drawing/2014/main" id="{7FC70B43-4B2A-3716-F0CE-C8980FF3970F}"/>
              </a:ext>
            </a:extLst>
          </p:cNvPr>
          <p:cNvGraphicFramePr>
            <a:graphicFrameLocks noGrp="1"/>
          </p:cNvGraphicFramePr>
          <p:nvPr>
            <p:ph sz="half" idx="2"/>
            <p:extLst>
              <p:ext uri="{D42A27DB-BD31-4B8C-83A1-F6EECF244321}">
                <p14:modId xmlns:p14="http://schemas.microsoft.com/office/powerpoint/2010/main" val="951375057"/>
              </p:ext>
            </p:extLst>
          </p:nvPr>
        </p:nvGraphicFramePr>
        <p:xfrm>
          <a:off x="628651" y="650449"/>
          <a:ext cx="11172827" cy="5557102"/>
        </p:xfrm>
        <a:graphic>
          <a:graphicData uri="http://schemas.openxmlformats.org/drawingml/2006/table">
            <a:tbl>
              <a:tblPr firstRow="1" bandRow="1">
                <a:tableStyleId>{5C22544A-7EE6-4342-B048-85BDC9FD1C3A}</a:tableStyleId>
              </a:tblPr>
              <a:tblGrid>
                <a:gridCol w="2078936">
                  <a:extLst>
                    <a:ext uri="{9D8B030D-6E8A-4147-A177-3AD203B41FA5}">
                      <a16:colId xmlns:a16="http://schemas.microsoft.com/office/drawing/2014/main" val="1448455217"/>
                    </a:ext>
                  </a:extLst>
                </a:gridCol>
                <a:gridCol w="3031297">
                  <a:extLst>
                    <a:ext uri="{9D8B030D-6E8A-4147-A177-3AD203B41FA5}">
                      <a16:colId xmlns:a16="http://schemas.microsoft.com/office/drawing/2014/main" val="1626226944"/>
                    </a:ext>
                  </a:extLst>
                </a:gridCol>
                <a:gridCol w="3031297">
                  <a:extLst>
                    <a:ext uri="{9D8B030D-6E8A-4147-A177-3AD203B41FA5}">
                      <a16:colId xmlns:a16="http://schemas.microsoft.com/office/drawing/2014/main" val="324861964"/>
                    </a:ext>
                  </a:extLst>
                </a:gridCol>
                <a:gridCol w="3031297">
                  <a:extLst>
                    <a:ext uri="{9D8B030D-6E8A-4147-A177-3AD203B41FA5}">
                      <a16:colId xmlns:a16="http://schemas.microsoft.com/office/drawing/2014/main" val="2390103255"/>
                    </a:ext>
                  </a:extLst>
                </a:gridCol>
              </a:tblGrid>
              <a:tr h="782158">
                <a:tc>
                  <a:txBody>
                    <a:bodyPr/>
                    <a:lstStyle/>
                    <a:p>
                      <a:endParaRPr lang="da-DK" dirty="0"/>
                    </a:p>
                  </a:txBody>
                  <a:tcPr>
                    <a:solidFill>
                      <a:schemeClr val="accent6">
                        <a:lumMod val="75000"/>
                      </a:schemeClr>
                    </a:solidFill>
                  </a:tcPr>
                </a:tc>
                <a:tc>
                  <a:txBody>
                    <a:bodyPr/>
                    <a:lstStyle/>
                    <a:p>
                      <a:pPr algn="ctr"/>
                      <a:r>
                        <a:rPr lang="da-DK" sz="2200" b="0" dirty="0"/>
                        <a:t>NÅR JEG HAR HYPOMANI</a:t>
                      </a:r>
                    </a:p>
                  </a:txBody>
                  <a:tcPr anchor="ctr">
                    <a:solidFill>
                      <a:schemeClr val="accent6">
                        <a:lumMod val="75000"/>
                      </a:schemeClr>
                    </a:solidFill>
                  </a:tcPr>
                </a:tc>
                <a:tc>
                  <a:txBody>
                    <a:bodyPr/>
                    <a:lstStyle/>
                    <a:p>
                      <a:pPr algn="ctr"/>
                      <a:r>
                        <a:rPr lang="da-DK" sz="2200" b="0" dirty="0"/>
                        <a:t>NÅR JEG HAR EN DEPRESSION</a:t>
                      </a:r>
                    </a:p>
                  </a:txBody>
                  <a:tcPr anchor="ctr">
                    <a:solidFill>
                      <a:schemeClr val="accent6">
                        <a:lumMod val="75000"/>
                      </a:schemeClr>
                    </a:solidFill>
                  </a:tcPr>
                </a:tc>
                <a:tc>
                  <a:txBody>
                    <a:bodyPr/>
                    <a:lstStyle/>
                    <a:p>
                      <a:pPr algn="ctr"/>
                      <a:r>
                        <a:rPr lang="da-DK" sz="2200" b="0" dirty="0"/>
                        <a:t>NÅR JEG ER I NEUTRAL TILSTAND</a:t>
                      </a:r>
                    </a:p>
                  </a:txBody>
                  <a:tcPr anchor="ctr">
                    <a:solidFill>
                      <a:schemeClr val="accent6">
                        <a:lumMod val="75000"/>
                      </a:schemeClr>
                    </a:solidFill>
                  </a:tcPr>
                </a:tc>
                <a:extLst>
                  <a:ext uri="{0D108BD9-81ED-4DB2-BD59-A6C34878D82A}">
                    <a16:rowId xmlns:a16="http://schemas.microsoft.com/office/drawing/2014/main" val="834212881"/>
                  </a:ext>
                </a:extLst>
              </a:tr>
              <a:tr h="545168">
                <a:tc>
                  <a:txBody>
                    <a:bodyPr/>
                    <a:lstStyle/>
                    <a:p>
                      <a:r>
                        <a:rPr lang="da-DK" sz="1800" dirty="0">
                          <a:solidFill>
                            <a:schemeClr val="bg1"/>
                          </a:solidFill>
                        </a:rPr>
                        <a:t>Humør</a:t>
                      </a:r>
                    </a:p>
                  </a:txBody>
                  <a:tcPr>
                    <a:solidFill>
                      <a:schemeClr val="accent6">
                        <a:lumMod val="75000"/>
                      </a:schemeClr>
                    </a:solidFill>
                  </a:tcPr>
                </a:tc>
                <a:tc>
                  <a:txBody>
                    <a:bodyPr/>
                    <a:lstStyle/>
                    <a:p>
                      <a:r>
                        <a:rPr lang="da-DK" sz="1600" dirty="0"/>
                        <a:t>Opstemt og irritabel</a:t>
                      </a:r>
                    </a:p>
                  </a:txBody>
                  <a:tcPr/>
                </a:tc>
                <a:tc>
                  <a:txBody>
                    <a:bodyPr/>
                    <a:lstStyle/>
                    <a:p>
                      <a:r>
                        <a:rPr lang="da-DK" sz="1600" dirty="0"/>
                        <a:t>Nedtrykt </a:t>
                      </a:r>
                    </a:p>
                  </a:txBody>
                  <a:tcPr/>
                </a:tc>
                <a:tc>
                  <a:txBody>
                    <a:bodyPr/>
                    <a:lstStyle/>
                    <a:p>
                      <a:r>
                        <a:rPr lang="da-DK" sz="1600" dirty="0"/>
                        <a:t>Jeg kan godt svinge, for det meste er jeg glad</a:t>
                      </a:r>
                    </a:p>
                  </a:txBody>
                  <a:tcPr/>
                </a:tc>
                <a:extLst>
                  <a:ext uri="{0D108BD9-81ED-4DB2-BD59-A6C34878D82A}">
                    <a16:rowId xmlns:a16="http://schemas.microsoft.com/office/drawing/2014/main" val="547809875"/>
                  </a:ext>
                </a:extLst>
              </a:tr>
              <a:tr h="545168">
                <a:tc>
                  <a:txBody>
                    <a:bodyPr/>
                    <a:lstStyle/>
                    <a:p>
                      <a:r>
                        <a:rPr lang="da-DK" sz="1800" dirty="0">
                          <a:solidFill>
                            <a:schemeClr val="bg1"/>
                          </a:solidFill>
                        </a:rPr>
                        <a:t>Holdning til mig selv</a:t>
                      </a:r>
                    </a:p>
                  </a:txBody>
                  <a:tcPr>
                    <a:solidFill>
                      <a:schemeClr val="accent6">
                        <a:lumMod val="75000"/>
                      </a:schemeClr>
                    </a:solidFill>
                  </a:tcPr>
                </a:tc>
                <a:tc>
                  <a:txBody>
                    <a:bodyPr/>
                    <a:lstStyle/>
                    <a:p>
                      <a:r>
                        <a:rPr lang="da-DK" sz="1600" dirty="0"/>
                        <a:t>Jeg er ovenpå og ved bedst</a:t>
                      </a:r>
                    </a:p>
                  </a:txBody>
                  <a:tcPr/>
                </a:tc>
                <a:tc>
                  <a:txBody>
                    <a:bodyPr/>
                    <a:lstStyle/>
                    <a:p>
                      <a:r>
                        <a:rPr lang="da-DK" sz="1600" dirty="0"/>
                        <a:t>Jeg kan ikke lide mig selv</a:t>
                      </a:r>
                    </a:p>
                  </a:txBody>
                  <a:tcPr/>
                </a:tc>
                <a:tc>
                  <a:txBody>
                    <a:bodyPr/>
                    <a:lstStyle/>
                    <a:p>
                      <a:r>
                        <a:rPr lang="da-DK" sz="1600" dirty="0"/>
                        <a:t>Jeg er tilfreds med mig selv</a:t>
                      </a:r>
                    </a:p>
                  </a:txBody>
                  <a:tcPr/>
                </a:tc>
                <a:extLst>
                  <a:ext uri="{0D108BD9-81ED-4DB2-BD59-A6C34878D82A}">
                    <a16:rowId xmlns:a16="http://schemas.microsoft.com/office/drawing/2014/main" val="810097435"/>
                  </a:ext>
                </a:extLst>
              </a:tr>
              <a:tr h="545168">
                <a:tc>
                  <a:txBody>
                    <a:bodyPr/>
                    <a:lstStyle/>
                    <a:p>
                      <a:r>
                        <a:rPr lang="da-DK" sz="1800" dirty="0">
                          <a:solidFill>
                            <a:schemeClr val="bg1"/>
                          </a:solidFill>
                        </a:rPr>
                        <a:t>Selvtillid</a:t>
                      </a:r>
                    </a:p>
                  </a:txBody>
                  <a:tcPr>
                    <a:solidFill>
                      <a:schemeClr val="accent6">
                        <a:lumMod val="75000"/>
                      </a:schemeClr>
                    </a:solidFill>
                  </a:tcPr>
                </a:tc>
                <a:tc>
                  <a:txBody>
                    <a:bodyPr/>
                    <a:lstStyle/>
                    <a:p>
                      <a:r>
                        <a:rPr lang="da-DK" sz="1600" dirty="0"/>
                        <a:t>Jeg synes jeg kan klare alt</a:t>
                      </a:r>
                    </a:p>
                  </a:txBody>
                  <a:tcPr/>
                </a:tc>
                <a:tc>
                  <a:txBody>
                    <a:bodyPr/>
                    <a:lstStyle/>
                    <a:p>
                      <a:r>
                        <a:rPr lang="da-DK" sz="1600" dirty="0"/>
                        <a:t>Jeg duer ikke til noget</a:t>
                      </a:r>
                    </a:p>
                  </a:txBody>
                  <a:tcPr/>
                </a:tc>
                <a:tc>
                  <a:txBody>
                    <a:bodyPr/>
                    <a:lstStyle/>
                    <a:p>
                      <a:r>
                        <a:rPr lang="da-DK" sz="1600" dirty="0"/>
                        <a:t>Jeg tror at jeg kan overkomme en del</a:t>
                      </a:r>
                    </a:p>
                  </a:txBody>
                  <a:tcPr/>
                </a:tc>
                <a:extLst>
                  <a:ext uri="{0D108BD9-81ED-4DB2-BD59-A6C34878D82A}">
                    <a16:rowId xmlns:a16="http://schemas.microsoft.com/office/drawing/2014/main" val="2523647520"/>
                  </a:ext>
                </a:extLst>
              </a:tr>
              <a:tr h="545168">
                <a:tc>
                  <a:txBody>
                    <a:bodyPr/>
                    <a:lstStyle/>
                    <a:p>
                      <a:r>
                        <a:rPr lang="da-DK" sz="1800" dirty="0">
                          <a:solidFill>
                            <a:schemeClr val="bg1"/>
                          </a:solidFill>
                        </a:rPr>
                        <a:t>Aktivitetsmønster</a:t>
                      </a:r>
                    </a:p>
                  </a:txBody>
                  <a:tcPr>
                    <a:solidFill>
                      <a:schemeClr val="accent6">
                        <a:lumMod val="75000"/>
                      </a:schemeClr>
                    </a:solidFill>
                  </a:tcPr>
                </a:tc>
                <a:tc>
                  <a:txBody>
                    <a:bodyPr/>
                    <a:lstStyle/>
                    <a:p>
                      <a:r>
                        <a:rPr lang="da-DK" sz="1600" dirty="0"/>
                        <a:t>Starter på opgaver, men gør dem ikke færdige</a:t>
                      </a:r>
                    </a:p>
                  </a:txBody>
                  <a:tcPr/>
                </a:tc>
                <a:tc>
                  <a:txBody>
                    <a:bodyPr/>
                    <a:lstStyle/>
                    <a:p>
                      <a:r>
                        <a:rPr lang="da-DK" sz="1600" dirty="0"/>
                        <a:t>Bliver passiv, kan ikke komme i gang med aktiviteter</a:t>
                      </a:r>
                    </a:p>
                  </a:txBody>
                  <a:tcPr/>
                </a:tc>
                <a:tc>
                  <a:txBody>
                    <a:bodyPr/>
                    <a:lstStyle/>
                    <a:p>
                      <a:r>
                        <a:rPr lang="da-DK" sz="1600" dirty="0"/>
                        <a:t>Arbejder. Gør huslige gøremål. Træner. </a:t>
                      </a:r>
                    </a:p>
                  </a:txBody>
                  <a:tcPr/>
                </a:tc>
                <a:extLst>
                  <a:ext uri="{0D108BD9-81ED-4DB2-BD59-A6C34878D82A}">
                    <a16:rowId xmlns:a16="http://schemas.microsoft.com/office/drawing/2014/main" val="2376937807"/>
                  </a:ext>
                </a:extLst>
              </a:tr>
              <a:tr h="545168">
                <a:tc>
                  <a:txBody>
                    <a:bodyPr/>
                    <a:lstStyle/>
                    <a:p>
                      <a:r>
                        <a:rPr lang="da-DK" sz="1800" dirty="0">
                          <a:solidFill>
                            <a:schemeClr val="bg1"/>
                          </a:solidFill>
                        </a:rPr>
                        <a:t>Søvnmønster</a:t>
                      </a:r>
                    </a:p>
                  </a:txBody>
                  <a:tcPr>
                    <a:solidFill>
                      <a:schemeClr val="accent6">
                        <a:lumMod val="75000"/>
                      </a:schemeClr>
                    </a:solidFill>
                  </a:tcPr>
                </a:tc>
                <a:tc>
                  <a:txBody>
                    <a:bodyPr/>
                    <a:lstStyle/>
                    <a:p>
                      <a:r>
                        <a:rPr lang="da-DK" sz="1600" dirty="0"/>
                        <a:t>6 timer hver nat</a:t>
                      </a:r>
                    </a:p>
                  </a:txBody>
                  <a:tcPr/>
                </a:tc>
                <a:tc>
                  <a:txBody>
                    <a:bodyPr/>
                    <a:lstStyle/>
                    <a:p>
                      <a:r>
                        <a:rPr lang="da-DK" sz="1600" dirty="0"/>
                        <a:t>Sover 11-12 timer</a:t>
                      </a:r>
                    </a:p>
                  </a:txBody>
                  <a:tcPr/>
                </a:tc>
                <a:tc>
                  <a:txBody>
                    <a:bodyPr/>
                    <a:lstStyle/>
                    <a:p>
                      <a:r>
                        <a:rPr lang="da-DK" sz="1600" dirty="0"/>
                        <a:t>7-8 timers søvn</a:t>
                      </a:r>
                    </a:p>
                  </a:txBody>
                  <a:tcPr/>
                </a:tc>
                <a:extLst>
                  <a:ext uri="{0D108BD9-81ED-4DB2-BD59-A6C34878D82A}">
                    <a16:rowId xmlns:a16="http://schemas.microsoft.com/office/drawing/2014/main" val="3958430895"/>
                  </a:ext>
                </a:extLst>
              </a:tr>
              <a:tr h="545168">
                <a:tc>
                  <a:txBody>
                    <a:bodyPr/>
                    <a:lstStyle/>
                    <a:p>
                      <a:r>
                        <a:rPr lang="da-DK" sz="1800" dirty="0">
                          <a:solidFill>
                            <a:schemeClr val="bg1"/>
                          </a:solidFill>
                        </a:rPr>
                        <a:t>Spisemønster</a:t>
                      </a:r>
                    </a:p>
                  </a:txBody>
                  <a:tcPr>
                    <a:solidFill>
                      <a:schemeClr val="accent6">
                        <a:lumMod val="75000"/>
                      </a:schemeClr>
                    </a:solidFill>
                  </a:tcPr>
                </a:tc>
                <a:tc>
                  <a:txBody>
                    <a:bodyPr/>
                    <a:lstStyle/>
                    <a:p>
                      <a:r>
                        <a:rPr lang="da-DK" sz="1600" dirty="0"/>
                        <a:t>Jeg glemmer at spise</a:t>
                      </a:r>
                    </a:p>
                  </a:txBody>
                  <a:tcPr/>
                </a:tc>
                <a:tc>
                  <a:txBody>
                    <a:bodyPr/>
                    <a:lstStyle/>
                    <a:p>
                      <a:r>
                        <a:rPr lang="da-DK" sz="1600" dirty="0"/>
                        <a:t>Jeg er ikke sulten</a:t>
                      </a:r>
                    </a:p>
                  </a:txBody>
                  <a:tcPr/>
                </a:tc>
                <a:tc>
                  <a:txBody>
                    <a:bodyPr/>
                    <a:lstStyle/>
                    <a:p>
                      <a:r>
                        <a:rPr lang="da-DK" sz="1600" dirty="0"/>
                        <a:t>Jeg har god appetit</a:t>
                      </a:r>
                    </a:p>
                  </a:txBody>
                  <a:tcPr/>
                </a:tc>
                <a:extLst>
                  <a:ext uri="{0D108BD9-81ED-4DB2-BD59-A6C34878D82A}">
                    <a16:rowId xmlns:a16="http://schemas.microsoft.com/office/drawing/2014/main" val="2444254562"/>
                  </a:ext>
                </a:extLst>
              </a:tr>
              <a:tr h="545168">
                <a:tc>
                  <a:txBody>
                    <a:bodyPr/>
                    <a:lstStyle/>
                    <a:p>
                      <a:r>
                        <a:rPr lang="da-DK" sz="1800" dirty="0">
                          <a:solidFill>
                            <a:schemeClr val="bg1"/>
                          </a:solidFill>
                        </a:rPr>
                        <a:t>Koncentration</a:t>
                      </a:r>
                    </a:p>
                  </a:txBody>
                  <a:tcPr>
                    <a:solidFill>
                      <a:schemeClr val="accent6">
                        <a:lumMod val="75000"/>
                      </a:schemeClr>
                    </a:solidFill>
                  </a:tcPr>
                </a:tc>
                <a:tc>
                  <a:txBody>
                    <a:bodyPr/>
                    <a:lstStyle/>
                    <a:p>
                      <a:r>
                        <a:rPr lang="da-DK" sz="1600" dirty="0"/>
                        <a:t>Bliver meget fokuseret på mine ideer og glemmer andre</a:t>
                      </a:r>
                    </a:p>
                  </a:txBody>
                  <a:tcPr/>
                </a:tc>
                <a:tc>
                  <a:txBody>
                    <a:bodyPr/>
                    <a:lstStyle/>
                    <a:p>
                      <a:r>
                        <a:rPr lang="da-DK" sz="1600" dirty="0"/>
                        <a:t>Stirre på en side, men kan ikke læse noget</a:t>
                      </a:r>
                    </a:p>
                  </a:txBody>
                  <a:tcPr/>
                </a:tc>
                <a:tc>
                  <a:txBody>
                    <a:bodyPr/>
                    <a:lstStyle/>
                    <a:p>
                      <a:r>
                        <a:rPr lang="da-DK" sz="1600" dirty="0"/>
                        <a:t>Ganske god. Læser avisen uden problemer</a:t>
                      </a:r>
                    </a:p>
                  </a:txBody>
                  <a:tcPr/>
                </a:tc>
                <a:extLst>
                  <a:ext uri="{0D108BD9-81ED-4DB2-BD59-A6C34878D82A}">
                    <a16:rowId xmlns:a16="http://schemas.microsoft.com/office/drawing/2014/main" val="2300286330"/>
                  </a:ext>
                </a:extLst>
              </a:tr>
              <a:tr h="545168">
                <a:tc>
                  <a:txBody>
                    <a:bodyPr/>
                    <a:lstStyle/>
                    <a:p>
                      <a:r>
                        <a:rPr lang="da-DK" sz="1800" dirty="0">
                          <a:solidFill>
                            <a:schemeClr val="bg1"/>
                          </a:solidFill>
                        </a:rPr>
                        <a:t>Kreativitet</a:t>
                      </a:r>
                    </a:p>
                  </a:txBody>
                  <a:tcPr>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dirty="0"/>
                        <a:t>Får rigtig mange nye ideer og har svært ved at sortere i dem </a:t>
                      </a:r>
                    </a:p>
                    <a:p>
                      <a:endParaRPr lang="da-DK" sz="1600" dirty="0"/>
                    </a:p>
                  </a:txBody>
                  <a:tcPr/>
                </a:tc>
                <a:tc>
                  <a:txBody>
                    <a:bodyPr/>
                    <a:lstStyle/>
                    <a:p>
                      <a:r>
                        <a:rPr lang="da-DK" sz="1600" dirty="0"/>
                        <a:t>Får ingen ideer</a:t>
                      </a:r>
                    </a:p>
                  </a:txBody>
                  <a:tcPr/>
                </a:tc>
                <a:tc>
                  <a:txBody>
                    <a:bodyPr/>
                    <a:lstStyle/>
                    <a:p>
                      <a:r>
                        <a:rPr lang="da-DK" sz="1600" dirty="0"/>
                        <a:t>Får en del ideer som jeg kan sortere i og omsætte, hvis jeg har tid og overskud</a:t>
                      </a:r>
                    </a:p>
                  </a:txBody>
                  <a:tcPr/>
                </a:tc>
                <a:extLst>
                  <a:ext uri="{0D108BD9-81ED-4DB2-BD59-A6C34878D82A}">
                    <a16:rowId xmlns:a16="http://schemas.microsoft.com/office/drawing/2014/main" val="3670875465"/>
                  </a:ext>
                </a:extLst>
              </a:tr>
            </a:tbl>
          </a:graphicData>
        </a:graphic>
      </p:graphicFrame>
    </p:spTree>
    <p:extLst>
      <p:ext uri="{BB962C8B-B14F-4D97-AF65-F5344CB8AC3E}">
        <p14:creationId xmlns:p14="http://schemas.microsoft.com/office/powerpoint/2010/main" val="3039662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86541-4EC8-8249-2F09-35D68E575AA1}"/>
            </a:ext>
          </a:extLst>
        </p:cNvPr>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107B0434-0CFA-5ADD-9E89-0ABC35646AA1}"/>
              </a:ext>
            </a:extLst>
          </p:cNvPr>
          <p:cNvGraphicFramePr>
            <a:graphicFrameLocks noGrp="1"/>
          </p:cNvGraphicFramePr>
          <p:nvPr>
            <p:ph idx="1"/>
            <p:extLst>
              <p:ext uri="{D42A27DB-BD31-4B8C-83A1-F6EECF244321}">
                <p14:modId xmlns:p14="http://schemas.microsoft.com/office/powerpoint/2010/main" val="2194056888"/>
              </p:ext>
            </p:extLst>
          </p:nvPr>
        </p:nvGraphicFramePr>
        <p:xfrm>
          <a:off x="1981200" y="163934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322" name="Tekstboks 4">
            <a:extLst>
              <a:ext uri="{FF2B5EF4-FFF2-40B4-BE49-F238E27FC236}">
                <a16:creationId xmlns:a16="http://schemas.microsoft.com/office/drawing/2014/main" id="{9D2B9C9D-C2A4-6DF1-74BA-276466D0B685}"/>
              </a:ext>
            </a:extLst>
          </p:cNvPr>
          <p:cNvSpPr txBox="1">
            <a:spLocks noChangeArrowheads="1"/>
          </p:cNvSpPr>
          <p:nvPr/>
        </p:nvSpPr>
        <p:spPr bwMode="auto">
          <a:xfrm>
            <a:off x="4432300" y="1341439"/>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da-DK" altLang="da-DK" sz="1800">
              <a:solidFill>
                <a:srgbClr val="000000"/>
              </a:solidFill>
            </a:endParaRPr>
          </a:p>
        </p:txBody>
      </p:sp>
      <p:sp>
        <p:nvSpPr>
          <p:cNvPr id="6" name="Oval billedforklaring 5">
            <a:extLst>
              <a:ext uri="{FF2B5EF4-FFF2-40B4-BE49-F238E27FC236}">
                <a16:creationId xmlns:a16="http://schemas.microsoft.com/office/drawing/2014/main" id="{F3EC3BED-991C-051D-BBFC-E0DB6F6D835D}"/>
              </a:ext>
            </a:extLst>
          </p:cNvPr>
          <p:cNvSpPr/>
          <p:nvPr/>
        </p:nvSpPr>
        <p:spPr>
          <a:xfrm>
            <a:off x="3644106" y="330420"/>
            <a:ext cx="2160000" cy="1260000"/>
          </a:xfrm>
          <a:prstGeom prst="wedgeEllipseCallout">
            <a:avLst>
              <a:gd name="adj1" fmla="val 11883"/>
              <a:gd name="adj2" fmla="val 72499"/>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da-DK" altLang="da-DK" sz="1200" dirty="0">
                <a:solidFill>
                  <a:sysClr val="windowText" lastClr="000000"/>
                </a:solidFill>
              </a:rPr>
              <a:t>Evaluere gode ideer og udsætte beslutninger</a:t>
            </a:r>
          </a:p>
          <a:p>
            <a:pPr algn="ctr" eaLnBrk="1" hangingPunct="1">
              <a:defRPr/>
            </a:pPr>
            <a:r>
              <a:rPr lang="da-DK" altLang="da-DK" sz="1200" dirty="0">
                <a:solidFill>
                  <a:sysClr val="windowText" lastClr="000000"/>
                </a:solidFill>
              </a:rPr>
              <a:t>Prioritere og planlægge</a:t>
            </a:r>
          </a:p>
        </p:txBody>
      </p:sp>
      <p:sp>
        <p:nvSpPr>
          <p:cNvPr id="8" name="Oval billedforklaring 7">
            <a:extLst>
              <a:ext uri="{FF2B5EF4-FFF2-40B4-BE49-F238E27FC236}">
                <a16:creationId xmlns:a16="http://schemas.microsoft.com/office/drawing/2014/main" id="{C41221C3-4BCA-1AF6-AEAB-1DFBB4343F3F}"/>
              </a:ext>
            </a:extLst>
          </p:cNvPr>
          <p:cNvSpPr/>
          <p:nvPr/>
        </p:nvSpPr>
        <p:spPr>
          <a:xfrm>
            <a:off x="8667750" y="3429000"/>
            <a:ext cx="2160000" cy="1260000"/>
          </a:xfrm>
          <a:prstGeom prst="wedgeEllipseCallout">
            <a:avLst>
              <a:gd name="adj1" fmla="val -48183"/>
              <a:gd name="adj2" fmla="val 42250"/>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da-DK" altLang="da-DK" sz="1200" dirty="0">
                <a:solidFill>
                  <a:sysClr val="windowText" lastClr="000000"/>
                </a:solidFill>
              </a:rPr>
              <a:t>Begrænse aktivitet og stimuli</a:t>
            </a:r>
          </a:p>
        </p:txBody>
      </p:sp>
      <p:sp>
        <p:nvSpPr>
          <p:cNvPr id="18" name="Oval billedforklaring 17">
            <a:extLst>
              <a:ext uri="{FF2B5EF4-FFF2-40B4-BE49-F238E27FC236}">
                <a16:creationId xmlns:a16="http://schemas.microsoft.com/office/drawing/2014/main" id="{9DFC0BD6-7C18-5D5A-7178-B7198DB20F89}"/>
              </a:ext>
            </a:extLst>
          </p:cNvPr>
          <p:cNvSpPr/>
          <p:nvPr/>
        </p:nvSpPr>
        <p:spPr>
          <a:xfrm>
            <a:off x="1616075" y="3272328"/>
            <a:ext cx="2160000" cy="1260000"/>
          </a:xfrm>
          <a:prstGeom prst="wedgeEllipseCallout">
            <a:avLst>
              <a:gd name="adj1" fmla="val 49274"/>
              <a:gd name="adj2" fmla="val 31235"/>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da-DK" altLang="da-DK" sz="1200">
                <a:solidFill>
                  <a:sysClr val="windowText" lastClr="000000"/>
                </a:solidFill>
              </a:rPr>
              <a:t>Søge feedback fra andre der er tillid til </a:t>
            </a:r>
          </a:p>
          <a:p>
            <a:pPr algn="ctr" eaLnBrk="1" hangingPunct="1">
              <a:defRPr/>
            </a:pPr>
            <a:r>
              <a:rPr lang="da-DK" altLang="da-DK" sz="1200">
                <a:solidFill>
                  <a:sysClr val="windowText" lastClr="000000"/>
                </a:solidFill>
              </a:rPr>
              <a:t>Deponer  kreditkort og  bilnøgler</a:t>
            </a:r>
          </a:p>
        </p:txBody>
      </p:sp>
      <p:sp>
        <p:nvSpPr>
          <p:cNvPr id="19" name="Oval billedforklaring 18">
            <a:extLst>
              <a:ext uri="{FF2B5EF4-FFF2-40B4-BE49-F238E27FC236}">
                <a16:creationId xmlns:a16="http://schemas.microsoft.com/office/drawing/2014/main" id="{6E7BDC91-1A6F-50C4-6B3E-7B61FE075497}"/>
              </a:ext>
            </a:extLst>
          </p:cNvPr>
          <p:cNvSpPr/>
          <p:nvPr/>
        </p:nvSpPr>
        <p:spPr>
          <a:xfrm>
            <a:off x="7279275" y="818307"/>
            <a:ext cx="2160000" cy="1260000"/>
          </a:xfrm>
          <a:prstGeom prst="wedgeEllipseCallout">
            <a:avLst>
              <a:gd name="adj1" fmla="val -21631"/>
              <a:gd name="adj2" fmla="val 61915"/>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1400" dirty="0">
                <a:solidFill>
                  <a:sysClr val="windowText" lastClr="000000"/>
                </a:solidFill>
              </a:rPr>
              <a:t>Kanalisere overskudsenergi  til ikke destruktive projekter</a:t>
            </a:r>
          </a:p>
        </p:txBody>
      </p:sp>
      <p:sp>
        <p:nvSpPr>
          <p:cNvPr id="15" name="Oval billedforklaring 14">
            <a:extLst>
              <a:ext uri="{FF2B5EF4-FFF2-40B4-BE49-F238E27FC236}">
                <a16:creationId xmlns:a16="http://schemas.microsoft.com/office/drawing/2014/main" id="{C75E3510-A44A-A06C-BD1B-2E9FB2119DFA}"/>
              </a:ext>
            </a:extLst>
          </p:cNvPr>
          <p:cNvSpPr/>
          <p:nvPr/>
        </p:nvSpPr>
        <p:spPr>
          <a:xfrm>
            <a:off x="3444375" y="5656481"/>
            <a:ext cx="2160000" cy="1011019"/>
          </a:xfrm>
          <a:prstGeom prst="wedgeEllipseCallout">
            <a:avLst>
              <a:gd name="adj1" fmla="val 52726"/>
              <a:gd name="adj2" fmla="val -37045"/>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da-DK" altLang="da-DK" sz="1200" dirty="0">
                <a:solidFill>
                  <a:sysClr val="windowText" lastClr="000000"/>
                </a:solidFill>
              </a:rPr>
              <a:t>Medicin og begrænse stimuli om aften </a:t>
            </a:r>
          </a:p>
        </p:txBody>
      </p:sp>
      <p:sp>
        <p:nvSpPr>
          <p:cNvPr id="3" name="Pladsholder til slidenummer 2">
            <a:extLst>
              <a:ext uri="{FF2B5EF4-FFF2-40B4-BE49-F238E27FC236}">
                <a16:creationId xmlns:a16="http://schemas.microsoft.com/office/drawing/2014/main" id="{F825DDF9-F22D-D911-15E5-05AB180E7F6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31</a:t>
            </a:fld>
            <a:endParaRPr lang="da-DK"/>
          </a:p>
        </p:txBody>
      </p:sp>
    </p:spTree>
    <p:extLst>
      <p:ext uri="{BB962C8B-B14F-4D97-AF65-F5344CB8AC3E}">
        <p14:creationId xmlns:p14="http://schemas.microsoft.com/office/powerpoint/2010/main" val="195722853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A4748-37A2-2A33-AAC7-72D35319A9C8}"/>
              </a:ext>
            </a:extLst>
          </p:cNvPr>
          <p:cNvSpPr>
            <a:spLocks noGrp="1"/>
          </p:cNvSpPr>
          <p:nvPr>
            <p:ph type="title"/>
          </p:nvPr>
        </p:nvSpPr>
        <p:spPr>
          <a:xfrm>
            <a:off x="3545305" y="117993"/>
            <a:ext cx="6641682" cy="603049"/>
          </a:xfrm>
        </p:spPr>
        <p:txBody>
          <a:bodyPr>
            <a:normAutofit/>
          </a:bodyPr>
          <a:lstStyle/>
          <a:p>
            <a:r>
              <a:rPr lang="da-DK" sz="3200" b="1" dirty="0" err="1"/>
              <a:t>TIDSlinje</a:t>
            </a:r>
            <a:r>
              <a:rPr lang="da-DK" sz="3200" b="1" dirty="0"/>
              <a:t> med SYGDOMSFORLØB</a:t>
            </a:r>
          </a:p>
        </p:txBody>
      </p:sp>
      <p:graphicFrame>
        <p:nvGraphicFramePr>
          <p:cNvPr id="4" name="Tabel 3">
            <a:extLst>
              <a:ext uri="{FF2B5EF4-FFF2-40B4-BE49-F238E27FC236}">
                <a16:creationId xmlns:a16="http://schemas.microsoft.com/office/drawing/2014/main" id="{31769F91-3DE0-5F07-CE55-5E5ADB341CB2}"/>
              </a:ext>
            </a:extLst>
          </p:cNvPr>
          <p:cNvGraphicFramePr>
            <a:graphicFrameLocks noGrp="1"/>
          </p:cNvGraphicFramePr>
          <p:nvPr>
            <p:extLst>
              <p:ext uri="{D42A27DB-BD31-4B8C-83A1-F6EECF244321}">
                <p14:modId xmlns:p14="http://schemas.microsoft.com/office/powerpoint/2010/main" val="3835970499"/>
              </p:ext>
            </p:extLst>
          </p:nvPr>
        </p:nvGraphicFramePr>
        <p:xfrm>
          <a:off x="720728" y="899361"/>
          <a:ext cx="10931769" cy="5306928"/>
        </p:xfrm>
        <a:graphic>
          <a:graphicData uri="http://schemas.openxmlformats.org/drawingml/2006/table">
            <a:tbl>
              <a:tblPr firstRow="1" bandRow="1">
                <a:tableStyleId>{5940675A-B579-460E-94D1-54222C63F5DA}</a:tableStyleId>
              </a:tblPr>
              <a:tblGrid>
                <a:gridCol w="1169377">
                  <a:extLst>
                    <a:ext uri="{9D8B030D-6E8A-4147-A177-3AD203B41FA5}">
                      <a16:colId xmlns:a16="http://schemas.microsoft.com/office/drawing/2014/main" val="1707300213"/>
                    </a:ext>
                  </a:extLst>
                </a:gridCol>
                <a:gridCol w="1919895">
                  <a:extLst>
                    <a:ext uri="{9D8B030D-6E8A-4147-A177-3AD203B41FA5}">
                      <a16:colId xmlns:a16="http://schemas.microsoft.com/office/drawing/2014/main" val="1757864179"/>
                    </a:ext>
                  </a:extLst>
                </a:gridCol>
                <a:gridCol w="7842497">
                  <a:extLst>
                    <a:ext uri="{9D8B030D-6E8A-4147-A177-3AD203B41FA5}">
                      <a16:colId xmlns:a16="http://schemas.microsoft.com/office/drawing/2014/main" val="3871699165"/>
                    </a:ext>
                  </a:extLst>
                </a:gridCol>
              </a:tblGrid>
              <a:tr h="482448">
                <a:tc rowSpan="3">
                  <a:txBody>
                    <a:bodyPr/>
                    <a:lstStyle/>
                    <a:p>
                      <a:r>
                        <a:rPr lang="da-DK" sz="1600" b="1" dirty="0"/>
                        <a:t>Løftet stemningsleje</a:t>
                      </a:r>
                    </a:p>
                  </a:txBody>
                  <a:tcPr vert="vert270"/>
                </a:tc>
                <a:tc>
                  <a:txBody>
                    <a:bodyPr/>
                    <a:lstStyle/>
                    <a:p>
                      <a:r>
                        <a:rPr lang="da-DK" dirty="0"/>
                        <a:t>Svær mani</a:t>
                      </a:r>
                    </a:p>
                  </a:txBody>
                  <a:tcPr>
                    <a:solidFill>
                      <a:schemeClr val="accent2">
                        <a:lumMod val="75000"/>
                      </a:schemeClr>
                    </a:solidFill>
                  </a:tcPr>
                </a:tc>
                <a:tc>
                  <a:txBody>
                    <a:bodyPr/>
                    <a:lstStyle/>
                    <a:p>
                      <a:endParaRPr lang="da-DK" dirty="0"/>
                    </a:p>
                  </a:txBody>
                  <a:tcPr>
                    <a:solidFill>
                      <a:schemeClr val="accent2">
                        <a:lumMod val="75000"/>
                      </a:schemeClr>
                    </a:solidFill>
                  </a:tcPr>
                </a:tc>
                <a:extLst>
                  <a:ext uri="{0D108BD9-81ED-4DB2-BD59-A6C34878D82A}">
                    <a16:rowId xmlns:a16="http://schemas.microsoft.com/office/drawing/2014/main" val="3074061976"/>
                  </a:ext>
                </a:extLst>
              </a:tr>
              <a:tr h="482448">
                <a:tc vMerge="1">
                  <a:txBody>
                    <a:bodyPr/>
                    <a:lstStyle/>
                    <a:p>
                      <a:endParaRPr lang="da-DK"/>
                    </a:p>
                  </a:txBody>
                  <a:tcPr/>
                </a:tc>
                <a:tc>
                  <a:txBody>
                    <a:bodyPr/>
                    <a:lstStyle/>
                    <a:p>
                      <a:r>
                        <a:rPr lang="da-DK" sz="1600" b="1" dirty="0"/>
                        <a:t>Moderat mani</a:t>
                      </a:r>
                    </a:p>
                  </a:txBody>
                  <a:tcPr>
                    <a:solidFill>
                      <a:schemeClr val="accent2">
                        <a:lumMod val="60000"/>
                        <a:lumOff val="40000"/>
                      </a:schemeClr>
                    </a:solidFill>
                  </a:tcPr>
                </a:tc>
                <a:tc>
                  <a:txBody>
                    <a:bodyPr/>
                    <a:lstStyle/>
                    <a:p>
                      <a:endParaRPr lang="da-DK" dirty="0"/>
                    </a:p>
                  </a:txBody>
                  <a:tcPr>
                    <a:solidFill>
                      <a:schemeClr val="accent2">
                        <a:lumMod val="60000"/>
                        <a:lumOff val="40000"/>
                      </a:schemeClr>
                    </a:solidFill>
                  </a:tcPr>
                </a:tc>
                <a:extLst>
                  <a:ext uri="{0D108BD9-81ED-4DB2-BD59-A6C34878D82A}">
                    <a16:rowId xmlns:a16="http://schemas.microsoft.com/office/drawing/2014/main" val="3252021742"/>
                  </a:ext>
                </a:extLst>
              </a:tr>
              <a:tr h="482448">
                <a:tc vMerge="1">
                  <a:txBody>
                    <a:bodyPr/>
                    <a:lstStyle/>
                    <a:p>
                      <a:endParaRPr lang="da-DK"/>
                    </a:p>
                  </a:txBody>
                  <a:tcPr/>
                </a:tc>
                <a:tc>
                  <a:txBody>
                    <a:bodyPr/>
                    <a:lstStyle/>
                    <a:p>
                      <a:r>
                        <a:rPr lang="da-DK" sz="1600" b="1" dirty="0"/>
                        <a:t>Let mani</a:t>
                      </a:r>
                    </a:p>
                  </a:txBody>
                  <a:tcPr>
                    <a:solidFill>
                      <a:schemeClr val="accent2">
                        <a:lumMod val="40000"/>
                        <a:lumOff val="60000"/>
                      </a:schemeClr>
                    </a:solidFill>
                  </a:tcPr>
                </a:tc>
                <a:tc>
                  <a:txBody>
                    <a:bodyPr/>
                    <a:lstStyle/>
                    <a:p>
                      <a:endParaRPr lang="da-DK" dirty="0"/>
                    </a:p>
                  </a:txBody>
                  <a:tcPr>
                    <a:solidFill>
                      <a:schemeClr val="accent2">
                        <a:lumMod val="40000"/>
                        <a:lumOff val="60000"/>
                      </a:schemeClr>
                    </a:solidFill>
                  </a:tcPr>
                </a:tc>
                <a:extLst>
                  <a:ext uri="{0D108BD9-81ED-4DB2-BD59-A6C34878D82A}">
                    <a16:rowId xmlns:a16="http://schemas.microsoft.com/office/drawing/2014/main" val="2744298404"/>
                  </a:ext>
                </a:extLst>
              </a:tr>
              <a:tr h="482448">
                <a:tc>
                  <a:txBody>
                    <a:bodyPr/>
                    <a:lstStyle/>
                    <a:p>
                      <a:endParaRPr lang="da-DK" sz="1600" b="1" dirty="0"/>
                    </a:p>
                  </a:txBody>
                  <a:tcPr/>
                </a:tc>
                <a:tc>
                  <a:txBody>
                    <a:bodyPr/>
                    <a:lstStyle/>
                    <a:p>
                      <a:r>
                        <a:rPr lang="da-DK" sz="1600" b="1" dirty="0"/>
                        <a:t>Neutral</a:t>
                      </a:r>
                    </a:p>
                  </a:txBody>
                  <a:tcPr/>
                </a:tc>
                <a:tc>
                  <a:txBody>
                    <a:bodyPr/>
                    <a:lstStyle/>
                    <a:p>
                      <a:endParaRPr lang="da-DK" dirty="0"/>
                    </a:p>
                  </a:txBody>
                  <a:tcPr/>
                </a:tc>
                <a:extLst>
                  <a:ext uri="{0D108BD9-81ED-4DB2-BD59-A6C34878D82A}">
                    <a16:rowId xmlns:a16="http://schemas.microsoft.com/office/drawing/2014/main" val="698242473"/>
                  </a:ext>
                </a:extLst>
              </a:tr>
              <a:tr h="482448">
                <a:tc rowSpan="3">
                  <a:txBody>
                    <a:bodyPr/>
                    <a:lstStyle/>
                    <a:p>
                      <a:r>
                        <a:rPr lang="da-DK" sz="1600" b="1" dirty="0"/>
                        <a:t>Forsænket stemningsleje</a:t>
                      </a:r>
                    </a:p>
                  </a:txBody>
                  <a:tcPr vert="vert270"/>
                </a:tc>
                <a:tc>
                  <a:txBody>
                    <a:bodyPr/>
                    <a:lstStyle/>
                    <a:p>
                      <a:r>
                        <a:rPr lang="da-DK" sz="1600" b="1" dirty="0"/>
                        <a:t>Let depression</a:t>
                      </a:r>
                    </a:p>
                  </a:txBody>
                  <a:tcPr>
                    <a:solidFill>
                      <a:srgbClr val="8CCAD0"/>
                    </a:solidFill>
                  </a:tcPr>
                </a:tc>
                <a:tc>
                  <a:txBody>
                    <a:bodyPr/>
                    <a:lstStyle/>
                    <a:p>
                      <a:endParaRPr lang="da-DK" dirty="0"/>
                    </a:p>
                  </a:txBody>
                  <a:tcPr>
                    <a:solidFill>
                      <a:srgbClr val="8CCAD0"/>
                    </a:solidFill>
                  </a:tcPr>
                </a:tc>
                <a:extLst>
                  <a:ext uri="{0D108BD9-81ED-4DB2-BD59-A6C34878D82A}">
                    <a16:rowId xmlns:a16="http://schemas.microsoft.com/office/drawing/2014/main" val="2703166785"/>
                  </a:ext>
                </a:extLst>
              </a:tr>
              <a:tr h="482448">
                <a:tc vMerge="1">
                  <a:txBody>
                    <a:bodyPr/>
                    <a:lstStyle/>
                    <a:p>
                      <a:endParaRPr lang="da-DK"/>
                    </a:p>
                  </a:txBody>
                  <a:tcPr/>
                </a:tc>
                <a:tc>
                  <a:txBody>
                    <a:bodyPr/>
                    <a:lstStyle/>
                    <a:p>
                      <a:r>
                        <a:rPr lang="da-DK" sz="1600" b="1" dirty="0"/>
                        <a:t>Moderat depression</a:t>
                      </a:r>
                    </a:p>
                  </a:txBody>
                  <a:tcPr>
                    <a:solidFill>
                      <a:srgbClr val="5F8ED3"/>
                    </a:solidFill>
                  </a:tcPr>
                </a:tc>
                <a:tc>
                  <a:txBody>
                    <a:bodyPr/>
                    <a:lstStyle/>
                    <a:p>
                      <a:endParaRPr lang="da-DK" dirty="0"/>
                    </a:p>
                  </a:txBody>
                  <a:tcPr>
                    <a:solidFill>
                      <a:srgbClr val="5F8ED3"/>
                    </a:solidFill>
                  </a:tcPr>
                </a:tc>
                <a:extLst>
                  <a:ext uri="{0D108BD9-81ED-4DB2-BD59-A6C34878D82A}">
                    <a16:rowId xmlns:a16="http://schemas.microsoft.com/office/drawing/2014/main" val="804405261"/>
                  </a:ext>
                </a:extLst>
              </a:tr>
              <a:tr h="482448">
                <a:tc vMerge="1">
                  <a:txBody>
                    <a:bodyPr/>
                    <a:lstStyle/>
                    <a:p>
                      <a:endParaRPr lang="da-DK"/>
                    </a:p>
                  </a:txBody>
                  <a:tcPr/>
                </a:tc>
                <a:tc>
                  <a:txBody>
                    <a:bodyPr/>
                    <a:lstStyle/>
                    <a:p>
                      <a:r>
                        <a:rPr lang="da-DK" sz="1600" b="1" dirty="0"/>
                        <a:t>Svær depression</a:t>
                      </a:r>
                    </a:p>
                  </a:txBody>
                  <a:tcPr>
                    <a:solidFill>
                      <a:srgbClr val="0070C0"/>
                    </a:solidFill>
                  </a:tcPr>
                </a:tc>
                <a:tc>
                  <a:txBody>
                    <a:bodyPr/>
                    <a:lstStyle/>
                    <a:p>
                      <a:endParaRPr lang="da-DK" dirty="0"/>
                    </a:p>
                  </a:txBody>
                  <a:tcPr>
                    <a:solidFill>
                      <a:srgbClr val="0070C0"/>
                    </a:solidFill>
                  </a:tcPr>
                </a:tc>
                <a:extLst>
                  <a:ext uri="{0D108BD9-81ED-4DB2-BD59-A6C34878D82A}">
                    <a16:rowId xmlns:a16="http://schemas.microsoft.com/office/drawing/2014/main" val="3290886995"/>
                  </a:ext>
                </a:extLst>
              </a:tr>
              <a:tr h="482448">
                <a:tc gridSpan="2">
                  <a:txBody>
                    <a:bodyPr/>
                    <a:lstStyle/>
                    <a:p>
                      <a:r>
                        <a:rPr lang="da-DK" sz="1600" b="1" dirty="0"/>
                        <a:t>År</a:t>
                      </a:r>
                    </a:p>
                  </a:txBody>
                  <a:tcPr/>
                </a:tc>
                <a:tc hMerge="1">
                  <a:txBody>
                    <a:bodyPr/>
                    <a:lstStyle/>
                    <a:p>
                      <a:endParaRPr lang="da-DK" sz="1600" dirty="0"/>
                    </a:p>
                  </a:txBody>
                  <a:tcPr/>
                </a:tc>
                <a:tc>
                  <a:txBody>
                    <a:bodyPr/>
                    <a:lstStyle/>
                    <a:p>
                      <a:endParaRPr lang="da-DK" dirty="0"/>
                    </a:p>
                  </a:txBody>
                  <a:tcPr/>
                </a:tc>
                <a:extLst>
                  <a:ext uri="{0D108BD9-81ED-4DB2-BD59-A6C34878D82A}">
                    <a16:rowId xmlns:a16="http://schemas.microsoft.com/office/drawing/2014/main" val="4190198454"/>
                  </a:ext>
                </a:extLst>
              </a:tr>
              <a:tr h="482448">
                <a:tc gridSpan="2">
                  <a:txBody>
                    <a:bodyPr/>
                    <a:lstStyle/>
                    <a:p>
                      <a:r>
                        <a:rPr lang="da-DK" sz="1600" b="1" dirty="0"/>
                        <a:t>Livsbegivenheder</a:t>
                      </a:r>
                    </a:p>
                  </a:txBody>
                  <a:tcPr/>
                </a:tc>
                <a:tc hMerge="1">
                  <a:txBody>
                    <a:bodyPr/>
                    <a:lstStyle/>
                    <a:p>
                      <a:endParaRPr lang="da-DK" sz="1600" dirty="0"/>
                    </a:p>
                  </a:txBody>
                  <a:tcPr/>
                </a:tc>
                <a:tc>
                  <a:txBody>
                    <a:bodyPr/>
                    <a:lstStyle/>
                    <a:p>
                      <a:endParaRPr lang="da-DK" dirty="0"/>
                    </a:p>
                  </a:txBody>
                  <a:tcPr/>
                </a:tc>
                <a:extLst>
                  <a:ext uri="{0D108BD9-81ED-4DB2-BD59-A6C34878D82A}">
                    <a16:rowId xmlns:a16="http://schemas.microsoft.com/office/drawing/2014/main" val="2628973938"/>
                  </a:ext>
                </a:extLst>
              </a:tr>
              <a:tr h="482448">
                <a:tc gridSpan="2">
                  <a:txBody>
                    <a:bodyPr/>
                    <a:lstStyle/>
                    <a:p>
                      <a:r>
                        <a:rPr lang="da-DK" sz="1600" b="1" dirty="0"/>
                        <a:t>Medicin</a:t>
                      </a:r>
                    </a:p>
                  </a:txBody>
                  <a:tcPr/>
                </a:tc>
                <a:tc hMerge="1">
                  <a:txBody>
                    <a:bodyPr/>
                    <a:lstStyle/>
                    <a:p>
                      <a:endParaRPr lang="da-DK" sz="1600" dirty="0"/>
                    </a:p>
                  </a:txBody>
                  <a:tcPr/>
                </a:tc>
                <a:tc>
                  <a:txBody>
                    <a:bodyPr/>
                    <a:lstStyle/>
                    <a:p>
                      <a:endParaRPr lang="da-DK" dirty="0"/>
                    </a:p>
                  </a:txBody>
                  <a:tcPr/>
                </a:tc>
                <a:extLst>
                  <a:ext uri="{0D108BD9-81ED-4DB2-BD59-A6C34878D82A}">
                    <a16:rowId xmlns:a16="http://schemas.microsoft.com/office/drawing/2014/main" val="3950542227"/>
                  </a:ext>
                </a:extLst>
              </a:tr>
              <a:tr h="482448">
                <a:tc gridSpan="2">
                  <a:txBody>
                    <a:bodyPr/>
                    <a:lstStyle/>
                    <a:p>
                      <a:r>
                        <a:rPr lang="da-DK" sz="1600" b="1" dirty="0"/>
                        <a:t>Uddannelse/arbejde</a:t>
                      </a:r>
                    </a:p>
                  </a:txBody>
                  <a:tcPr/>
                </a:tc>
                <a:tc hMerge="1">
                  <a:txBody>
                    <a:bodyPr/>
                    <a:lstStyle/>
                    <a:p>
                      <a:endParaRPr lang="da-DK" sz="1600" dirty="0"/>
                    </a:p>
                  </a:txBody>
                  <a:tcPr/>
                </a:tc>
                <a:tc>
                  <a:txBody>
                    <a:bodyPr/>
                    <a:lstStyle/>
                    <a:p>
                      <a:endParaRPr lang="da-DK" dirty="0"/>
                    </a:p>
                  </a:txBody>
                  <a:tcPr/>
                </a:tc>
                <a:extLst>
                  <a:ext uri="{0D108BD9-81ED-4DB2-BD59-A6C34878D82A}">
                    <a16:rowId xmlns:a16="http://schemas.microsoft.com/office/drawing/2014/main" val="1765637989"/>
                  </a:ext>
                </a:extLst>
              </a:tr>
            </a:tbl>
          </a:graphicData>
        </a:graphic>
      </p:graphicFrame>
      <p:sp>
        <p:nvSpPr>
          <p:cNvPr id="5" name="Kombinationstegning: figur 4">
            <a:extLst>
              <a:ext uri="{FF2B5EF4-FFF2-40B4-BE49-F238E27FC236}">
                <a16:creationId xmlns:a16="http://schemas.microsoft.com/office/drawing/2014/main" id="{6F76A5E0-5246-F59F-C6D0-CE9FC51C0CB4}"/>
              </a:ext>
            </a:extLst>
          </p:cNvPr>
          <p:cNvSpPr/>
          <p:nvPr/>
        </p:nvSpPr>
        <p:spPr>
          <a:xfrm>
            <a:off x="3810000" y="1112759"/>
            <a:ext cx="4962525" cy="2953400"/>
          </a:xfrm>
          <a:custGeom>
            <a:avLst/>
            <a:gdLst>
              <a:gd name="connsiteX0" fmla="*/ 0 w 4962525"/>
              <a:gd name="connsiteY0" fmla="*/ 1735216 h 2953400"/>
              <a:gd name="connsiteX1" fmla="*/ 133350 w 4962525"/>
              <a:gd name="connsiteY1" fmla="*/ 1563766 h 2953400"/>
              <a:gd name="connsiteX2" fmla="*/ 295275 w 4962525"/>
              <a:gd name="connsiteY2" fmla="*/ 1392316 h 2953400"/>
              <a:gd name="connsiteX3" fmla="*/ 447675 w 4962525"/>
              <a:gd name="connsiteY3" fmla="*/ 1163716 h 2953400"/>
              <a:gd name="connsiteX4" fmla="*/ 657225 w 4962525"/>
              <a:gd name="connsiteY4" fmla="*/ 1068466 h 2953400"/>
              <a:gd name="connsiteX5" fmla="*/ 895350 w 4962525"/>
              <a:gd name="connsiteY5" fmla="*/ 887491 h 2953400"/>
              <a:gd name="connsiteX6" fmla="*/ 981075 w 4962525"/>
              <a:gd name="connsiteY6" fmla="*/ 820816 h 2953400"/>
              <a:gd name="connsiteX7" fmla="*/ 1047750 w 4962525"/>
              <a:gd name="connsiteY7" fmla="*/ 744616 h 2953400"/>
              <a:gd name="connsiteX8" fmla="*/ 1266825 w 4962525"/>
              <a:gd name="connsiteY8" fmla="*/ 649366 h 2953400"/>
              <a:gd name="connsiteX9" fmla="*/ 1428750 w 4962525"/>
              <a:gd name="connsiteY9" fmla="*/ 620791 h 2953400"/>
              <a:gd name="connsiteX10" fmla="*/ 1666875 w 4962525"/>
              <a:gd name="connsiteY10" fmla="*/ 706516 h 2953400"/>
              <a:gd name="connsiteX11" fmla="*/ 1847850 w 4962525"/>
              <a:gd name="connsiteY11" fmla="*/ 916066 h 2953400"/>
              <a:gd name="connsiteX12" fmla="*/ 1990725 w 4962525"/>
              <a:gd name="connsiteY12" fmla="*/ 1077991 h 2953400"/>
              <a:gd name="connsiteX13" fmla="*/ 2057400 w 4962525"/>
              <a:gd name="connsiteY13" fmla="*/ 1230391 h 2953400"/>
              <a:gd name="connsiteX14" fmla="*/ 2095500 w 4962525"/>
              <a:gd name="connsiteY14" fmla="*/ 1316116 h 2953400"/>
              <a:gd name="connsiteX15" fmla="*/ 2209800 w 4962525"/>
              <a:gd name="connsiteY15" fmla="*/ 1620916 h 2953400"/>
              <a:gd name="connsiteX16" fmla="*/ 2266950 w 4962525"/>
              <a:gd name="connsiteY16" fmla="*/ 1735216 h 2953400"/>
              <a:gd name="connsiteX17" fmla="*/ 2352675 w 4962525"/>
              <a:gd name="connsiteY17" fmla="*/ 1878091 h 2953400"/>
              <a:gd name="connsiteX18" fmla="*/ 2419350 w 4962525"/>
              <a:gd name="connsiteY18" fmla="*/ 1992391 h 2953400"/>
              <a:gd name="connsiteX19" fmla="*/ 2495550 w 4962525"/>
              <a:gd name="connsiteY19" fmla="*/ 2125741 h 2953400"/>
              <a:gd name="connsiteX20" fmla="*/ 2543175 w 4962525"/>
              <a:gd name="connsiteY20" fmla="*/ 2211466 h 2953400"/>
              <a:gd name="connsiteX21" fmla="*/ 2628900 w 4962525"/>
              <a:gd name="connsiteY21" fmla="*/ 2287666 h 2953400"/>
              <a:gd name="connsiteX22" fmla="*/ 2781300 w 4962525"/>
              <a:gd name="connsiteY22" fmla="*/ 2201941 h 2953400"/>
              <a:gd name="connsiteX23" fmla="*/ 2838450 w 4962525"/>
              <a:gd name="connsiteY23" fmla="*/ 2078116 h 2953400"/>
              <a:gd name="connsiteX24" fmla="*/ 2886075 w 4962525"/>
              <a:gd name="connsiteY24" fmla="*/ 1963816 h 2953400"/>
              <a:gd name="connsiteX25" fmla="*/ 2943225 w 4962525"/>
              <a:gd name="connsiteY25" fmla="*/ 1773316 h 2953400"/>
              <a:gd name="connsiteX26" fmla="*/ 3000375 w 4962525"/>
              <a:gd name="connsiteY26" fmla="*/ 1582816 h 2953400"/>
              <a:gd name="connsiteX27" fmla="*/ 3019425 w 4962525"/>
              <a:gd name="connsiteY27" fmla="*/ 1506616 h 2953400"/>
              <a:gd name="connsiteX28" fmla="*/ 3076575 w 4962525"/>
              <a:gd name="connsiteY28" fmla="*/ 1373266 h 2953400"/>
              <a:gd name="connsiteX29" fmla="*/ 3152775 w 4962525"/>
              <a:gd name="connsiteY29" fmla="*/ 1154191 h 2953400"/>
              <a:gd name="connsiteX30" fmla="*/ 3181350 w 4962525"/>
              <a:gd name="connsiteY30" fmla="*/ 1039891 h 2953400"/>
              <a:gd name="connsiteX31" fmla="*/ 3238500 w 4962525"/>
              <a:gd name="connsiteY31" fmla="*/ 858916 h 2953400"/>
              <a:gd name="connsiteX32" fmla="*/ 3314700 w 4962525"/>
              <a:gd name="connsiteY32" fmla="*/ 706516 h 2953400"/>
              <a:gd name="connsiteX33" fmla="*/ 3352800 w 4962525"/>
              <a:gd name="connsiteY33" fmla="*/ 611266 h 2953400"/>
              <a:gd name="connsiteX34" fmla="*/ 3381375 w 4962525"/>
              <a:gd name="connsiteY34" fmla="*/ 506491 h 2953400"/>
              <a:gd name="connsiteX35" fmla="*/ 3400425 w 4962525"/>
              <a:gd name="connsiteY35" fmla="*/ 449341 h 2953400"/>
              <a:gd name="connsiteX36" fmla="*/ 3419475 w 4962525"/>
              <a:gd name="connsiteY36" fmla="*/ 373141 h 2953400"/>
              <a:gd name="connsiteX37" fmla="*/ 3476625 w 4962525"/>
              <a:gd name="connsiteY37" fmla="*/ 258841 h 2953400"/>
              <a:gd name="connsiteX38" fmla="*/ 3524250 w 4962525"/>
              <a:gd name="connsiteY38" fmla="*/ 173116 h 2953400"/>
              <a:gd name="connsiteX39" fmla="*/ 3571875 w 4962525"/>
              <a:gd name="connsiteY39" fmla="*/ 87391 h 2953400"/>
              <a:gd name="connsiteX40" fmla="*/ 3609975 w 4962525"/>
              <a:gd name="connsiteY40" fmla="*/ 30241 h 2953400"/>
              <a:gd name="connsiteX41" fmla="*/ 3743325 w 4962525"/>
              <a:gd name="connsiteY41" fmla="*/ 1666 h 2953400"/>
              <a:gd name="connsiteX42" fmla="*/ 3800475 w 4962525"/>
              <a:gd name="connsiteY42" fmla="*/ 77866 h 2953400"/>
              <a:gd name="connsiteX43" fmla="*/ 3867150 w 4962525"/>
              <a:gd name="connsiteY43" fmla="*/ 268366 h 2953400"/>
              <a:gd name="connsiteX44" fmla="*/ 3905250 w 4962525"/>
              <a:gd name="connsiteY44" fmla="*/ 382666 h 2953400"/>
              <a:gd name="connsiteX45" fmla="*/ 3933825 w 4962525"/>
              <a:gd name="connsiteY45" fmla="*/ 506491 h 2953400"/>
              <a:gd name="connsiteX46" fmla="*/ 3981450 w 4962525"/>
              <a:gd name="connsiteY46" fmla="*/ 687466 h 2953400"/>
              <a:gd name="connsiteX47" fmla="*/ 4019550 w 4962525"/>
              <a:gd name="connsiteY47" fmla="*/ 897016 h 2953400"/>
              <a:gd name="connsiteX48" fmla="*/ 4076700 w 4962525"/>
              <a:gd name="connsiteY48" fmla="*/ 1173241 h 2953400"/>
              <a:gd name="connsiteX49" fmla="*/ 4105275 w 4962525"/>
              <a:gd name="connsiteY49" fmla="*/ 1335166 h 2953400"/>
              <a:gd name="connsiteX50" fmla="*/ 4133850 w 4962525"/>
              <a:gd name="connsiteY50" fmla="*/ 1506616 h 2953400"/>
              <a:gd name="connsiteX51" fmla="*/ 4191000 w 4962525"/>
              <a:gd name="connsiteY51" fmla="*/ 1744741 h 2953400"/>
              <a:gd name="connsiteX52" fmla="*/ 4200525 w 4962525"/>
              <a:gd name="connsiteY52" fmla="*/ 1811416 h 2953400"/>
              <a:gd name="connsiteX53" fmla="*/ 4219575 w 4962525"/>
              <a:gd name="connsiteY53" fmla="*/ 1925716 h 2953400"/>
              <a:gd name="connsiteX54" fmla="*/ 4238625 w 4962525"/>
              <a:gd name="connsiteY54" fmla="*/ 2144791 h 2953400"/>
              <a:gd name="connsiteX55" fmla="*/ 4267200 w 4962525"/>
              <a:gd name="connsiteY55" fmla="*/ 2259091 h 2953400"/>
              <a:gd name="connsiteX56" fmla="*/ 4276725 w 4962525"/>
              <a:gd name="connsiteY56" fmla="*/ 2392441 h 2953400"/>
              <a:gd name="connsiteX57" fmla="*/ 4286250 w 4962525"/>
              <a:gd name="connsiteY57" fmla="*/ 2516266 h 2953400"/>
              <a:gd name="connsiteX58" fmla="*/ 4295775 w 4962525"/>
              <a:gd name="connsiteY58" fmla="*/ 2535316 h 2953400"/>
              <a:gd name="connsiteX59" fmla="*/ 4352925 w 4962525"/>
              <a:gd name="connsiteY59" fmla="*/ 2735341 h 2953400"/>
              <a:gd name="connsiteX60" fmla="*/ 4381500 w 4962525"/>
              <a:gd name="connsiteY60" fmla="*/ 2821066 h 2953400"/>
              <a:gd name="connsiteX61" fmla="*/ 4467225 w 4962525"/>
              <a:gd name="connsiteY61" fmla="*/ 2935366 h 2953400"/>
              <a:gd name="connsiteX62" fmla="*/ 4514850 w 4962525"/>
              <a:gd name="connsiteY62" fmla="*/ 2935366 h 2953400"/>
              <a:gd name="connsiteX63" fmla="*/ 4648200 w 4962525"/>
              <a:gd name="connsiteY63" fmla="*/ 2763916 h 2953400"/>
              <a:gd name="connsiteX64" fmla="*/ 4705350 w 4962525"/>
              <a:gd name="connsiteY64" fmla="*/ 2659141 h 2953400"/>
              <a:gd name="connsiteX65" fmla="*/ 4762500 w 4962525"/>
              <a:gd name="connsiteY65" fmla="*/ 2497216 h 2953400"/>
              <a:gd name="connsiteX66" fmla="*/ 4781550 w 4962525"/>
              <a:gd name="connsiteY66" fmla="*/ 2430541 h 2953400"/>
              <a:gd name="connsiteX67" fmla="*/ 4838700 w 4962525"/>
              <a:gd name="connsiteY67" fmla="*/ 2240041 h 2953400"/>
              <a:gd name="connsiteX68" fmla="*/ 4867275 w 4962525"/>
              <a:gd name="connsiteY68" fmla="*/ 2116216 h 2953400"/>
              <a:gd name="connsiteX69" fmla="*/ 4895850 w 4962525"/>
              <a:gd name="connsiteY69" fmla="*/ 2020966 h 2953400"/>
              <a:gd name="connsiteX70" fmla="*/ 4943475 w 4962525"/>
              <a:gd name="connsiteY70" fmla="*/ 1830466 h 2953400"/>
              <a:gd name="connsiteX71" fmla="*/ 4962525 w 4962525"/>
              <a:gd name="connsiteY71" fmla="*/ 1744741 h 295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962525" h="2953400">
                <a:moveTo>
                  <a:pt x="0" y="1735216"/>
                </a:moveTo>
                <a:cubicBezTo>
                  <a:pt x="42069" y="1678066"/>
                  <a:pt x="84138" y="1620916"/>
                  <a:pt x="133350" y="1563766"/>
                </a:cubicBezTo>
                <a:cubicBezTo>
                  <a:pt x="182563" y="1506616"/>
                  <a:pt x="242888" y="1458991"/>
                  <a:pt x="295275" y="1392316"/>
                </a:cubicBezTo>
                <a:cubicBezTo>
                  <a:pt x="347662" y="1325641"/>
                  <a:pt x="387350" y="1217691"/>
                  <a:pt x="447675" y="1163716"/>
                </a:cubicBezTo>
                <a:cubicBezTo>
                  <a:pt x="508000" y="1109741"/>
                  <a:pt x="582613" y="1114503"/>
                  <a:pt x="657225" y="1068466"/>
                </a:cubicBezTo>
                <a:cubicBezTo>
                  <a:pt x="731837" y="1022429"/>
                  <a:pt x="841375" y="928766"/>
                  <a:pt x="895350" y="887491"/>
                </a:cubicBezTo>
                <a:cubicBezTo>
                  <a:pt x="949325" y="846216"/>
                  <a:pt x="955675" y="844628"/>
                  <a:pt x="981075" y="820816"/>
                </a:cubicBezTo>
                <a:cubicBezTo>
                  <a:pt x="1006475" y="797003"/>
                  <a:pt x="1000125" y="773191"/>
                  <a:pt x="1047750" y="744616"/>
                </a:cubicBezTo>
                <a:cubicBezTo>
                  <a:pt x="1095375" y="716041"/>
                  <a:pt x="1203325" y="670003"/>
                  <a:pt x="1266825" y="649366"/>
                </a:cubicBezTo>
                <a:cubicBezTo>
                  <a:pt x="1330325" y="628729"/>
                  <a:pt x="1362075" y="611266"/>
                  <a:pt x="1428750" y="620791"/>
                </a:cubicBezTo>
                <a:cubicBezTo>
                  <a:pt x="1495425" y="630316"/>
                  <a:pt x="1597025" y="657304"/>
                  <a:pt x="1666875" y="706516"/>
                </a:cubicBezTo>
                <a:cubicBezTo>
                  <a:pt x="1736725" y="755728"/>
                  <a:pt x="1793875" y="854154"/>
                  <a:pt x="1847850" y="916066"/>
                </a:cubicBezTo>
                <a:cubicBezTo>
                  <a:pt x="1901825" y="977978"/>
                  <a:pt x="1955800" y="1025603"/>
                  <a:pt x="1990725" y="1077991"/>
                </a:cubicBezTo>
                <a:cubicBezTo>
                  <a:pt x="2025650" y="1130378"/>
                  <a:pt x="2039938" y="1190703"/>
                  <a:pt x="2057400" y="1230391"/>
                </a:cubicBezTo>
                <a:cubicBezTo>
                  <a:pt x="2074863" y="1270078"/>
                  <a:pt x="2070100" y="1251028"/>
                  <a:pt x="2095500" y="1316116"/>
                </a:cubicBezTo>
                <a:cubicBezTo>
                  <a:pt x="2120900" y="1381203"/>
                  <a:pt x="2181225" y="1551066"/>
                  <a:pt x="2209800" y="1620916"/>
                </a:cubicBezTo>
                <a:cubicBezTo>
                  <a:pt x="2238375" y="1690766"/>
                  <a:pt x="2266950" y="1735216"/>
                  <a:pt x="2266950" y="1735216"/>
                </a:cubicBezTo>
                <a:cubicBezTo>
                  <a:pt x="2290763" y="1778079"/>
                  <a:pt x="2327275" y="1835229"/>
                  <a:pt x="2352675" y="1878091"/>
                </a:cubicBezTo>
                <a:cubicBezTo>
                  <a:pt x="2378075" y="1920953"/>
                  <a:pt x="2395538" y="1951116"/>
                  <a:pt x="2419350" y="1992391"/>
                </a:cubicBezTo>
                <a:cubicBezTo>
                  <a:pt x="2443162" y="2033666"/>
                  <a:pt x="2474913" y="2089229"/>
                  <a:pt x="2495550" y="2125741"/>
                </a:cubicBezTo>
                <a:cubicBezTo>
                  <a:pt x="2516188" y="2162254"/>
                  <a:pt x="2520950" y="2184479"/>
                  <a:pt x="2543175" y="2211466"/>
                </a:cubicBezTo>
                <a:cubicBezTo>
                  <a:pt x="2565400" y="2238453"/>
                  <a:pt x="2589213" y="2289253"/>
                  <a:pt x="2628900" y="2287666"/>
                </a:cubicBezTo>
                <a:cubicBezTo>
                  <a:pt x="2668587" y="2286079"/>
                  <a:pt x="2746375" y="2236866"/>
                  <a:pt x="2781300" y="2201941"/>
                </a:cubicBezTo>
                <a:cubicBezTo>
                  <a:pt x="2816225" y="2167016"/>
                  <a:pt x="2820988" y="2117804"/>
                  <a:pt x="2838450" y="2078116"/>
                </a:cubicBezTo>
                <a:cubicBezTo>
                  <a:pt x="2855913" y="2038429"/>
                  <a:pt x="2868613" y="2014616"/>
                  <a:pt x="2886075" y="1963816"/>
                </a:cubicBezTo>
                <a:cubicBezTo>
                  <a:pt x="2903537" y="1913016"/>
                  <a:pt x="2924175" y="1836816"/>
                  <a:pt x="2943225" y="1773316"/>
                </a:cubicBezTo>
                <a:cubicBezTo>
                  <a:pt x="2962275" y="1709816"/>
                  <a:pt x="2987675" y="1627266"/>
                  <a:pt x="3000375" y="1582816"/>
                </a:cubicBezTo>
                <a:cubicBezTo>
                  <a:pt x="3013075" y="1538366"/>
                  <a:pt x="3006725" y="1541541"/>
                  <a:pt x="3019425" y="1506616"/>
                </a:cubicBezTo>
                <a:cubicBezTo>
                  <a:pt x="3032125" y="1471691"/>
                  <a:pt x="3054350" y="1432003"/>
                  <a:pt x="3076575" y="1373266"/>
                </a:cubicBezTo>
                <a:cubicBezTo>
                  <a:pt x="3098800" y="1314529"/>
                  <a:pt x="3135312" y="1209754"/>
                  <a:pt x="3152775" y="1154191"/>
                </a:cubicBezTo>
                <a:cubicBezTo>
                  <a:pt x="3170238" y="1098628"/>
                  <a:pt x="3167063" y="1089103"/>
                  <a:pt x="3181350" y="1039891"/>
                </a:cubicBezTo>
                <a:cubicBezTo>
                  <a:pt x="3195638" y="990678"/>
                  <a:pt x="3216275" y="914478"/>
                  <a:pt x="3238500" y="858916"/>
                </a:cubicBezTo>
                <a:cubicBezTo>
                  <a:pt x="3260725" y="803354"/>
                  <a:pt x="3314700" y="706516"/>
                  <a:pt x="3314700" y="706516"/>
                </a:cubicBezTo>
                <a:cubicBezTo>
                  <a:pt x="3333750" y="665241"/>
                  <a:pt x="3341688" y="644603"/>
                  <a:pt x="3352800" y="611266"/>
                </a:cubicBezTo>
                <a:cubicBezTo>
                  <a:pt x="3363912" y="577929"/>
                  <a:pt x="3373438" y="533478"/>
                  <a:pt x="3381375" y="506491"/>
                </a:cubicBezTo>
                <a:cubicBezTo>
                  <a:pt x="3389312" y="479504"/>
                  <a:pt x="3400425" y="449341"/>
                  <a:pt x="3400425" y="449341"/>
                </a:cubicBezTo>
                <a:cubicBezTo>
                  <a:pt x="3406775" y="427116"/>
                  <a:pt x="3406775" y="404891"/>
                  <a:pt x="3419475" y="373141"/>
                </a:cubicBezTo>
                <a:cubicBezTo>
                  <a:pt x="3432175" y="341391"/>
                  <a:pt x="3459163" y="292178"/>
                  <a:pt x="3476625" y="258841"/>
                </a:cubicBezTo>
                <a:cubicBezTo>
                  <a:pt x="3494087" y="225504"/>
                  <a:pt x="3508375" y="201691"/>
                  <a:pt x="3524250" y="173116"/>
                </a:cubicBezTo>
                <a:cubicBezTo>
                  <a:pt x="3540125" y="144541"/>
                  <a:pt x="3557588" y="111203"/>
                  <a:pt x="3571875" y="87391"/>
                </a:cubicBezTo>
                <a:cubicBezTo>
                  <a:pt x="3586162" y="63579"/>
                  <a:pt x="3581400" y="44528"/>
                  <a:pt x="3609975" y="30241"/>
                </a:cubicBezTo>
                <a:cubicBezTo>
                  <a:pt x="3638550" y="15954"/>
                  <a:pt x="3711575" y="-6271"/>
                  <a:pt x="3743325" y="1666"/>
                </a:cubicBezTo>
                <a:cubicBezTo>
                  <a:pt x="3775075" y="9603"/>
                  <a:pt x="3779838" y="33416"/>
                  <a:pt x="3800475" y="77866"/>
                </a:cubicBezTo>
                <a:cubicBezTo>
                  <a:pt x="3821113" y="122316"/>
                  <a:pt x="3849688" y="217566"/>
                  <a:pt x="3867150" y="268366"/>
                </a:cubicBezTo>
                <a:cubicBezTo>
                  <a:pt x="3884612" y="319166"/>
                  <a:pt x="3894138" y="342978"/>
                  <a:pt x="3905250" y="382666"/>
                </a:cubicBezTo>
                <a:cubicBezTo>
                  <a:pt x="3916363" y="422353"/>
                  <a:pt x="3921125" y="455691"/>
                  <a:pt x="3933825" y="506491"/>
                </a:cubicBezTo>
                <a:cubicBezTo>
                  <a:pt x="3946525" y="557291"/>
                  <a:pt x="3967163" y="622379"/>
                  <a:pt x="3981450" y="687466"/>
                </a:cubicBezTo>
                <a:cubicBezTo>
                  <a:pt x="3995737" y="752553"/>
                  <a:pt x="4003675" y="816053"/>
                  <a:pt x="4019550" y="897016"/>
                </a:cubicBezTo>
                <a:cubicBezTo>
                  <a:pt x="4035425" y="977978"/>
                  <a:pt x="4062413" y="1100216"/>
                  <a:pt x="4076700" y="1173241"/>
                </a:cubicBezTo>
                <a:cubicBezTo>
                  <a:pt x="4090987" y="1246266"/>
                  <a:pt x="4095750" y="1279604"/>
                  <a:pt x="4105275" y="1335166"/>
                </a:cubicBezTo>
                <a:cubicBezTo>
                  <a:pt x="4114800" y="1390728"/>
                  <a:pt x="4119563" y="1438354"/>
                  <a:pt x="4133850" y="1506616"/>
                </a:cubicBezTo>
                <a:cubicBezTo>
                  <a:pt x="4148137" y="1574878"/>
                  <a:pt x="4179888" y="1693941"/>
                  <a:pt x="4191000" y="1744741"/>
                </a:cubicBezTo>
                <a:cubicBezTo>
                  <a:pt x="4202113" y="1795541"/>
                  <a:pt x="4195763" y="1781254"/>
                  <a:pt x="4200525" y="1811416"/>
                </a:cubicBezTo>
                <a:cubicBezTo>
                  <a:pt x="4205288" y="1841579"/>
                  <a:pt x="4213225" y="1870154"/>
                  <a:pt x="4219575" y="1925716"/>
                </a:cubicBezTo>
                <a:cubicBezTo>
                  <a:pt x="4225925" y="1981278"/>
                  <a:pt x="4230688" y="2089229"/>
                  <a:pt x="4238625" y="2144791"/>
                </a:cubicBezTo>
                <a:cubicBezTo>
                  <a:pt x="4246562" y="2200353"/>
                  <a:pt x="4260850" y="2217816"/>
                  <a:pt x="4267200" y="2259091"/>
                </a:cubicBezTo>
                <a:cubicBezTo>
                  <a:pt x="4273550" y="2300366"/>
                  <a:pt x="4273550" y="2349579"/>
                  <a:pt x="4276725" y="2392441"/>
                </a:cubicBezTo>
                <a:cubicBezTo>
                  <a:pt x="4279900" y="2435303"/>
                  <a:pt x="4286250" y="2516266"/>
                  <a:pt x="4286250" y="2516266"/>
                </a:cubicBezTo>
                <a:cubicBezTo>
                  <a:pt x="4289425" y="2540079"/>
                  <a:pt x="4284663" y="2498804"/>
                  <a:pt x="4295775" y="2535316"/>
                </a:cubicBezTo>
                <a:cubicBezTo>
                  <a:pt x="4306887" y="2571828"/>
                  <a:pt x="4338638" y="2687716"/>
                  <a:pt x="4352925" y="2735341"/>
                </a:cubicBezTo>
                <a:cubicBezTo>
                  <a:pt x="4367212" y="2782966"/>
                  <a:pt x="4362450" y="2787729"/>
                  <a:pt x="4381500" y="2821066"/>
                </a:cubicBezTo>
                <a:cubicBezTo>
                  <a:pt x="4400550" y="2854404"/>
                  <a:pt x="4445000" y="2916316"/>
                  <a:pt x="4467225" y="2935366"/>
                </a:cubicBezTo>
                <a:cubicBezTo>
                  <a:pt x="4489450" y="2954416"/>
                  <a:pt x="4484688" y="2963941"/>
                  <a:pt x="4514850" y="2935366"/>
                </a:cubicBezTo>
                <a:cubicBezTo>
                  <a:pt x="4545012" y="2906791"/>
                  <a:pt x="4616450" y="2809953"/>
                  <a:pt x="4648200" y="2763916"/>
                </a:cubicBezTo>
                <a:cubicBezTo>
                  <a:pt x="4679950" y="2717879"/>
                  <a:pt x="4686300" y="2703591"/>
                  <a:pt x="4705350" y="2659141"/>
                </a:cubicBezTo>
                <a:cubicBezTo>
                  <a:pt x="4724400" y="2614691"/>
                  <a:pt x="4749800" y="2535316"/>
                  <a:pt x="4762500" y="2497216"/>
                </a:cubicBezTo>
                <a:cubicBezTo>
                  <a:pt x="4775200" y="2459116"/>
                  <a:pt x="4768850" y="2473404"/>
                  <a:pt x="4781550" y="2430541"/>
                </a:cubicBezTo>
                <a:cubicBezTo>
                  <a:pt x="4794250" y="2387679"/>
                  <a:pt x="4824413" y="2292428"/>
                  <a:pt x="4838700" y="2240041"/>
                </a:cubicBezTo>
                <a:cubicBezTo>
                  <a:pt x="4852987" y="2187654"/>
                  <a:pt x="4857750" y="2152728"/>
                  <a:pt x="4867275" y="2116216"/>
                </a:cubicBezTo>
                <a:cubicBezTo>
                  <a:pt x="4876800" y="2079704"/>
                  <a:pt x="4883150" y="2068591"/>
                  <a:pt x="4895850" y="2020966"/>
                </a:cubicBezTo>
                <a:cubicBezTo>
                  <a:pt x="4908550" y="1973341"/>
                  <a:pt x="4932363" y="1876503"/>
                  <a:pt x="4943475" y="1830466"/>
                </a:cubicBezTo>
                <a:cubicBezTo>
                  <a:pt x="4954587" y="1784429"/>
                  <a:pt x="4958556" y="1764585"/>
                  <a:pt x="4962525" y="1744741"/>
                </a:cubicBezTo>
              </a:path>
            </a:pathLst>
          </a:cu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Kombinationstegning: figur 5">
            <a:extLst>
              <a:ext uri="{FF2B5EF4-FFF2-40B4-BE49-F238E27FC236}">
                <a16:creationId xmlns:a16="http://schemas.microsoft.com/office/drawing/2014/main" id="{B32FEAD4-13F9-10BE-C61E-3B598DFD7035}"/>
              </a:ext>
            </a:extLst>
          </p:cNvPr>
          <p:cNvSpPr/>
          <p:nvPr/>
        </p:nvSpPr>
        <p:spPr>
          <a:xfrm>
            <a:off x="8782050" y="2285844"/>
            <a:ext cx="676275" cy="571656"/>
          </a:xfrm>
          <a:custGeom>
            <a:avLst/>
            <a:gdLst>
              <a:gd name="connsiteX0" fmla="*/ 0 w 676275"/>
              <a:gd name="connsiteY0" fmla="*/ 571656 h 571656"/>
              <a:gd name="connsiteX1" fmla="*/ 19050 w 676275"/>
              <a:gd name="connsiteY1" fmla="*/ 495456 h 571656"/>
              <a:gd name="connsiteX2" fmla="*/ 66675 w 676275"/>
              <a:gd name="connsiteY2" fmla="*/ 362106 h 571656"/>
              <a:gd name="connsiteX3" fmla="*/ 133350 w 676275"/>
              <a:gd name="connsiteY3" fmla="*/ 219231 h 571656"/>
              <a:gd name="connsiteX4" fmla="*/ 133350 w 676275"/>
              <a:gd name="connsiteY4" fmla="*/ 200181 h 571656"/>
              <a:gd name="connsiteX5" fmla="*/ 161925 w 676275"/>
              <a:gd name="connsiteY5" fmla="*/ 143031 h 571656"/>
              <a:gd name="connsiteX6" fmla="*/ 209550 w 676275"/>
              <a:gd name="connsiteY6" fmla="*/ 66831 h 571656"/>
              <a:gd name="connsiteX7" fmla="*/ 257175 w 676275"/>
              <a:gd name="connsiteY7" fmla="*/ 19206 h 571656"/>
              <a:gd name="connsiteX8" fmla="*/ 285750 w 676275"/>
              <a:gd name="connsiteY8" fmla="*/ 156 h 571656"/>
              <a:gd name="connsiteX9" fmla="*/ 333375 w 676275"/>
              <a:gd name="connsiteY9" fmla="*/ 19206 h 571656"/>
              <a:gd name="connsiteX10" fmla="*/ 485775 w 676275"/>
              <a:gd name="connsiteY10" fmla="*/ 133506 h 571656"/>
              <a:gd name="connsiteX11" fmla="*/ 523875 w 676275"/>
              <a:gd name="connsiteY11" fmla="*/ 228756 h 571656"/>
              <a:gd name="connsiteX12" fmla="*/ 552450 w 676275"/>
              <a:gd name="connsiteY12" fmla="*/ 304956 h 571656"/>
              <a:gd name="connsiteX13" fmla="*/ 600075 w 676275"/>
              <a:gd name="connsiteY13" fmla="*/ 371631 h 571656"/>
              <a:gd name="connsiteX14" fmla="*/ 619125 w 676275"/>
              <a:gd name="connsiteY14" fmla="*/ 390681 h 571656"/>
              <a:gd name="connsiteX15" fmla="*/ 676275 w 676275"/>
              <a:gd name="connsiteY15" fmla="*/ 457356 h 5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275" h="571656">
                <a:moveTo>
                  <a:pt x="0" y="571656"/>
                </a:moveTo>
                <a:cubicBezTo>
                  <a:pt x="3969" y="551018"/>
                  <a:pt x="7938" y="530381"/>
                  <a:pt x="19050" y="495456"/>
                </a:cubicBezTo>
                <a:cubicBezTo>
                  <a:pt x="30163" y="460531"/>
                  <a:pt x="47625" y="408143"/>
                  <a:pt x="66675" y="362106"/>
                </a:cubicBezTo>
                <a:cubicBezTo>
                  <a:pt x="85725" y="316069"/>
                  <a:pt x="133350" y="219231"/>
                  <a:pt x="133350" y="219231"/>
                </a:cubicBezTo>
                <a:cubicBezTo>
                  <a:pt x="144462" y="192244"/>
                  <a:pt x="128587" y="212881"/>
                  <a:pt x="133350" y="200181"/>
                </a:cubicBezTo>
                <a:cubicBezTo>
                  <a:pt x="138113" y="187481"/>
                  <a:pt x="149225" y="165256"/>
                  <a:pt x="161925" y="143031"/>
                </a:cubicBezTo>
                <a:cubicBezTo>
                  <a:pt x="174625" y="120806"/>
                  <a:pt x="193675" y="87468"/>
                  <a:pt x="209550" y="66831"/>
                </a:cubicBezTo>
                <a:cubicBezTo>
                  <a:pt x="225425" y="46193"/>
                  <a:pt x="244475" y="30318"/>
                  <a:pt x="257175" y="19206"/>
                </a:cubicBezTo>
                <a:cubicBezTo>
                  <a:pt x="269875" y="8094"/>
                  <a:pt x="285750" y="156"/>
                  <a:pt x="285750" y="156"/>
                </a:cubicBezTo>
                <a:cubicBezTo>
                  <a:pt x="298450" y="156"/>
                  <a:pt x="300038" y="-3019"/>
                  <a:pt x="333375" y="19206"/>
                </a:cubicBezTo>
                <a:cubicBezTo>
                  <a:pt x="366712" y="41431"/>
                  <a:pt x="454025" y="98581"/>
                  <a:pt x="485775" y="133506"/>
                </a:cubicBezTo>
                <a:cubicBezTo>
                  <a:pt x="517525" y="168431"/>
                  <a:pt x="512763" y="200181"/>
                  <a:pt x="523875" y="228756"/>
                </a:cubicBezTo>
                <a:cubicBezTo>
                  <a:pt x="534987" y="257331"/>
                  <a:pt x="539750" y="281143"/>
                  <a:pt x="552450" y="304956"/>
                </a:cubicBezTo>
                <a:cubicBezTo>
                  <a:pt x="565150" y="328768"/>
                  <a:pt x="600075" y="371631"/>
                  <a:pt x="600075" y="371631"/>
                </a:cubicBezTo>
                <a:cubicBezTo>
                  <a:pt x="611188" y="385918"/>
                  <a:pt x="606425" y="376393"/>
                  <a:pt x="619125" y="390681"/>
                </a:cubicBezTo>
                <a:cubicBezTo>
                  <a:pt x="631825" y="404968"/>
                  <a:pt x="654050" y="431162"/>
                  <a:pt x="676275" y="457356"/>
                </a:cubicBezTo>
              </a:path>
            </a:pathLst>
          </a:cu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Kombinationstegning: figur 10">
            <a:extLst>
              <a:ext uri="{FF2B5EF4-FFF2-40B4-BE49-F238E27FC236}">
                <a16:creationId xmlns:a16="http://schemas.microsoft.com/office/drawing/2014/main" id="{60C13DD0-0ADF-7111-6FB2-AC9C0A3B5875}"/>
              </a:ext>
            </a:extLst>
          </p:cNvPr>
          <p:cNvSpPr/>
          <p:nvPr/>
        </p:nvSpPr>
        <p:spPr>
          <a:xfrm>
            <a:off x="9439275" y="2262760"/>
            <a:ext cx="1590675" cy="642425"/>
          </a:xfrm>
          <a:custGeom>
            <a:avLst/>
            <a:gdLst>
              <a:gd name="connsiteX0" fmla="*/ 0 w 1590675"/>
              <a:gd name="connsiteY0" fmla="*/ 461390 h 642425"/>
              <a:gd name="connsiteX1" fmla="*/ 57150 w 1590675"/>
              <a:gd name="connsiteY1" fmla="*/ 509015 h 642425"/>
              <a:gd name="connsiteX2" fmla="*/ 95250 w 1590675"/>
              <a:gd name="connsiteY2" fmla="*/ 566165 h 642425"/>
              <a:gd name="connsiteX3" fmla="*/ 152400 w 1590675"/>
              <a:gd name="connsiteY3" fmla="*/ 613790 h 642425"/>
              <a:gd name="connsiteX4" fmla="*/ 285750 w 1590675"/>
              <a:gd name="connsiteY4" fmla="*/ 594740 h 642425"/>
              <a:gd name="connsiteX5" fmla="*/ 333375 w 1590675"/>
              <a:gd name="connsiteY5" fmla="*/ 518540 h 642425"/>
              <a:gd name="connsiteX6" fmla="*/ 371475 w 1590675"/>
              <a:gd name="connsiteY6" fmla="*/ 432815 h 642425"/>
              <a:gd name="connsiteX7" fmla="*/ 409575 w 1590675"/>
              <a:gd name="connsiteY7" fmla="*/ 356615 h 642425"/>
              <a:gd name="connsiteX8" fmla="*/ 447675 w 1590675"/>
              <a:gd name="connsiteY8" fmla="*/ 289940 h 642425"/>
              <a:gd name="connsiteX9" fmla="*/ 476250 w 1590675"/>
              <a:gd name="connsiteY9" fmla="*/ 242315 h 642425"/>
              <a:gd name="connsiteX10" fmla="*/ 514350 w 1590675"/>
              <a:gd name="connsiteY10" fmla="*/ 156590 h 642425"/>
              <a:gd name="connsiteX11" fmla="*/ 552450 w 1590675"/>
              <a:gd name="connsiteY11" fmla="*/ 70865 h 642425"/>
              <a:gd name="connsiteX12" fmla="*/ 628650 w 1590675"/>
              <a:gd name="connsiteY12" fmla="*/ 13715 h 642425"/>
              <a:gd name="connsiteX13" fmla="*/ 695325 w 1590675"/>
              <a:gd name="connsiteY13" fmla="*/ 13715 h 642425"/>
              <a:gd name="connsiteX14" fmla="*/ 762000 w 1590675"/>
              <a:gd name="connsiteY14" fmla="*/ 166115 h 642425"/>
              <a:gd name="connsiteX15" fmla="*/ 838200 w 1590675"/>
              <a:gd name="connsiteY15" fmla="*/ 280415 h 642425"/>
              <a:gd name="connsiteX16" fmla="*/ 866775 w 1590675"/>
              <a:gd name="connsiteY16" fmla="*/ 337565 h 642425"/>
              <a:gd name="connsiteX17" fmla="*/ 904875 w 1590675"/>
              <a:gd name="connsiteY17" fmla="*/ 394715 h 642425"/>
              <a:gd name="connsiteX18" fmla="*/ 942975 w 1590675"/>
              <a:gd name="connsiteY18" fmla="*/ 451865 h 642425"/>
              <a:gd name="connsiteX19" fmla="*/ 990600 w 1590675"/>
              <a:gd name="connsiteY19" fmla="*/ 509015 h 642425"/>
              <a:gd name="connsiteX20" fmla="*/ 1009650 w 1590675"/>
              <a:gd name="connsiteY20" fmla="*/ 537590 h 642425"/>
              <a:gd name="connsiteX21" fmla="*/ 1038225 w 1590675"/>
              <a:gd name="connsiteY21" fmla="*/ 585215 h 642425"/>
              <a:gd name="connsiteX22" fmla="*/ 1057275 w 1590675"/>
              <a:gd name="connsiteY22" fmla="*/ 604265 h 642425"/>
              <a:gd name="connsiteX23" fmla="*/ 1133475 w 1590675"/>
              <a:gd name="connsiteY23" fmla="*/ 642365 h 642425"/>
              <a:gd name="connsiteX24" fmla="*/ 1247775 w 1590675"/>
              <a:gd name="connsiteY24" fmla="*/ 594740 h 642425"/>
              <a:gd name="connsiteX25" fmla="*/ 1304925 w 1590675"/>
              <a:gd name="connsiteY25" fmla="*/ 537590 h 642425"/>
              <a:gd name="connsiteX26" fmla="*/ 1323975 w 1590675"/>
              <a:gd name="connsiteY26" fmla="*/ 461390 h 642425"/>
              <a:gd name="connsiteX27" fmla="*/ 1352550 w 1590675"/>
              <a:gd name="connsiteY27" fmla="*/ 394715 h 642425"/>
              <a:gd name="connsiteX28" fmla="*/ 1400175 w 1590675"/>
              <a:gd name="connsiteY28" fmla="*/ 299465 h 642425"/>
              <a:gd name="connsiteX29" fmla="*/ 1438275 w 1590675"/>
              <a:gd name="connsiteY29" fmla="*/ 251840 h 642425"/>
              <a:gd name="connsiteX30" fmla="*/ 1504950 w 1590675"/>
              <a:gd name="connsiteY30" fmla="*/ 194690 h 642425"/>
              <a:gd name="connsiteX31" fmla="*/ 1590675 w 1590675"/>
              <a:gd name="connsiteY31" fmla="*/ 175640 h 6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90675" h="642425">
                <a:moveTo>
                  <a:pt x="0" y="461390"/>
                </a:moveTo>
                <a:cubicBezTo>
                  <a:pt x="20637" y="476471"/>
                  <a:pt x="41275" y="491553"/>
                  <a:pt x="57150" y="509015"/>
                </a:cubicBezTo>
                <a:cubicBezTo>
                  <a:pt x="73025" y="526477"/>
                  <a:pt x="79375" y="548703"/>
                  <a:pt x="95250" y="566165"/>
                </a:cubicBezTo>
                <a:cubicBezTo>
                  <a:pt x="111125" y="583627"/>
                  <a:pt x="120650" y="609028"/>
                  <a:pt x="152400" y="613790"/>
                </a:cubicBezTo>
                <a:cubicBezTo>
                  <a:pt x="184150" y="618552"/>
                  <a:pt x="255588" y="610615"/>
                  <a:pt x="285750" y="594740"/>
                </a:cubicBezTo>
                <a:cubicBezTo>
                  <a:pt x="315912" y="578865"/>
                  <a:pt x="319088" y="545528"/>
                  <a:pt x="333375" y="518540"/>
                </a:cubicBezTo>
                <a:cubicBezTo>
                  <a:pt x="347663" y="491553"/>
                  <a:pt x="358775" y="459802"/>
                  <a:pt x="371475" y="432815"/>
                </a:cubicBezTo>
                <a:cubicBezTo>
                  <a:pt x="384175" y="405828"/>
                  <a:pt x="409575" y="356615"/>
                  <a:pt x="409575" y="356615"/>
                </a:cubicBezTo>
                <a:cubicBezTo>
                  <a:pt x="422275" y="332802"/>
                  <a:pt x="436563" y="308990"/>
                  <a:pt x="447675" y="289940"/>
                </a:cubicBezTo>
                <a:cubicBezTo>
                  <a:pt x="458787" y="270890"/>
                  <a:pt x="465138" y="264540"/>
                  <a:pt x="476250" y="242315"/>
                </a:cubicBezTo>
                <a:cubicBezTo>
                  <a:pt x="487362" y="220090"/>
                  <a:pt x="501650" y="185165"/>
                  <a:pt x="514350" y="156590"/>
                </a:cubicBezTo>
                <a:cubicBezTo>
                  <a:pt x="527050" y="128015"/>
                  <a:pt x="533400" y="94677"/>
                  <a:pt x="552450" y="70865"/>
                </a:cubicBezTo>
                <a:cubicBezTo>
                  <a:pt x="571500" y="47053"/>
                  <a:pt x="604838" y="23240"/>
                  <a:pt x="628650" y="13715"/>
                </a:cubicBezTo>
                <a:cubicBezTo>
                  <a:pt x="652463" y="4190"/>
                  <a:pt x="673100" y="-11685"/>
                  <a:pt x="695325" y="13715"/>
                </a:cubicBezTo>
                <a:cubicBezTo>
                  <a:pt x="717550" y="39115"/>
                  <a:pt x="738188" y="121665"/>
                  <a:pt x="762000" y="166115"/>
                </a:cubicBezTo>
                <a:cubicBezTo>
                  <a:pt x="785812" y="210565"/>
                  <a:pt x="820738" y="251840"/>
                  <a:pt x="838200" y="280415"/>
                </a:cubicBezTo>
                <a:cubicBezTo>
                  <a:pt x="855662" y="308990"/>
                  <a:pt x="855663" y="318515"/>
                  <a:pt x="866775" y="337565"/>
                </a:cubicBezTo>
                <a:cubicBezTo>
                  <a:pt x="877887" y="356615"/>
                  <a:pt x="904875" y="394715"/>
                  <a:pt x="904875" y="394715"/>
                </a:cubicBezTo>
                <a:lnTo>
                  <a:pt x="942975" y="451865"/>
                </a:lnTo>
                <a:cubicBezTo>
                  <a:pt x="957263" y="470915"/>
                  <a:pt x="990600" y="509015"/>
                  <a:pt x="990600" y="509015"/>
                </a:cubicBezTo>
                <a:cubicBezTo>
                  <a:pt x="1001713" y="523303"/>
                  <a:pt x="1009650" y="537590"/>
                  <a:pt x="1009650" y="537590"/>
                </a:cubicBezTo>
                <a:cubicBezTo>
                  <a:pt x="1017587" y="550290"/>
                  <a:pt x="1038225" y="585215"/>
                  <a:pt x="1038225" y="585215"/>
                </a:cubicBezTo>
                <a:cubicBezTo>
                  <a:pt x="1046163" y="596328"/>
                  <a:pt x="1041400" y="594740"/>
                  <a:pt x="1057275" y="604265"/>
                </a:cubicBezTo>
                <a:cubicBezTo>
                  <a:pt x="1073150" y="613790"/>
                  <a:pt x="1101725" y="643953"/>
                  <a:pt x="1133475" y="642365"/>
                </a:cubicBezTo>
                <a:cubicBezTo>
                  <a:pt x="1165225" y="640777"/>
                  <a:pt x="1219200" y="612202"/>
                  <a:pt x="1247775" y="594740"/>
                </a:cubicBezTo>
                <a:cubicBezTo>
                  <a:pt x="1276350" y="577278"/>
                  <a:pt x="1292225" y="559815"/>
                  <a:pt x="1304925" y="537590"/>
                </a:cubicBezTo>
                <a:cubicBezTo>
                  <a:pt x="1317625" y="515365"/>
                  <a:pt x="1323975" y="461390"/>
                  <a:pt x="1323975" y="461390"/>
                </a:cubicBezTo>
                <a:cubicBezTo>
                  <a:pt x="1331913" y="437577"/>
                  <a:pt x="1339850" y="421702"/>
                  <a:pt x="1352550" y="394715"/>
                </a:cubicBezTo>
                <a:cubicBezTo>
                  <a:pt x="1365250" y="367728"/>
                  <a:pt x="1385888" y="323277"/>
                  <a:pt x="1400175" y="299465"/>
                </a:cubicBezTo>
                <a:cubicBezTo>
                  <a:pt x="1414462" y="275653"/>
                  <a:pt x="1420813" y="269302"/>
                  <a:pt x="1438275" y="251840"/>
                </a:cubicBezTo>
                <a:cubicBezTo>
                  <a:pt x="1455737" y="234378"/>
                  <a:pt x="1479550" y="207390"/>
                  <a:pt x="1504950" y="194690"/>
                </a:cubicBezTo>
                <a:cubicBezTo>
                  <a:pt x="1530350" y="181990"/>
                  <a:pt x="1560512" y="178815"/>
                  <a:pt x="1590675" y="175640"/>
                </a:cubicBezTo>
              </a:path>
            </a:pathLst>
          </a:cu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05899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Pladsholder til indhold 7">
            <a:extLst>
              <a:ext uri="{FF2B5EF4-FFF2-40B4-BE49-F238E27FC236}">
                <a16:creationId xmlns:a16="http://schemas.microsoft.com/office/drawing/2014/main" id="{2B493885-F12A-ACB4-1794-62FD85EE71D1}"/>
              </a:ext>
            </a:extLst>
          </p:cNvPr>
          <p:cNvGraphicFramePr>
            <a:graphicFrameLocks/>
          </p:cNvGraphicFramePr>
          <p:nvPr/>
        </p:nvGraphicFramePr>
        <p:xfrm>
          <a:off x="441435" y="863852"/>
          <a:ext cx="5870589" cy="5411713"/>
        </p:xfrm>
        <a:graphic>
          <a:graphicData uri="http://schemas.openxmlformats.org/drawingml/2006/table">
            <a:tbl>
              <a:tblPr firstRow="1" bandRow="1">
                <a:tableStyleId>{2D5ABB26-0587-4C30-8999-92F81FD0307C}</a:tableStyleId>
              </a:tblPr>
              <a:tblGrid>
                <a:gridCol w="1443588">
                  <a:extLst>
                    <a:ext uri="{9D8B030D-6E8A-4147-A177-3AD203B41FA5}">
                      <a16:colId xmlns:a16="http://schemas.microsoft.com/office/drawing/2014/main" val="2903966042"/>
                    </a:ext>
                  </a:extLst>
                </a:gridCol>
                <a:gridCol w="1445115">
                  <a:extLst>
                    <a:ext uri="{9D8B030D-6E8A-4147-A177-3AD203B41FA5}">
                      <a16:colId xmlns:a16="http://schemas.microsoft.com/office/drawing/2014/main" val="1115010977"/>
                    </a:ext>
                  </a:extLst>
                </a:gridCol>
                <a:gridCol w="2981886">
                  <a:extLst>
                    <a:ext uri="{9D8B030D-6E8A-4147-A177-3AD203B41FA5}">
                      <a16:colId xmlns:a16="http://schemas.microsoft.com/office/drawing/2014/main" val="1187578411"/>
                    </a:ext>
                  </a:extLst>
                </a:gridCol>
              </a:tblGrid>
              <a:tr h="942205">
                <a:tc>
                  <a:txBody>
                    <a:bodyPr/>
                    <a:lstStyle/>
                    <a:p>
                      <a:r>
                        <a:rPr lang="da-DK" sz="2000" dirty="0">
                          <a:solidFill>
                            <a:schemeClr val="tx1"/>
                          </a:solidFill>
                        </a:rPr>
                        <a:t>Kerne symptomer</a:t>
                      </a:r>
                    </a:p>
                  </a:txBody>
                  <a:tcPr>
                    <a:solidFill>
                      <a:schemeClr val="accent6">
                        <a:lumMod val="60000"/>
                        <a:lumOff val="40000"/>
                      </a:schemeClr>
                    </a:solidFill>
                  </a:tcPr>
                </a:tc>
                <a:tc gridSpan="2">
                  <a:txBody>
                    <a:bodyPr/>
                    <a:lstStyle/>
                    <a:p>
                      <a:pPr marL="285750" lvl="0" indent="-285750">
                        <a:buFont typeface="Arial" panose="020B0604020202020204" pitchFamily="34" charset="0"/>
                        <a:buChar char="•"/>
                      </a:pPr>
                      <a:r>
                        <a:rPr lang="da-DK" sz="1800" b="0" dirty="0">
                          <a:solidFill>
                            <a:schemeClr val="tx1"/>
                          </a:solidFill>
                        </a:rPr>
                        <a:t>Løftet eller irritabelt stemningsleje</a:t>
                      </a:r>
                    </a:p>
                    <a:p>
                      <a:pPr marL="285750" lvl="0" indent="-285750">
                        <a:buFont typeface="Arial" panose="020B0604020202020204" pitchFamily="34" charset="0"/>
                        <a:buChar char="•"/>
                      </a:pPr>
                      <a:endParaRPr lang="da-DK" sz="1400" b="0" dirty="0">
                        <a:solidFill>
                          <a:schemeClr val="tx1"/>
                        </a:solidFill>
                      </a:endParaRPr>
                    </a:p>
                    <a:p>
                      <a:pPr marL="285750" lvl="0" indent="-285750">
                        <a:buFont typeface="Arial" panose="020B0604020202020204" pitchFamily="34" charset="0"/>
                        <a:buChar char="•"/>
                      </a:pPr>
                      <a:endParaRPr lang="da-DK" sz="1200" b="0" dirty="0">
                        <a:solidFill>
                          <a:schemeClr val="tx1"/>
                        </a:solidFill>
                      </a:endParaRPr>
                    </a:p>
                    <a:p>
                      <a:pPr marL="285750" lvl="0" indent="-285750">
                        <a:buFont typeface="Arial" panose="020B0604020202020204" pitchFamily="34" charset="0"/>
                        <a:buChar char="•"/>
                      </a:pPr>
                      <a:endParaRPr lang="da-DK" sz="1200" b="0" dirty="0">
                        <a:solidFill>
                          <a:schemeClr val="tx1"/>
                        </a:solidFill>
                      </a:endParaRPr>
                    </a:p>
                  </a:txBody>
                  <a:tcPr/>
                </a:tc>
                <a:tc hMerge="1">
                  <a:txBody>
                    <a:bodyPr/>
                    <a:lstStyle/>
                    <a:p>
                      <a:endParaRPr lang="da-DK" dirty="0"/>
                    </a:p>
                  </a:txBody>
                  <a:tcPr/>
                </a:tc>
                <a:extLst>
                  <a:ext uri="{0D108BD9-81ED-4DB2-BD59-A6C34878D82A}">
                    <a16:rowId xmlns:a16="http://schemas.microsoft.com/office/drawing/2014/main" val="2028423039"/>
                  </a:ext>
                </a:extLst>
              </a:tr>
              <a:tr h="4466833">
                <a:tc>
                  <a:txBody>
                    <a:bodyPr/>
                    <a:lstStyle/>
                    <a:p>
                      <a:endParaRPr lang="da-DK" sz="1200" dirty="0">
                        <a:solidFill>
                          <a:schemeClr val="tx2"/>
                        </a:solidFill>
                      </a:endParaRPr>
                    </a:p>
                  </a:txBody>
                  <a:tcPr/>
                </a:tc>
                <a:tc>
                  <a:txBody>
                    <a:bodyPr/>
                    <a:lstStyle/>
                    <a:p>
                      <a:r>
                        <a:rPr lang="da-DK" sz="1800" dirty="0">
                          <a:solidFill>
                            <a:schemeClr val="tx1"/>
                          </a:solidFill>
                        </a:rPr>
                        <a:t>Mere end 3 af følgende symptomer</a:t>
                      </a:r>
                    </a:p>
                  </a:txBody>
                  <a:tcPr>
                    <a:solidFill>
                      <a:schemeClr val="accent2">
                        <a:lumMod val="40000"/>
                        <a:lumOff val="60000"/>
                      </a:schemeClr>
                    </a:solidFill>
                  </a:tcPr>
                </a:tc>
                <a:tc>
                  <a:txBody>
                    <a:bodyPr/>
                    <a:lstStyle/>
                    <a:p>
                      <a:pPr marL="285750" lvl="0" indent="-285750">
                        <a:lnSpc>
                          <a:spcPct val="150000"/>
                        </a:lnSpc>
                        <a:buFont typeface="Arial" panose="020B0604020202020204" pitchFamily="34" charset="0"/>
                        <a:buChar char="•"/>
                      </a:pPr>
                      <a:r>
                        <a:rPr lang="da-DK" sz="1600" b="0" dirty="0"/>
                        <a:t>Øget aktivitet eller rastløshed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sz="1600" b="0" dirty="0"/>
                        <a:t>Øget taletrang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sz="1600" b="0" dirty="0"/>
                        <a:t>Koncentrationsbesvær eller let afledelighed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sz="1600" b="0" dirty="0"/>
                        <a:t>Øget seksuel energi</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sz="1600" b="0" dirty="0">
                          <a:solidFill>
                            <a:schemeClr val="tx2">
                              <a:lumMod val="25000"/>
                            </a:schemeClr>
                          </a:solidFill>
                        </a:rPr>
                        <a:t>Nedsat søvnbehov</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sz="1600" b="0" dirty="0">
                          <a:solidFill>
                            <a:schemeClr val="tx1"/>
                          </a:solidFill>
                        </a:rPr>
                        <a:t>Købetrang, overmodig adfærd</a:t>
                      </a:r>
                      <a:endParaRPr lang="da-DK" sz="1600" b="0" dirty="0">
                        <a:solidFill>
                          <a:schemeClr val="bg1"/>
                        </a:solidFill>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sz="1600" b="0" dirty="0"/>
                        <a:t>Øget selskabelighed, overfamiliaritet</a:t>
                      </a:r>
                    </a:p>
                    <a:p>
                      <a:pPr marL="285750" lvl="0" indent="-285750">
                        <a:buFont typeface="Arial" panose="020B0604020202020204" pitchFamily="34" charset="0"/>
                        <a:buChar char="•"/>
                      </a:pPr>
                      <a:endParaRPr lang="da-DK" sz="1200" dirty="0"/>
                    </a:p>
                  </a:txBody>
                  <a:tcPr/>
                </a:tc>
                <a:extLst>
                  <a:ext uri="{0D108BD9-81ED-4DB2-BD59-A6C34878D82A}">
                    <a16:rowId xmlns:a16="http://schemas.microsoft.com/office/drawing/2014/main" val="703312383"/>
                  </a:ext>
                </a:extLst>
              </a:tr>
            </a:tbl>
          </a:graphicData>
        </a:graphic>
      </p:graphicFrame>
      <p:graphicFrame>
        <p:nvGraphicFramePr>
          <p:cNvPr id="17" name="Pladsholder til indhold 7">
            <a:extLst>
              <a:ext uri="{FF2B5EF4-FFF2-40B4-BE49-F238E27FC236}">
                <a16:creationId xmlns:a16="http://schemas.microsoft.com/office/drawing/2014/main" id="{EEEA69F7-889B-BDB7-3839-DC423E0D7D71}"/>
              </a:ext>
            </a:extLst>
          </p:cNvPr>
          <p:cNvGraphicFramePr>
            <a:graphicFrameLocks/>
          </p:cNvGraphicFramePr>
          <p:nvPr/>
        </p:nvGraphicFramePr>
        <p:xfrm>
          <a:off x="6312025" y="863852"/>
          <a:ext cx="5618341" cy="5409038"/>
        </p:xfrm>
        <a:graphic>
          <a:graphicData uri="http://schemas.openxmlformats.org/drawingml/2006/table">
            <a:tbl>
              <a:tblPr firstRow="1" bandRow="1">
                <a:tableStyleId>{2D5ABB26-0587-4C30-8999-92F81FD0307C}</a:tableStyleId>
              </a:tblPr>
              <a:tblGrid>
                <a:gridCol w="1414558">
                  <a:extLst>
                    <a:ext uri="{9D8B030D-6E8A-4147-A177-3AD203B41FA5}">
                      <a16:colId xmlns:a16="http://schemas.microsoft.com/office/drawing/2014/main" val="2903966042"/>
                    </a:ext>
                  </a:extLst>
                </a:gridCol>
                <a:gridCol w="1374143">
                  <a:extLst>
                    <a:ext uri="{9D8B030D-6E8A-4147-A177-3AD203B41FA5}">
                      <a16:colId xmlns:a16="http://schemas.microsoft.com/office/drawing/2014/main" val="1115010977"/>
                    </a:ext>
                  </a:extLst>
                </a:gridCol>
                <a:gridCol w="2829640">
                  <a:extLst>
                    <a:ext uri="{9D8B030D-6E8A-4147-A177-3AD203B41FA5}">
                      <a16:colId xmlns:a16="http://schemas.microsoft.com/office/drawing/2014/main" val="1187578411"/>
                    </a:ext>
                  </a:extLst>
                </a:gridCol>
              </a:tblGrid>
              <a:tr h="1058784">
                <a:tc>
                  <a:txBody>
                    <a:bodyPr/>
                    <a:lstStyle/>
                    <a:p>
                      <a:pPr marL="0" indent="0">
                        <a:lnSpc>
                          <a:spcPct val="100000"/>
                        </a:lnSpc>
                        <a:buFont typeface="Arial" panose="020B0604020202020204" pitchFamily="34" charset="0"/>
                        <a:buNone/>
                      </a:pPr>
                      <a:r>
                        <a:rPr lang="da-DK" sz="2000" dirty="0">
                          <a:solidFill>
                            <a:schemeClr val="tx1"/>
                          </a:solidFill>
                        </a:rPr>
                        <a:t>Kerne symptomer</a:t>
                      </a:r>
                    </a:p>
                  </a:txBody>
                  <a:tcPr>
                    <a:solidFill>
                      <a:schemeClr val="accent6">
                        <a:lumMod val="60000"/>
                        <a:lumOff val="40000"/>
                      </a:schemeClr>
                    </a:solidFill>
                  </a:tcPr>
                </a:tc>
                <a:tc gridSpan="2">
                  <a:txBody>
                    <a:bodyPr/>
                    <a:lstStyle/>
                    <a:p>
                      <a:pPr marL="285750" lvl="0" indent="-285750">
                        <a:lnSpc>
                          <a:spcPct val="100000"/>
                        </a:lnSpc>
                        <a:buFont typeface="Arial" panose="020B0604020202020204" pitchFamily="34" charset="0"/>
                        <a:buChar char="•"/>
                      </a:pPr>
                      <a:r>
                        <a:rPr lang="da-DK" sz="1800" dirty="0">
                          <a:solidFill>
                            <a:schemeClr val="tx1"/>
                          </a:solidFill>
                        </a:rPr>
                        <a:t>Opstemthed, begejstring, eksaltation eller </a:t>
                      </a:r>
                      <a:r>
                        <a:rPr lang="da-DK" sz="1800" dirty="0" err="1">
                          <a:solidFill>
                            <a:schemeClr val="tx1"/>
                          </a:solidFill>
                        </a:rPr>
                        <a:t>eretisme</a:t>
                      </a:r>
                      <a:r>
                        <a:rPr lang="da-DK" sz="1800" dirty="0">
                          <a:solidFill>
                            <a:schemeClr val="tx1"/>
                          </a:solidFill>
                        </a:rPr>
                        <a:t> (irritabilitet/vrede)</a:t>
                      </a:r>
                    </a:p>
                  </a:txBody>
                  <a:tcPr/>
                </a:tc>
                <a:tc hMerge="1">
                  <a:txBody>
                    <a:bodyPr/>
                    <a:lstStyle/>
                    <a:p>
                      <a:endParaRPr lang="da-DK" dirty="0"/>
                    </a:p>
                  </a:txBody>
                  <a:tcPr/>
                </a:tc>
                <a:extLst>
                  <a:ext uri="{0D108BD9-81ED-4DB2-BD59-A6C34878D82A}">
                    <a16:rowId xmlns:a16="http://schemas.microsoft.com/office/drawing/2014/main" val="2028423039"/>
                  </a:ext>
                </a:extLst>
              </a:tr>
              <a:tr h="4350254">
                <a:tc>
                  <a:txBody>
                    <a:bodyPr/>
                    <a:lstStyle/>
                    <a:p>
                      <a:endParaRPr lang="da-DK" sz="1200" dirty="0">
                        <a:solidFill>
                          <a:schemeClr val="tx2"/>
                        </a:solidFill>
                      </a:endParaRPr>
                    </a:p>
                  </a:txBody>
                  <a:tcPr/>
                </a:tc>
                <a:tc>
                  <a:txBody>
                    <a:bodyPr/>
                    <a:lstStyle/>
                    <a:p>
                      <a:r>
                        <a:rPr lang="da-DK" sz="1800" dirty="0">
                          <a:solidFill>
                            <a:schemeClr val="tx1"/>
                          </a:solidFill>
                        </a:rPr>
                        <a:t>Mere end 3 af følgende symptomer</a:t>
                      </a:r>
                    </a:p>
                  </a:txBody>
                  <a:tcPr>
                    <a:solidFill>
                      <a:schemeClr val="accent2">
                        <a:lumMod val="40000"/>
                        <a:lumOff val="60000"/>
                      </a:schemeClr>
                    </a:solidFill>
                  </a:tcPr>
                </a:tc>
                <a:tc>
                  <a:txBody>
                    <a:bodyPr/>
                    <a:lstStyle/>
                    <a:p>
                      <a:pPr marL="285750" lvl="0" indent="-285750">
                        <a:buFont typeface="Arial" panose="020B0604020202020204" pitchFamily="34" charset="0"/>
                        <a:buChar char="•"/>
                      </a:pPr>
                      <a:r>
                        <a:rPr lang="da-DK" sz="1600" b="0" dirty="0"/>
                        <a:t>Hyperaktivitet, rastløshed, uro</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sz="1600" b="0" dirty="0"/>
                        <a:t>Talepres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sz="1600" b="0" dirty="0"/>
                        <a:t>Tankeflugt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sz="1600" b="0" dirty="0"/>
                        <a:t>Hæmningsløs adfærd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sz="1600" b="0" dirty="0">
                          <a:solidFill>
                            <a:schemeClr val="tx2">
                              <a:lumMod val="25000"/>
                            </a:schemeClr>
                          </a:solidFill>
                        </a:rPr>
                        <a:t>Nedsat søvnbehov</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sz="1600" b="0" dirty="0">
                          <a:solidFill>
                            <a:schemeClr val="tx2">
                              <a:lumMod val="25000"/>
                            </a:schemeClr>
                          </a:solidFill>
                        </a:rPr>
                        <a:t>Øget selvfølelse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sz="1600" b="0" dirty="0">
                          <a:solidFill>
                            <a:schemeClr val="tx2">
                              <a:lumMod val="25000"/>
                            </a:schemeClr>
                          </a:solidFill>
                        </a:rPr>
                        <a:t>Distraktibilitet el. usamlethed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sz="1600" b="0" dirty="0">
                          <a:solidFill>
                            <a:schemeClr val="tx2">
                              <a:lumMod val="25000"/>
                            </a:schemeClr>
                          </a:solidFill>
                        </a:rPr>
                        <a:t>Hensynsløs, uansvarlig adfærd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sz="1600" b="0" dirty="0">
                          <a:solidFill>
                            <a:schemeClr val="tx1"/>
                          </a:solidFill>
                        </a:rPr>
                        <a:t>Øget sexdrift</a:t>
                      </a:r>
                      <a:endParaRPr lang="da-DK" sz="1600" dirty="0"/>
                    </a:p>
                  </a:txBody>
                  <a:tcPr/>
                </a:tc>
                <a:extLst>
                  <a:ext uri="{0D108BD9-81ED-4DB2-BD59-A6C34878D82A}">
                    <a16:rowId xmlns:a16="http://schemas.microsoft.com/office/drawing/2014/main" val="703312383"/>
                  </a:ext>
                </a:extLst>
              </a:tr>
            </a:tbl>
          </a:graphicData>
        </a:graphic>
      </p:graphicFrame>
      <p:sp>
        <p:nvSpPr>
          <p:cNvPr id="18" name="Rektangel: afrundede hjørner 17">
            <a:extLst>
              <a:ext uri="{FF2B5EF4-FFF2-40B4-BE49-F238E27FC236}">
                <a16:creationId xmlns:a16="http://schemas.microsoft.com/office/drawing/2014/main" id="{438BD973-D631-EE96-EA9C-44072FB12834}"/>
              </a:ext>
            </a:extLst>
          </p:cNvPr>
          <p:cNvSpPr/>
          <p:nvPr/>
        </p:nvSpPr>
        <p:spPr>
          <a:xfrm>
            <a:off x="606534" y="3834148"/>
            <a:ext cx="2160000" cy="2160000"/>
          </a:xfrm>
          <a:prstGeom prst="roundRect">
            <a:avLst/>
          </a:prstGeom>
          <a:solidFill>
            <a:srgbClr val="C2DEEC"/>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buFont typeface="Arial" panose="020B0604020202020204" pitchFamily="34" charset="0"/>
              <a:buChar char="•"/>
              <a:defRPr/>
            </a:pPr>
            <a:r>
              <a:rPr lang="da-DK" altLang="da-DK" sz="1600" dirty="0">
                <a:solidFill>
                  <a:schemeClr val="tx1"/>
                </a:solidFill>
              </a:rPr>
              <a:t>Mindst 4 dage med symptomer</a:t>
            </a:r>
          </a:p>
        </p:txBody>
      </p:sp>
      <p:sp>
        <p:nvSpPr>
          <p:cNvPr id="20" name="Rektangel: afrundede hjørner 19">
            <a:extLst>
              <a:ext uri="{FF2B5EF4-FFF2-40B4-BE49-F238E27FC236}">
                <a16:creationId xmlns:a16="http://schemas.microsoft.com/office/drawing/2014/main" id="{DE503CC3-E5B5-0410-044F-C0F4C1CCBDBE}"/>
              </a:ext>
            </a:extLst>
          </p:cNvPr>
          <p:cNvSpPr/>
          <p:nvPr/>
        </p:nvSpPr>
        <p:spPr>
          <a:xfrm>
            <a:off x="6584044" y="3834148"/>
            <a:ext cx="2160000" cy="2160000"/>
          </a:xfrm>
          <a:prstGeom prst="roundRect">
            <a:avLst/>
          </a:prstGeom>
          <a:solidFill>
            <a:srgbClr val="C2DEEC"/>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buFont typeface="Arial" panose="020B0604020202020204" pitchFamily="34" charset="0"/>
              <a:buChar char="•"/>
              <a:defRPr/>
            </a:pPr>
            <a:r>
              <a:rPr lang="da-DK" altLang="da-DK" sz="1600" dirty="0">
                <a:solidFill>
                  <a:schemeClr val="tx1"/>
                </a:solidFill>
              </a:rPr>
              <a:t>Mindst 7 dage med symptomer eller nødvendigt med indlæggelse</a:t>
            </a:r>
          </a:p>
          <a:p>
            <a:pPr marL="171450" indent="-171450">
              <a:buFont typeface="Arial" panose="020B0604020202020204" pitchFamily="34" charset="0"/>
              <a:buChar char="•"/>
              <a:defRPr/>
            </a:pPr>
            <a:endParaRPr lang="da-DK" altLang="da-DK" sz="1600" dirty="0">
              <a:solidFill>
                <a:schemeClr val="tx1"/>
              </a:solidFill>
            </a:endParaRPr>
          </a:p>
          <a:p>
            <a:pPr marL="285750" indent="-285750">
              <a:buFont typeface="Arial" panose="020B0604020202020204" pitchFamily="34" charset="0"/>
              <a:buChar char="•"/>
              <a:defRPr/>
            </a:pPr>
            <a:r>
              <a:rPr lang="da-DK" altLang="da-DK" sz="1600" dirty="0">
                <a:solidFill>
                  <a:schemeClr val="tx1"/>
                </a:solidFill>
              </a:rPr>
              <a:t>Af og til ses psykotiske symptomer</a:t>
            </a:r>
          </a:p>
        </p:txBody>
      </p:sp>
      <p:sp>
        <p:nvSpPr>
          <p:cNvPr id="21" name="Tekstfelt 20">
            <a:extLst>
              <a:ext uri="{FF2B5EF4-FFF2-40B4-BE49-F238E27FC236}">
                <a16:creationId xmlns:a16="http://schemas.microsoft.com/office/drawing/2014/main" id="{898B1567-361E-BC0C-50DD-02812CE35855}"/>
              </a:ext>
            </a:extLst>
          </p:cNvPr>
          <p:cNvSpPr txBox="1"/>
          <p:nvPr/>
        </p:nvSpPr>
        <p:spPr>
          <a:xfrm>
            <a:off x="8604338" y="278255"/>
            <a:ext cx="2696008" cy="525206"/>
          </a:xfrm>
          <a:prstGeom prst="rect">
            <a:avLst/>
          </a:prstGeom>
          <a:noFill/>
        </p:spPr>
        <p:txBody>
          <a:bodyPr wrap="square" lIns="0" tIns="0" rIns="0" bIns="0" rtlCol="0">
            <a:noAutofit/>
          </a:bodyPr>
          <a:lstStyle/>
          <a:p>
            <a:r>
              <a:rPr lang="da-DK" sz="2800" b="1" dirty="0">
                <a:latin typeface="+mj-lt"/>
                <a:ea typeface="+mj-ea"/>
                <a:cs typeface="+mj-cs"/>
              </a:rPr>
              <a:t>MANI</a:t>
            </a:r>
          </a:p>
        </p:txBody>
      </p:sp>
      <p:sp>
        <p:nvSpPr>
          <p:cNvPr id="22" name="Tekstfelt 21">
            <a:extLst>
              <a:ext uri="{FF2B5EF4-FFF2-40B4-BE49-F238E27FC236}">
                <a16:creationId xmlns:a16="http://schemas.microsoft.com/office/drawing/2014/main" id="{E75937FF-3E2F-28FB-6C8B-2DD1A67A056E}"/>
              </a:ext>
            </a:extLst>
          </p:cNvPr>
          <p:cNvSpPr txBox="1"/>
          <p:nvPr/>
        </p:nvSpPr>
        <p:spPr>
          <a:xfrm>
            <a:off x="2278833" y="338645"/>
            <a:ext cx="2195792" cy="525207"/>
          </a:xfrm>
          <a:prstGeom prst="rect">
            <a:avLst/>
          </a:prstGeom>
          <a:noFill/>
        </p:spPr>
        <p:txBody>
          <a:bodyPr wrap="square" lIns="0" tIns="0" rIns="0" bIns="0" rtlCol="0">
            <a:noAutofit/>
          </a:bodyPr>
          <a:lstStyle/>
          <a:p>
            <a:r>
              <a:rPr lang="da-DK" sz="2800" b="1" dirty="0">
                <a:latin typeface="+mj-lt"/>
                <a:ea typeface="+mj-ea"/>
                <a:cs typeface="+mj-cs"/>
              </a:rPr>
              <a:t>HYPOMANI</a:t>
            </a:r>
          </a:p>
        </p:txBody>
      </p:sp>
      <p:sp>
        <p:nvSpPr>
          <p:cNvPr id="2" name="Tekstfelt 1">
            <a:extLst>
              <a:ext uri="{FF2B5EF4-FFF2-40B4-BE49-F238E27FC236}">
                <a16:creationId xmlns:a16="http://schemas.microsoft.com/office/drawing/2014/main" id="{AC7525A6-F6A0-BD2E-8EED-BB79C46231E1}"/>
              </a:ext>
            </a:extLst>
          </p:cNvPr>
          <p:cNvSpPr txBox="1"/>
          <p:nvPr/>
        </p:nvSpPr>
        <p:spPr>
          <a:xfrm>
            <a:off x="6169498" y="181471"/>
            <a:ext cx="2696008" cy="525206"/>
          </a:xfrm>
          <a:prstGeom prst="rect">
            <a:avLst/>
          </a:prstGeom>
          <a:noFill/>
        </p:spPr>
        <p:txBody>
          <a:bodyPr wrap="square" lIns="0" tIns="0" rIns="0" bIns="0" rtlCol="0">
            <a:noAutofit/>
          </a:bodyPr>
          <a:lstStyle/>
          <a:p>
            <a:r>
              <a:rPr lang="da-DK" sz="2800" b="1" dirty="0" err="1">
                <a:latin typeface="+mj-lt"/>
                <a:ea typeface="+mj-ea"/>
                <a:cs typeface="+mj-cs"/>
              </a:rPr>
              <a:t>vs</a:t>
            </a:r>
            <a:endParaRPr lang="da-DK" sz="2800" b="1" dirty="0">
              <a:latin typeface="+mj-lt"/>
              <a:ea typeface="+mj-ea"/>
              <a:cs typeface="+mj-cs"/>
            </a:endParaRPr>
          </a:p>
        </p:txBody>
      </p:sp>
      <p:cxnSp>
        <p:nvCxnSpPr>
          <p:cNvPr id="3" name="Straight Arrow Connector 2">
            <a:extLst>
              <a:ext uri="{FF2B5EF4-FFF2-40B4-BE49-F238E27FC236}">
                <a16:creationId xmlns:a16="http://schemas.microsoft.com/office/drawing/2014/main" id="{8F450FAA-5C9B-0011-300E-C5CB747D01A3}"/>
              </a:ext>
            </a:extLst>
          </p:cNvPr>
          <p:cNvCxnSpPr/>
          <p:nvPr/>
        </p:nvCxnSpPr>
        <p:spPr>
          <a:xfrm>
            <a:off x="6306554" y="862262"/>
            <a:ext cx="10026" cy="5895473"/>
          </a:xfrm>
          <a:prstGeom prst="straightConnector1">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75FB936-B5EB-A8A3-9D79-3D8C25DF9833}"/>
              </a:ext>
            </a:extLst>
          </p:cNvPr>
          <p:cNvCxnSpPr>
            <a:cxnSpLocks/>
          </p:cNvCxnSpPr>
          <p:nvPr/>
        </p:nvCxnSpPr>
        <p:spPr>
          <a:xfrm>
            <a:off x="441159" y="862262"/>
            <a:ext cx="10026" cy="5895473"/>
          </a:xfrm>
          <a:prstGeom prst="straightConnector1">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1EBC286-18C4-13B0-D233-D0133F69ACFB}"/>
              </a:ext>
            </a:extLst>
          </p:cNvPr>
          <p:cNvCxnSpPr>
            <a:cxnSpLocks/>
          </p:cNvCxnSpPr>
          <p:nvPr/>
        </p:nvCxnSpPr>
        <p:spPr>
          <a:xfrm>
            <a:off x="11871159" y="862261"/>
            <a:ext cx="10026" cy="5895473"/>
          </a:xfrm>
          <a:prstGeom prst="straightConnector1">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59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7CB4F-740D-D871-2D19-0C47C9505364}"/>
              </a:ext>
            </a:extLst>
          </p:cNvPr>
          <p:cNvSpPr>
            <a:spLocks noGrp="1"/>
          </p:cNvSpPr>
          <p:nvPr>
            <p:ph type="title"/>
          </p:nvPr>
        </p:nvSpPr>
        <p:spPr/>
        <p:txBody>
          <a:bodyPr>
            <a:normAutofit/>
          </a:bodyPr>
          <a:lstStyle/>
          <a:p>
            <a:r>
              <a:rPr lang="da-DK" sz="3200" b="1" dirty="0"/>
              <a:t>MANI</a:t>
            </a:r>
          </a:p>
        </p:txBody>
      </p:sp>
      <p:sp>
        <p:nvSpPr>
          <p:cNvPr id="3" name="Pladsholder til indhold 2">
            <a:extLst>
              <a:ext uri="{FF2B5EF4-FFF2-40B4-BE49-F238E27FC236}">
                <a16:creationId xmlns:a16="http://schemas.microsoft.com/office/drawing/2014/main" id="{7B8F858C-15BE-4010-C0E9-E8AA69BFBC2D}"/>
              </a:ext>
            </a:extLst>
          </p:cNvPr>
          <p:cNvSpPr>
            <a:spLocks noGrp="1"/>
          </p:cNvSpPr>
          <p:nvPr>
            <p:ph idx="1"/>
          </p:nvPr>
        </p:nvSpPr>
        <p:spPr/>
        <p:txBody>
          <a:bodyPr vert="horz" lIns="91440" tIns="45720" rIns="91440" bIns="45720" rtlCol="0" anchor="t">
            <a:normAutofit/>
          </a:bodyPr>
          <a:lstStyle/>
          <a:p>
            <a:r>
              <a:rPr lang="da-DK" sz="2600" dirty="0"/>
              <a:t>Realitetsopfattelsen er væk</a:t>
            </a:r>
            <a:endParaRPr lang="en-US" sz="2600" dirty="0">
              <a:ea typeface="Calibri" panose="020F0502020204030204"/>
              <a:cs typeface="Calibri" panose="020F0502020204030204"/>
            </a:endParaRPr>
          </a:p>
          <a:p>
            <a:endParaRPr lang="da-DK" sz="2600" dirty="0">
              <a:latin typeface="Arial"/>
              <a:cs typeface="Arial"/>
            </a:endParaRPr>
          </a:p>
          <a:p>
            <a:r>
              <a:rPr lang="da-DK" sz="2600" dirty="0"/>
              <a:t>Tab af kontrol over egne handlinger</a:t>
            </a:r>
            <a:endParaRPr lang="da-DK" sz="2600" dirty="0">
              <a:ea typeface="Calibri"/>
              <a:cs typeface="Calibri"/>
            </a:endParaRPr>
          </a:p>
          <a:p>
            <a:endParaRPr lang="da-DK" sz="2600" dirty="0"/>
          </a:p>
          <a:p>
            <a:r>
              <a:rPr lang="da-DK" sz="2600" dirty="0"/>
              <a:t>Tydelige adfærdsændringer</a:t>
            </a:r>
            <a:endParaRPr lang="da-DK" sz="2600" dirty="0">
              <a:ea typeface="Calibri" panose="020F0502020204030204"/>
              <a:cs typeface="Calibri" panose="020F0502020204030204"/>
            </a:endParaRPr>
          </a:p>
          <a:p>
            <a:endParaRPr lang="da-DK" sz="2600" dirty="0">
              <a:latin typeface="Arial"/>
              <a:cs typeface="Arial"/>
            </a:endParaRPr>
          </a:p>
          <a:p>
            <a:r>
              <a:rPr lang="da-DK" sz="2600" dirty="0"/>
              <a:t>Nedsat eller manglende sygdomsindsigt</a:t>
            </a:r>
            <a:endParaRPr lang="da-DK" sz="2600" dirty="0">
              <a:ea typeface="Calibri"/>
              <a:cs typeface="Calibri"/>
            </a:endParaRPr>
          </a:p>
          <a:p>
            <a:endParaRPr lang="da-DK" sz="2600" dirty="0">
              <a:latin typeface="Arial"/>
              <a:cs typeface="Arial"/>
            </a:endParaRPr>
          </a:p>
          <a:p>
            <a:r>
              <a:rPr lang="da-DK" sz="2600" dirty="0"/>
              <a:t>Mani kan vare fra uger til få måneder</a:t>
            </a:r>
            <a:endParaRPr lang="da-DK" sz="2600" dirty="0">
              <a:ea typeface="Calibri"/>
              <a:cs typeface="Calibri"/>
            </a:endParaRPr>
          </a:p>
          <a:p>
            <a:endParaRPr lang="da-DK" dirty="0">
              <a:ea typeface="Calibri"/>
              <a:cs typeface="Calibri"/>
            </a:endParaRPr>
          </a:p>
          <a:p>
            <a:endParaRPr lang="da-DK" dirty="0"/>
          </a:p>
          <a:p>
            <a:endParaRPr lang="da-DK" dirty="0"/>
          </a:p>
        </p:txBody>
      </p:sp>
    </p:spTree>
    <p:extLst>
      <p:ext uri="{BB962C8B-B14F-4D97-AF65-F5344CB8AC3E}">
        <p14:creationId xmlns:p14="http://schemas.microsoft.com/office/powerpoint/2010/main" val="366162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27693-A37B-3EC1-1A61-F275C5025E93}"/>
              </a:ext>
            </a:extLst>
          </p:cNvPr>
          <p:cNvSpPr>
            <a:spLocks noGrp="1"/>
          </p:cNvSpPr>
          <p:nvPr>
            <p:ph type="title"/>
          </p:nvPr>
        </p:nvSpPr>
        <p:spPr/>
        <p:txBody>
          <a:bodyPr>
            <a:normAutofit/>
          </a:bodyPr>
          <a:lstStyle/>
          <a:p>
            <a:r>
              <a:rPr lang="da-DK" sz="3200" b="1" dirty="0"/>
              <a:t>HYPOMANI</a:t>
            </a:r>
          </a:p>
        </p:txBody>
      </p:sp>
      <p:sp>
        <p:nvSpPr>
          <p:cNvPr id="3" name="Pladsholder til indhold 2">
            <a:extLst>
              <a:ext uri="{FF2B5EF4-FFF2-40B4-BE49-F238E27FC236}">
                <a16:creationId xmlns:a16="http://schemas.microsoft.com/office/drawing/2014/main" id="{BDF5F47D-33DD-B614-3CA1-CAC986D823C3}"/>
              </a:ext>
            </a:extLst>
          </p:cNvPr>
          <p:cNvSpPr>
            <a:spLocks noGrp="1"/>
          </p:cNvSpPr>
          <p:nvPr>
            <p:ph idx="1"/>
          </p:nvPr>
        </p:nvSpPr>
        <p:spPr/>
        <p:txBody>
          <a:bodyPr vert="horz" lIns="91440" tIns="45720" rIns="91440" bIns="45720" rtlCol="0" anchor="t">
            <a:normAutofit/>
          </a:bodyPr>
          <a:lstStyle/>
          <a:p>
            <a:r>
              <a:rPr lang="da-DK" sz="2600" dirty="0" err="1">
                <a:ea typeface="Calibri"/>
                <a:cs typeface="Calibri"/>
              </a:rPr>
              <a:t>Hypomani</a:t>
            </a:r>
            <a:r>
              <a:rPr lang="da-DK" sz="2600" dirty="0">
                <a:ea typeface="Calibri"/>
                <a:cs typeface="Calibri"/>
              </a:rPr>
              <a:t> betyder ”under” mani</a:t>
            </a:r>
            <a:endParaRPr lang="en-US" dirty="0">
              <a:ea typeface="Calibri" panose="020F0502020204030204"/>
              <a:cs typeface="Calibri" panose="020F0502020204030204"/>
            </a:endParaRPr>
          </a:p>
          <a:p>
            <a:endParaRPr lang="da-DK" sz="2600" dirty="0">
              <a:latin typeface="Arial"/>
              <a:cs typeface="Arial"/>
            </a:endParaRPr>
          </a:p>
          <a:p>
            <a:r>
              <a:rPr lang="da-DK" sz="2600" dirty="0">
                <a:ea typeface="Calibri"/>
                <a:cs typeface="Calibri"/>
              </a:rPr>
              <a:t>Typen af symptomer er de samme som ved mani, men de er af lettere grad</a:t>
            </a:r>
            <a:endParaRPr lang="da-DK" dirty="0">
              <a:ea typeface="Calibri" panose="020F0502020204030204"/>
              <a:cs typeface="Calibri" panose="020F0502020204030204"/>
            </a:endParaRPr>
          </a:p>
          <a:p>
            <a:endParaRPr lang="da-DK" sz="2600" dirty="0">
              <a:latin typeface="Arial"/>
              <a:cs typeface="Arial"/>
            </a:endParaRPr>
          </a:p>
          <a:p>
            <a:r>
              <a:rPr lang="da-DK" sz="2600" dirty="0">
                <a:ea typeface="Calibri"/>
                <a:cs typeface="Calibri"/>
              </a:rPr>
              <a:t>En vis adfærdskontrol er bevaret </a:t>
            </a:r>
            <a:endParaRPr lang="da-DK" dirty="0">
              <a:ea typeface="Calibri" panose="020F0502020204030204"/>
              <a:cs typeface="Calibri" panose="020F0502020204030204"/>
            </a:endParaRPr>
          </a:p>
          <a:p>
            <a:endParaRPr lang="da-DK" sz="2600" dirty="0">
              <a:latin typeface="Arial"/>
              <a:cs typeface="Arial"/>
            </a:endParaRPr>
          </a:p>
          <a:p>
            <a:r>
              <a:rPr lang="da-DK" sz="2600" dirty="0">
                <a:ea typeface="Calibri"/>
                <a:cs typeface="Calibri"/>
              </a:rPr>
              <a:t>En </a:t>
            </a:r>
            <a:r>
              <a:rPr lang="da-DK" sz="2600" dirty="0" err="1">
                <a:ea typeface="Calibri"/>
                <a:cs typeface="Calibri"/>
              </a:rPr>
              <a:t>hypoman</a:t>
            </a:r>
            <a:r>
              <a:rPr lang="da-DK" sz="2600" dirty="0">
                <a:ea typeface="Calibri"/>
                <a:cs typeface="Calibri"/>
              </a:rPr>
              <a:t> episode kan vare fra dage til måneder</a:t>
            </a:r>
            <a:endParaRPr lang="da-DK" dirty="0">
              <a:ea typeface="Calibri" panose="020F0502020204030204"/>
              <a:cs typeface="Calibri" panose="020F0502020204030204"/>
            </a:endParaRPr>
          </a:p>
          <a:p>
            <a:endParaRPr lang="da-DK" sz="2600" dirty="0">
              <a:latin typeface="Arial"/>
              <a:cs typeface="Arial"/>
            </a:endParaRPr>
          </a:p>
          <a:p>
            <a:r>
              <a:rPr lang="da-DK" sz="2600" dirty="0">
                <a:ea typeface="Calibri"/>
                <a:cs typeface="Calibri"/>
              </a:rPr>
              <a:t>En </a:t>
            </a:r>
            <a:r>
              <a:rPr lang="da-DK" sz="2600" dirty="0" err="1">
                <a:ea typeface="Calibri"/>
                <a:cs typeface="Calibri"/>
              </a:rPr>
              <a:t>hypoman</a:t>
            </a:r>
            <a:r>
              <a:rPr lang="da-DK" sz="2600" dirty="0">
                <a:ea typeface="Calibri"/>
                <a:cs typeface="Calibri"/>
              </a:rPr>
              <a:t> episode kan være en forløber for mani</a:t>
            </a:r>
            <a:endParaRPr lang="da-DK" dirty="0">
              <a:ea typeface="Calibri"/>
              <a:cs typeface="Calibri"/>
            </a:endParaRPr>
          </a:p>
          <a:p>
            <a:pPr marL="0" indent="0">
              <a:buNone/>
            </a:pPr>
            <a:endParaRPr lang="da-DK" dirty="0">
              <a:ea typeface="Calibri"/>
              <a:cs typeface="Calibri"/>
            </a:endParaRPr>
          </a:p>
        </p:txBody>
      </p:sp>
    </p:spTree>
    <p:extLst>
      <p:ext uri="{BB962C8B-B14F-4D97-AF65-F5344CB8AC3E}">
        <p14:creationId xmlns:p14="http://schemas.microsoft.com/office/powerpoint/2010/main" val="3505003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normAutofit/>
          </a:bodyPr>
          <a:lstStyle/>
          <a:p>
            <a:pPr eaLnBrk="1" hangingPunct="1"/>
            <a:r>
              <a:rPr lang="da-DK" altLang="da-DK" sz="3200" b="1" dirty="0">
                <a:latin typeface="+mn-lt"/>
                <a:ea typeface="ＭＳ Ｐゴシック" charset="-128"/>
              </a:rPr>
              <a:t>PSYKOTISKE SYMPTOMER VED MANI</a:t>
            </a:r>
          </a:p>
        </p:txBody>
      </p:sp>
      <p:sp>
        <p:nvSpPr>
          <p:cNvPr id="33794" name="Rectangle 3"/>
          <p:cNvSpPr>
            <a:spLocks noGrp="1" noChangeArrowheads="1"/>
          </p:cNvSpPr>
          <p:nvPr>
            <p:ph type="body" idx="1"/>
          </p:nvPr>
        </p:nvSpPr>
        <p:spPr>
          <a:xfrm>
            <a:off x="838200" y="1516228"/>
            <a:ext cx="10515600" cy="4399984"/>
          </a:xfrm>
        </p:spPr>
        <p:txBody>
          <a:bodyPr vert="horz" lIns="91440" tIns="45720" rIns="91440" bIns="45720" rtlCol="0" anchor="t">
            <a:normAutofit/>
          </a:bodyPr>
          <a:lstStyle/>
          <a:p>
            <a:pPr eaLnBrk="1" hangingPunct="1">
              <a:lnSpc>
                <a:spcPct val="80000"/>
              </a:lnSpc>
              <a:buFont typeface="Wingdings" charset="2"/>
              <a:buNone/>
            </a:pPr>
            <a:endParaRPr lang="da-DK" altLang="da-DK" sz="2400" dirty="0">
              <a:ea typeface="ＭＳ Ｐゴシック" charset="-128"/>
            </a:endParaRPr>
          </a:p>
          <a:p>
            <a:r>
              <a:rPr lang="da-DK" sz="2400" dirty="0">
                <a:ea typeface="Calibri"/>
                <a:cs typeface="Calibri"/>
              </a:rPr>
              <a:t>Vrangforestillinger, fx overbevisning om, at man er særlig udvalgt, har særlige evner eller bliver forfulgt</a:t>
            </a:r>
            <a:endParaRPr lang="da-DK" dirty="0">
              <a:ea typeface="Calibri" panose="020F0502020204030204"/>
              <a:cs typeface="Calibri" panose="020F0502020204030204"/>
            </a:endParaRPr>
          </a:p>
          <a:p>
            <a:endParaRPr lang="da-DK" sz="2400" dirty="0">
              <a:latin typeface="Arial"/>
              <a:ea typeface="ＭＳ Ｐゴシック"/>
              <a:cs typeface="Arial"/>
            </a:endParaRPr>
          </a:p>
          <a:p>
            <a:r>
              <a:rPr lang="da-DK" sz="2400" dirty="0">
                <a:ea typeface="Calibri"/>
                <a:cs typeface="Calibri"/>
              </a:rPr>
              <a:t>Hallucinationer fx høre stemmer, der taler til én; lugt eller smag; syner fx se åbenbaringer; følesans fx. mærke berøring eller lignende.</a:t>
            </a:r>
            <a:endParaRPr lang="da-DK" dirty="0">
              <a:ea typeface="Calibri" panose="020F0502020204030204"/>
              <a:cs typeface="Calibri" panose="020F0502020204030204"/>
            </a:endParaRPr>
          </a:p>
          <a:p>
            <a:endParaRPr lang="da-DK" sz="2400" dirty="0">
              <a:latin typeface="Arial"/>
              <a:ea typeface="ＭＳ Ｐゴシック"/>
              <a:cs typeface="Arial"/>
            </a:endParaRPr>
          </a:p>
          <a:p>
            <a:r>
              <a:rPr lang="da-DK" sz="2400" dirty="0">
                <a:ea typeface="Calibri"/>
                <a:cs typeface="Calibri"/>
              </a:rPr>
              <a:t>Svær uro og rastløshed, med stigende puls, blodtryk, legemstemperatur og medfølgende væsketab. Kan udvikle sig til en livstruende tilstand (akut delir)</a:t>
            </a:r>
            <a:endParaRPr lang="da-DK" dirty="0">
              <a:ea typeface="Calibri" panose="020F0502020204030204"/>
              <a:cs typeface="Calibri" panose="020F0502020204030204"/>
            </a:endParaRPr>
          </a:p>
          <a:p>
            <a:pPr marL="0" indent="0">
              <a:lnSpc>
                <a:spcPct val="80000"/>
              </a:lnSpc>
              <a:buNone/>
            </a:pPr>
            <a:endParaRPr lang="da-DK" altLang="da-DK" sz="2400" dirty="0">
              <a:ea typeface="ＭＳ Ｐゴシック" charset="-128"/>
              <a:cs typeface="Calibri"/>
            </a:endParaRPr>
          </a:p>
        </p:txBody>
      </p:sp>
      <p:sp>
        <p:nvSpPr>
          <p:cNvPr id="2" name="Pladsholder til sidefod 1">
            <a:extLst>
              <a:ext uri="{FF2B5EF4-FFF2-40B4-BE49-F238E27FC236}">
                <a16:creationId xmlns:a16="http://schemas.microsoft.com/office/drawing/2014/main" id="{B2DA18F3-51E9-436E-B347-B280B248CEA8}"/>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DMPG</a:t>
            </a:r>
          </a:p>
        </p:txBody>
      </p:sp>
      <p:sp>
        <p:nvSpPr>
          <p:cNvPr id="3" name="Pladsholder til slidenummer 2">
            <a:extLst>
              <a:ext uri="{FF2B5EF4-FFF2-40B4-BE49-F238E27FC236}">
                <a16:creationId xmlns:a16="http://schemas.microsoft.com/office/drawing/2014/main" id="{E7ECE9F4-84AD-404B-BEEC-6ADD3737B02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8</a:t>
            </a:fld>
            <a:endParaRPr lang="da-DK"/>
          </a:p>
        </p:txBody>
      </p:sp>
    </p:spTree>
    <p:extLst>
      <p:ext uri="{BB962C8B-B14F-4D97-AF65-F5344CB8AC3E}">
        <p14:creationId xmlns:p14="http://schemas.microsoft.com/office/powerpoint/2010/main" val="628678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BBE88-9B76-202E-1906-3931CA2B2954}"/>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E98885A0-B7BB-E0B4-8F1C-E10DE7A29C45}"/>
              </a:ext>
            </a:extLst>
          </p:cNvPr>
          <p:cNvSpPr>
            <a:spLocks noGrp="1"/>
          </p:cNvSpPr>
          <p:nvPr>
            <p:ph idx="1"/>
          </p:nvPr>
        </p:nvSpPr>
        <p:spPr>
          <a:xfrm>
            <a:off x="2493817" y="2193503"/>
            <a:ext cx="8388597" cy="1659641"/>
          </a:xfrm>
        </p:spPr>
        <p:txBody>
          <a:bodyPr/>
          <a:lstStyle/>
          <a:p>
            <a:pPr marL="0" indent="0" algn="ctr">
              <a:buNone/>
            </a:pPr>
            <a:r>
              <a:rPr lang="da-DK" dirty="0"/>
              <a:t>Hvilke symptomer på </a:t>
            </a:r>
            <a:r>
              <a:rPr lang="da-DK" dirty="0" err="1"/>
              <a:t>hypomani</a:t>
            </a:r>
            <a:r>
              <a:rPr lang="da-DK" dirty="0"/>
              <a:t> eller mani oplever du og/eller kan genkende?</a:t>
            </a:r>
          </a:p>
        </p:txBody>
      </p:sp>
      <p:sp>
        <p:nvSpPr>
          <p:cNvPr id="2" name="Pladsholder til slidenummer 1">
            <a:extLst>
              <a:ext uri="{FF2B5EF4-FFF2-40B4-BE49-F238E27FC236}">
                <a16:creationId xmlns:a16="http://schemas.microsoft.com/office/drawing/2014/main" id="{5A74FDB6-12DA-5D96-CFA7-20ACC0805F58}"/>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9</a:t>
            </a:fld>
            <a:endParaRPr lang="da-DK" dirty="0"/>
          </a:p>
        </p:txBody>
      </p:sp>
      <p:pic>
        <p:nvPicPr>
          <p:cNvPr id="6" name="Billede 5" descr="Et billede, der indeholder tegning, skitse, illustration/afbildning, tegneserie&#10;&#10;Indhold genereret af kunstig intelligens kan være forkert.">
            <a:extLst>
              <a:ext uri="{FF2B5EF4-FFF2-40B4-BE49-F238E27FC236}">
                <a16:creationId xmlns:a16="http://schemas.microsoft.com/office/drawing/2014/main" id="{FE147E4C-7714-4253-FF56-F359C848023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6482"/>
          <a:stretch/>
        </p:blipFill>
        <p:spPr>
          <a:xfrm>
            <a:off x="457200" y="2162860"/>
            <a:ext cx="2341962" cy="4376057"/>
          </a:xfrm>
          <a:prstGeom prst="rect">
            <a:avLst/>
          </a:prstGeom>
        </p:spPr>
      </p:pic>
    </p:spTree>
    <p:extLst>
      <p:ext uri="{BB962C8B-B14F-4D97-AF65-F5344CB8AC3E}">
        <p14:creationId xmlns:p14="http://schemas.microsoft.com/office/powerpoint/2010/main" val="1748063745"/>
      </p:ext>
    </p:extLst>
  </p:cSld>
  <p:clrMapOvr>
    <a:masterClrMapping/>
  </p:clrMapOvr>
</p:sld>
</file>

<file path=ppt/theme/theme1.xml><?xml version="1.0" encoding="utf-8"?>
<a:theme xmlns:a="http://schemas.openxmlformats.org/drawingml/2006/main" name="Office-tema">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69DFA4728C1E7498C051EA6321098C7" ma:contentTypeVersion="15" ma:contentTypeDescription="Opret et nyt dokument." ma:contentTypeScope="" ma:versionID="1d2ef47ac25be5bf6c986415c586e05d">
  <xsd:schema xmlns:xsd="http://www.w3.org/2001/XMLSchema" xmlns:xs="http://www.w3.org/2001/XMLSchema" xmlns:p="http://schemas.microsoft.com/office/2006/metadata/properties" xmlns:ns2="46bc01ff-faee-43f1-949a-29a91abcae44" xmlns:ns3="45271e33-d65b-4fdb-83df-e33c3ee32854" targetNamespace="http://schemas.microsoft.com/office/2006/metadata/properties" ma:root="true" ma:fieldsID="4270b9351a122cdffa0f08ad6ddebe32" ns2:_="" ns3:_="">
    <xsd:import namespace="46bc01ff-faee-43f1-949a-29a91abcae44"/>
    <xsd:import namespace="45271e33-d65b-4fdb-83df-e33c3ee3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01ff-faee-43f1-949a-29a91abc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271e33-d65b-4fdb-83df-e33c3ee3285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ffbd64aa-266e-431e-a68e-9da032dcbb87}" ma:internalName="TaxCatchAll" ma:showField="CatchAllData" ma:web="45271e33-d65b-4fdb-83df-e33c3ee3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bc01ff-faee-43f1-949a-29a91abcae44">
      <Terms xmlns="http://schemas.microsoft.com/office/infopath/2007/PartnerControls"/>
    </lcf76f155ced4ddcb4097134ff3c332f>
    <TaxCatchAll xmlns="45271e33-d65b-4fdb-83df-e33c3ee32854" xsi:nil="true"/>
  </documentManagement>
</p:properties>
</file>

<file path=customXml/itemProps1.xml><?xml version="1.0" encoding="utf-8"?>
<ds:datastoreItem xmlns:ds="http://schemas.openxmlformats.org/officeDocument/2006/customXml" ds:itemID="{A10F3C06-AAC7-4AF2-AEDB-CEC9A2259270}"/>
</file>

<file path=customXml/itemProps2.xml><?xml version="1.0" encoding="utf-8"?>
<ds:datastoreItem xmlns:ds="http://schemas.openxmlformats.org/officeDocument/2006/customXml" ds:itemID="{584C4434-259D-4AC5-A5C6-65AE46658A9D}">
  <ds:schemaRefs>
    <ds:schemaRef ds:uri="http://schemas.microsoft.com/sharepoint/v3/contenttype/forms"/>
  </ds:schemaRefs>
</ds:datastoreItem>
</file>

<file path=customXml/itemProps3.xml><?xml version="1.0" encoding="utf-8"?>
<ds:datastoreItem xmlns:ds="http://schemas.openxmlformats.org/officeDocument/2006/customXml" ds:itemID="{9019A15E-832A-4DED-A1FE-BA8F7B4BC311}">
  <ds:schemaRef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purl.org/dc/terms/"/>
    <ds:schemaRef ds:uri="45271e33-d65b-4fdb-83df-e33c3ee32854"/>
    <ds:schemaRef ds:uri="http://schemas.microsoft.com/office/infopath/2007/PartnerControls"/>
    <ds:schemaRef ds:uri="46bc01ff-faee-43f1-949a-29a91abcae44"/>
    <ds:schemaRef ds:uri="http://www.w3.org/XML/1998/namespace"/>
  </ds:schemaRefs>
</ds:datastoreItem>
</file>

<file path=docMetadata/LabelInfo.xml><?xml version="1.0" encoding="utf-8"?>
<clbl:labelList xmlns:clbl="http://schemas.microsoft.com/office/2020/mipLabelMetadata">
  <clbl:label id="{5ae0adb3-8717-46ff-a4b9-d0edecfe40f3}" enabled="0" method="" siteId="{5ae0adb3-8717-46ff-a4b9-d0edecfe40f3}" removed="1"/>
</clbl:labelList>
</file>

<file path=docProps/app.xml><?xml version="1.0" encoding="utf-8"?>
<Properties xmlns="http://schemas.openxmlformats.org/officeDocument/2006/extended-properties" xmlns:vt="http://schemas.openxmlformats.org/officeDocument/2006/docPropsVTypes">
  <Template>Office-tema</Template>
  <TotalTime>2150</TotalTime>
  <Words>2359</Words>
  <Application>Microsoft Office PowerPoint</Application>
  <PresentationFormat>Widescreen</PresentationFormat>
  <Paragraphs>423</Paragraphs>
  <Slides>31</Slides>
  <Notes>31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31</vt:i4>
      </vt:variant>
    </vt:vector>
  </HeadingPairs>
  <TitlesOfParts>
    <vt:vector size="38" baseType="lpstr">
      <vt:lpstr>ＭＳ Ｐゴシック</vt:lpstr>
      <vt:lpstr>Arial</vt:lpstr>
      <vt:lpstr>Calibri</vt:lpstr>
      <vt:lpstr>Courier New</vt:lpstr>
      <vt:lpstr>Segoe UI</vt:lpstr>
      <vt:lpstr>Wingdings</vt:lpstr>
      <vt:lpstr>Office-tema</vt:lpstr>
      <vt:lpstr>MANI OG HYPOMANI</vt:lpstr>
      <vt:lpstr>PROGRAM </vt:lpstr>
      <vt:lpstr>DIAGNOSTIk</vt:lpstr>
      <vt:lpstr>TIDSlinje med SYGDOMSFORLØB</vt:lpstr>
      <vt:lpstr>PowerPoint-præsentation</vt:lpstr>
      <vt:lpstr>MANI</vt:lpstr>
      <vt:lpstr>HYPOMANI</vt:lpstr>
      <vt:lpstr>PSYKOTISKE SYMPTOMER VED MANI</vt:lpstr>
      <vt:lpstr>PowerPoint-præsentation</vt:lpstr>
      <vt:lpstr>POSITIVE OG NEGATIVE ASPEKTER AF HYPOMANI hos dig</vt:lpstr>
      <vt:lpstr>DEN PERSONLIGE FOREBYGGELSESPLAN </vt:lpstr>
      <vt:lpstr>PowerPoint-præsentation</vt:lpstr>
      <vt:lpstr>PowerPoint-præsentation</vt:lpstr>
      <vt:lpstr>UDLØSENDE FAKTORER – TRIGGERE (eksempler)</vt:lpstr>
      <vt:lpstr>PowerPoint-præsentation</vt:lpstr>
      <vt:lpstr>DE TIDLIGE TEGN PÅ MANISK/HYPOMAN EPISODE</vt:lpstr>
      <vt:lpstr> EKSEMPLER på tidlige tegn/symptomer på Mani/hypomani</vt:lpstr>
      <vt:lpstr>PowerPoint-præsentation</vt:lpstr>
      <vt:lpstr>PowerPoint-præsentation</vt:lpstr>
      <vt:lpstr>PowerPoint-præsentation</vt:lpstr>
      <vt:lpstr> PÅRØRENDES ROLLE</vt:lpstr>
      <vt:lpstr>HANDLEPLAN ved tidlige tegn</vt:lpstr>
      <vt:lpstr>Handleplan ved tidlige tegn</vt:lpstr>
      <vt:lpstr>PowerPoint-præsentation</vt:lpstr>
      <vt:lpstr>TAK FOR I DAG</vt:lpstr>
      <vt:lpstr>PowerPoint-præsentation</vt:lpstr>
      <vt:lpstr>PowerPoint-præsentation</vt:lpstr>
      <vt:lpstr>PowerPoint-præsentation</vt:lpstr>
      <vt:lpstr>POSITIVE OG NEGATIVE ASPEKTER AF HYPOMANI</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krista straarup</dc:creator>
  <cp:lastModifiedBy>Krista Margrethe Nielsen Straarup</cp:lastModifiedBy>
  <cp:revision>200</cp:revision>
  <cp:lastPrinted>2025-10-25T19:43:11Z</cp:lastPrinted>
  <dcterms:created xsi:type="dcterms:W3CDTF">2025-08-04T20:34:07Z</dcterms:created>
  <dcterms:modified xsi:type="dcterms:W3CDTF">2026-01-21T13:42:19Z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0x010100169DFA4728C1E7498C051EA6321098C7</vt:lpwstr>
  </property>
  <property fmtid="{D5CDD505-2E9C-101B-9397-08002B2CF9AE}" pid="3" name="MediaServiceImageTags">
    <vt:lpwstr/>
  </property>
</Properties>
</file>