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28"/>
  </p:notesMasterIdLst>
  <p:sldIdLst>
    <p:sldId id="473" r:id="rId5"/>
    <p:sldId id="499" r:id="rId6"/>
    <p:sldId id="486" r:id="rId7"/>
    <p:sldId id="487" r:id="rId8"/>
    <p:sldId id="508" r:id="rId9"/>
    <p:sldId id="489" r:id="rId10"/>
    <p:sldId id="434" r:id="rId11"/>
    <p:sldId id="491" r:id="rId12"/>
    <p:sldId id="433" r:id="rId13"/>
    <p:sldId id="492" r:id="rId14"/>
    <p:sldId id="506" r:id="rId15"/>
    <p:sldId id="503" r:id="rId16"/>
    <p:sldId id="502" r:id="rId17"/>
    <p:sldId id="505" r:id="rId18"/>
    <p:sldId id="504" r:id="rId19"/>
    <p:sldId id="501" r:id="rId20"/>
    <p:sldId id="493" r:id="rId21"/>
    <p:sldId id="509" r:id="rId22"/>
    <p:sldId id="494" r:id="rId23"/>
    <p:sldId id="495" r:id="rId24"/>
    <p:sldId id="496" r:id="rId25"/>
    <p:sldId id="497" r:id="rId26"/>
    <p:sldId id="277"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BADD4A-E271-E4E9-1FCA-C155C15446EC}" name="Morten Sau" initials="MS" userId="S::Morten.Sau@regionh.dk::fde34a42-76d3-4f61-9c22-eee9f610d389" providerId="AD"/>
  <p188:author id="{C80DCB8E-2C7F-D4D4-C646-31C8B9C0E4A7}" name="Gudmunda Sirry Arnardottir" initials="GA" userId="S::gudmunda.sirry.arnardottir@regionh.dk::7bee0ae9-7df3-4f86-86c5-166b3b09411c" providerId="AD"/>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DFF"/>
    <a:srgbClr val="A1B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6702" autoAdjust="0"/>
  </p:normalViewPr>
  <p:slideViewPr>
    <p:cSldViewPr snapToGrid="0">
      <p:cViewPr varScale="1">
        <p:scale>
          <a:sx n="74" d="100"/>
          <a:sy n="74" d="100"/>
        </p:scale>
        <p:origin x="1710" y="54"/>
      </p:cViewPr>
      <p:guideLst/>
    </p:cSldViewPr>
  </p:slideViewPr>
  <p:notesTextViewPr>
    <p:cViewPr>
      <p:scale>
        <a:sx n="150" d="100"/>
        <a:sy n="150" d="100"/>
      </p:scale>
      <p:origin x="0" y="0"/>
    </p:cViewPr>
  </p:notesTextViewPr>
  <p:sorterViewPr>
    <p:cViewPr>
      <p:scale>
        <a:sx n="100" d="100"/>
        <a:sy n="100" d="100"/>
      </p:scale>
      <p:origin x="0" y="-2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 Sau" userId="fde34a42-76d3-4f61-9c22-eee9f610d389" providerId="ADAL" clId="{D639CDE8-0259-41FC-A0BC-0566B649C01B}"/>
    <pc:docChg chg="custSel addSld delSld modSld">
      <pc:chgData name="Morten Sau" userId="fde34a42-76d3-4f61-9c22-eee9f610d389" providerId="ADAL" clId="{D639CDE8-0259-41FC-A0BC-0566B649C01B}" dt="2025-12-04T12:45:43.575" v="1913" actId="20577"/>
      <pc:docMkLst>
        <pc:docMk/>
      </pc:docMkLst>
      <pc:sldChg chg="modSp mod">
        <pc:chgData name="Morten Sau" userId="fde34a42-76d3-4f61-9c22-eee9f610d389" providerId="ADAL" clId="{D639CDE8-0259-41FC-A0BC-0566B649C01B}" dt="2025-12-04T12:29:43.264" v="1372" actId="20577"/>
        <pc:sldMkLst>
          <pc:docMk/>
          <pc:sldMk cId="2393209868" sldId="434"/>
        </pc:sldMkLst>
        <pc:spChg chg="mod">
          <ac:chgData name="Morten Sau" userId="fde34a42-76d3-4f61-9c22-eee9f610d389" providerId="ADAL" clId="{D639CDE8-0259-41FC-A0BC-0566B649C01B}" dt="2025-12-04T12:29:43.264" v="1372" actId="20577"/>
          <ac:spMkLst>
            <pc:docMk/>
            <pc:sldMk cId="2393209868" sldId="434"/>
            <ac:spMk id="3" creationId="{EEF88254-77F4-5201-8147-FD2C991F477E}"/>
          </ac:spMkLst>
        </pc:spChg>
      </pc:sldChg>
      <pc:sldChg chg="del">
        <pc:chgData name="Morten Sau" userId="fde34a42-76d3-4f61-9c22-eee9f610d389" providerId="ADAL" clId="{D639CDE8-0259-41FC-A0BC-0566B649C01B}" dt="2025-12-04T10:56:20.456" v="439" actId="2696"/>
        <pc:sldMkLst>
          <pc:docMk/>
          <pc:sldMk cId="2415291910" sldId="490"/>
        </pc:sldMkLst>
      </pc:sldChg>
      <pc:sldChg chg="modNotesTx">
        <pc:chgData name="Morten Sau" userId="fde34a42-76d3-4f61-9c22-eee9f610d389" providerId="ADAL" clId="{D639CDE8-0259-41FC-A0BC-0566B649C01B}" dt="2025-12-04T12:35:28.229" v="1510" actId="20577"/>
        <pc:sldMkLst>
          <pc:docMk/>
          <pc:sldMk cId="1396578125" sldId="491"/>
        </pc:sldMkLst>
      </pc:sldChg>
      <pc:sldChg chg="modNotesTx">
        <pc:chgData name="Morten Sau" userId="fde34a42-76d3-4f61-9c22-eee9f610d389" providerId="ADAL" clId="{D639CDE8-0259-41FC-A0BC-0566B649C01B}" dt="2025-12-04T10:38:52.364" v="157" actId="20577"/>
        <pc:sldMkLst>
          <pc:docMk/>
          <pc:sldMk cId="1377940583" sldId="492"/>
        </pc:sldMkLst>
      </pc:sldChg>
      <pc:sldChg chg="modNotesTx">
        <pc:chgData name="Morten Sau" userId="fde34a42-76d3-4f61-9c22-eee9f610d389" providerId="ADAL" clId="{D639CDE8-0259-41FC-A0BC-0566B649C01B}" dt="2025-12-04T12:39:50.826" v="1643" actId="20577"/>
        <pc:sldMkLst>
          <pc:docMk/>
          <pc:sldMk cId="3325929046" sldId="493"/>
        </pc:sldMkLst>
      </pc:sldChg>
      <pc:sldChg chg="modSp mod modNotesTx">
        <pc:chgData name="Morten Sau" userId="fde34a42-76d3-4f61-9c22-eee9f610d389" providerId="ADAL" clId="{D639CDE8-0259-41FC-A0BC-0566B649C01B}" dt="2025-12-04T11:04:09.202" v="796" actId="20577"/>
        <pc:sldMkLst>
          <pc:docMk/>
          <pc:sldMk cId="3587874153" sldId="494"/>
        </pc:sldMkLst>
        <pc:spChg chg="mod">
          <ac:chgData name="Morten Sau" userId="fde34a42-76d3-4f61-9c22-eee9f610d389" providerId="ADAL" clId="{D639CDE8-0259-41FC-A0BC-0566B649C01B}" dt="2025-12-04T11:03:35.296" v="758" actId="20577"/>
          <ac:spMkLst>
            <pc:docMk/>
            <pc:sldMk cId="3587874153" sldId="494"/>
            <ac:spMk id="2" creationId="{9C9DC71E-7211-18EA-42E2-DBD861E4E50B}"/>
          </ac:spMkLst>
        </pc:spChg>
      </pc:sldChg>
      <pc:sldChg chg="modNotesTx">
        <pc:chgData name="Morten Sau" userId="fde34a42-76d3-4f61-9c22-eee9f610d389" providerId="ADAL" clId="{D639CDE8-0259-41FC-A0BC-0566B649C01B}" dt="2025-12-04T12:45:43.575" v="1913" actId="20577"/>
        <pc:sldMkLst>
          <pc:docMk/>
          <pc:sldMk cId="3757843471" sldId="495"/>
        </pc:sldMkLst>
      </pc:sldChg>
      <pc:sldChg chg="del">
        <pc:chgData name="Morten Sau" userId="fde34a42-76d3-4f61-9c22-eee9f610d389" providerId="ADAL" clId="{D639CDE8-0259-41FC-A0BC-0566B649C01B}" dt="2025-12-04T10:56:57.763" v="441" actId="2696"/>
        <pc:sldMkLst>
          <pc:docMk/>
          <pc:sldMk cId="2137634885" sldId="500"/>
        </pc:sldMkLst>
      </pc:sldChg>
      <pc:sldChg chg="modSp mod">
        <pc:chgData name="Morten Sau" userId="fde34a42-76d3-4f61-9c22-eee9f610d389" providerId="ADAL" clId="{D639CDE8-0259-41FC-A0BC-0566B649C01B}" dt="2025-12-04T12:39:34.336" v="1642" actId="20577"/>
        <pc:sldMkLst>
          <pc:docMk/>
          <pc:sldMk cId="3072973709" sldId="501"/>
        </pc:sldMkLst>
        <pc:spChg chg="mod">
          <ac:chgData name="Morten Sau" userId="fde34a42-76d3-4f61-9c22-eee9f610d389" providerId="ADAL" clId="{D639CDE8-0259-41FC-A0BC-0566B649C01B}" dt="2025-12-04T12:39:34.336" v="1642" actId="20577"/>
          <ac:spMkLst>
            <pc:docMk/>
            <pc:sldMk cId="3072973709" sldId="501"/>
            <ac:spMk id="2" creationId="{BF0E549C-E547-CFBD-B242-824DE01A203D}"/>
          </ac:spMkLst>
        </pc:spChg>
      </pc:sldChg>
      <pc:sldChg chg="modSp mod">
        <pc:chgData name="Morten Sau" userId="fde34a42-76d3-4f61-9c22-eee9f610d389" providerId="ADAL" clId="{D639CDE8-0259-41FC-A0BC-0566B649C01B}" dt="2025-12-04T12:36:21.401" v="1513" actId="20577"/>
        <pc:sldMkLst>
          <pc:docMk/>
          <pc:sldMk cId="538915959" sldId="504"/>
        </pc:sldMkLst>
        <pc:spChg chg="mod">
          <ac:chgData name="Morten Sau" userId="fde34a42-76d3-4f61-9c22-eee9f610d389" providerId="ADAL" clId="{D639CDE8-0259-41FC-A0BC-0566B649C01B}" dt="2025-12-04T12:36:21.401" v="1513" actId="20577"/>
          <ac:spMkLst>
            <pc:docMk/>
            <pc:sldMk cId="538915959" sldId="504"/>
            <ac:spMk id="2" creationId="{82683121-2AAF-B46A-3830-9AB92D40EA64}"/>
          </ac:spMkLst>
        </pc:spChg>
      </pc:sldChg>
      <pc:sldChg chg="modSp mod">
        <pc:chgData name="Morten Sau" userId="fde34a42-76d3-4f61-9c22-eee9f610d389" providerId="ADAL" clId="{D639CDE8-0259-41FC-A0BC-0566B649C01B}" dt="2025-12-04T10:40:04.767" v="185" actId="20577"/>
        <pc:sldMkLst>
          <pc:docMk/>
          <pc:sldMk cId="2225890988" sldId="505"/>
        </pc:sldMkLst>
        <pc:spChg chg="mod">
          <ac:chgData name="Morten Sau" userId="fde34a42-76d3-4f61-9c22-eee9f610d389" providerId="ADAL" clId="{D639CDE8-0259-41FC-A0BC-0566B649C01B}" dt="2025-12-04T10:40:04.767" v="185" actId="20577"/>
          <ac:spMkLst>
            <pc:docMk/>
            <pc:sldMk cId="2225890988" sldId="505"/>
            <ac:spMk id="2" creationId="{DF1B4031-15E9-5589-3DDB-B1F331E868AE}"/>
          </ac:spMkLst>
        </pc:spChg>
      </pc:sldChg>
      <pc:sldChg chg="del">
        <pc:chgData name="Morten Sau" userId="fde34a42-76d3-4f61-9c22-eee9f610d389" providerId="ADAL" clId="{D639CDE8-0259-41FC-A0BC-0566B649C01B}" dt="2025-12-04T10:56:37.891" v="440" actId="2696"/>
        <pc:sldMkLst>
          <pc:docMk/>
          <pc:sldMk cId="2561911869" sldId="507"/>
        </pc:sldMkLst>
      </pc:sldChg>
      <pc:sldChg chg="modNotesTx">
        <pc:chgData name="Morten Sau" userId="fde34a42-76d3-4f61-9c22-eee9f610d389" providerId="ADAL" clId="{D639CDE8-0259-41FC-A0BC-0566B649C01B}" dt="2025-12-04T12:28:36.133" v="1357" actId="20577"/>
        <pc:sldMkLst>
          <pc:docMk/>
          <pc:sldMk cId="2810456815" sldId="508"/>
        </pc:sldMkLst>
      </pc:sldChg>
      <pc:sldChg chg="modSp new mod modNotesTx">
        <pc:chgData name="Morten Sau" userId="fde34a42-76d3-4f61-9c22-eee9f610d389" providerId="ADAL" clId="{D639CDE8-0259-41FC-A0BC-0566B649C01B}" dt="2025-12-04T12:43:17.565" v="1721" actId="20577"/>
        <pc:sldMkLst>
          <pc:docMk/>
          <pc:sldMk cId="222540942" sldId="509"/>
        </pc:sldMkLst>
        <pc:spChg chg="mod">
          <ac:chgData name="Morten Sau" userId="fde34a42-76d3-4f61-9c22-eee9f610d389" providerId="ADAL" clId="{D639CDE8-0259-41FC-A0BC-0566B649C01B}" dt="2025-12-04T11:06:16.011" v="804" actId="20577"/>
          <ac:spMkLst>
            <pc:docMk/>
            <pc:sldMk cId="222540942" sldId="509"/>
            <ac:spMk id="2" creationId="{CDAABFA0-801B-A63A-9F22-A62CB87CA29A}"/>
          </ac:spMkLst>
        </pc:spChg>
        <pc:spChg chg="mod">
          <ac:chgData name="Morten Sau" userId="fde34a42-76d3-4f61-9c22-eee9f610d389" providerId="ADAL" clId="{D639CDE8-0259-41FC-A0BC-0566B649C01B}" dt="2025-12-04T12:41:34.589" v="1649" actId="313"/>
          <ac:spMkLst>
            <pc:docMk/>
            <pc:sldMk cId="222540942" sldId="509"/>
            <ac:spMk id="3" creationId="{62118C28-C6B0-9835-6954-182A59910A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0351F-23DA-4F40-BAFF-4504D942984E}" type="datetimeFigureOut">
              <a:t>04-12-2025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A686A-5FC2-4718-9EEC-4B9C1DD8F484}" type="slidenum">
              <a:t>‹nr.›</a:t>
            </a:fld>
            <a:endParaRPr lang="en-US"/>
          </a:p>
        </p:txBody>
      </p:sp>
    </p:spTree>
    <p:extLst>
      <p:ext uri="{BB962C8B-B14F-4D97-AF65-F5344CB8AC3E}">
        <p14:creationId xmlns:p14="http://schemas.microsoft.com/office/powerpoint/2010/main" val="330758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Der er mange </a:t>
            </a:r>
            <a:r>
              <a:rPr lang="en-US" dirty="0" err="1">
                <a:ea typeface="Calibri"/>
                <a:cs typeface="Calibri"/>
              </a:rPr>
              <a:t>emner</a:t>
            </a:r>
            <a:r>
              <a:rPr lang="en-US" dirty="0">
                <a:ea typeface="Calibri"/>
                <a:cs typeface="Calibri"/>
              </a:rPr>
              <a:t> og </a:t>
            </a:r>
            <a:r>
              <a:rPr lang="en-US" dirty="0" err="1">
                <a:ea typeface="Calibri"/>
                <a:cs typeface="Calibri"/>
              </a:rPr>
              <a:t>ikke</a:t>
            </a:r>
            <a:r>
              <a:rPr lang="en-US" dirty="0">
                <a:ea typeface="Calibri"/>
                <a:cs typeface="Calibri"/>
              </a:rPr>
              <a:t> </a:t>
            </a:r>
            <a:r>
              <a:rPr lang="en-US" dirty="0" err="1">
                <a:ea typeface="Calibri"/>
                <a:cs typeface="Calibri"/>
              </a:rPr>
              <a:t>så</a:t>
            </a:r>
            <a:r>
              <a:rPr lang="en-US" dirty="0">
                <a:ea typeface="Calibri"/>
                <a:cs typeface="Calibri"/>
              </a:rPr>
              <a:t> mange </a:t>
            </a:r>
            <a:r>
              <a:rPr lang="en-US" dirty="0" err="1">
                <a:ea typeface="Calibri"/>
                <a:cs typeface="Calibri"/>
              </a:rPr>
              <a:t>øvelser</a:t>
            </a:r>
            <a:r>
              <a:rPr lang="en-US" dirty="0">
                <a:ea typeface="Calibri"/>
                <a:cs typeface="Calibri"/>
              </a:rPr>
              <a:t>, </a:t>
            </a:r>
            <a:r>
              <a:rPr lang="en-US" dirty="0" err="1">
                <a:ea typeface="Calibri"/>
                <a:cs typeface="Calibri"/>
              </a:rPr>
              <a:t>dette</a:t>
            </a:r>
            <a:r>
              <a:rPr lang="en-US" dirty="0">
                <a:ea typeface="Calibri"/>
                <a:cs typeface="Calibri"/>
              </a:rPr>
              <a:t> </a:t>
            </a:r>
            <a:r>
              <a:rPr lang="en-US" dirty="0" err="1">
                <a:ea typeface="Calibri"/>
                <a:cs typeface="Calibri"/>
              </a:rPr>
              <a:t>skal</a:t>
            </a:r>
            <a:r>
              <a:rPr lang="en-US" dirty="0">
                <a:ea typeface="Calibri"/>
                <a:cs typeface="Calibri"/>
              </a:rPr>
              <a:t> </a:t>
            </a:r>
            <a:r>
              <a:rPr lang="en-US" dirty="0" err="1">
                <a:ea typeface="Calibri"/>
                <a:cs typeface="Calibri"/>
              </a:rPr>
              <a:t>forbedres</a:t>
            </a:r>
            <a:r>
              <a:rPr lang="en-US" dirty="0">
                <a:ea typeface="Calibri"/>
                <a:cs typeface="Calibri"/>
              </a:rPr>
              <a:t>. I </a:t>
            </a:r>
            <a:r>
              <a:rPr lang="en-US" dirty="0" err="1">
                <a:ea typeface="Calibri"/>
                <a:cs typeface="Calibri"/>
              </a:rPr>
              <a:t>nuværende</a:t>
            </a:r>
            <a:r>
              <a:rPr lang="en-US" dirty="0">
                <a:ea typeface="Calibri"/>
                <a:cs typeface="Calibri"/>
              </a:rPr>
              <a:t> form er det et </a:t>
            </a:r>
            <a:r>
              <a:rPr lang="en-US" dirty="0" err="1">
                <a:ea typeface="Calibri"/>
                <a:cs typeface="Calibri"/>
              </a:rPr>
              <a:t>langt</a:t>
            </a:r>
            <a:r>
              <a:rPr lang="en-US" dirty="0">
                <a:ea typeface="Calibri"/>
                <a:cs typeface="Calibri"/>
              </a:rPr>
              <a:t> </a:t>
            </a:r>
            <a:r>
              <a:rPr lang="en-US" dirty="0" err="1">
                <a:ea typeface="Calibri"/>
                <a:cs typeface="Calibri"/>
              </a:rPr>
              <a:t>foredag</a:t>
            </a:r>
            <a:r>
              <a:rPr lang="en-US" dirty="0">
                <a:ea typeface="Calibri"/>
                <a:cs typeface="Calibri"/>
              </a:rPr>
              <a:t>, </a:t>
            </a:r>
            <a:r>
              <a:rPr lang="en-US" dirty="0" err="1">
                <a:ea typeface="Calibri"/>
                <a:cs typeface="Calibri"/>
              </a:rPr>
              <a:t>derfor</a:t>
            </a:r>
            <a:r>
              <a:rPr lang="en-US" dirty="0">
                <a:ea typeface="Calibri"/>
                <a:cs typeface="Calibri"/>
              </a:rPr>
              <a:t> </a:t>
            </a:r>
            <a:r>
              <a:rPr lang="en-US" dirty="0" err="1">
                <a:ea typeface="Calibri"/>
                <a:cs typeface="Calibri"/>
              </a:rPr>
              <a:t>kan</a:t>
            </a:r>
            <a:r>
              <a:rPr lang="en-US" dirty="0">
                <a:ea typeface="Calibri"/>
                <a:cs typeface="Calibri"/>
              </a:rPr>
              <a:t> man med </a:t>
            </a:r>
            <a:r>
              <a:rPr lang="en-US" dirty="0" err="1">
                <a:ea typeface="Calibri"/>
                <a:cs typeface="Calibri"/>
              </a:rPr>
              <a:t>fordel</a:t>
            </a:r>
            <a:r>
              <a:rPr lang="en-US" dirty="0">
                <a:ea typeface="Calibri"/>
                <a:cs typeface="Calibri"/>
              </a:rPr>
              <a:t> </a:t>
            </a:r>
            <a:r>
              <a:rPr lang="en-US" dirty="0" err="1">
                <a:ea typeface="Calibri"/>
                <a:cs typeface="Calibri"/>
              </a:rPr>
              <a:t>inddrage</a:t>
            </a:r>
            <a:r>
              <a:rPr lang="en-US" dirty="0">
                <a:ea typeface="Calibri"/>
                <a:cs typeface="Calibri"/>
              </a:rPr>
              <a:t> de </a:t>
            </a:r>
            <a:r>
              <a:rPr lang="en-US" dirty="0" err="1">
                <a:ea typeface="Calibri"/>
                <a:cs typeface="Calibri"/>
              </a:rPr>
              <a:t>emner</a:t>
            </a:r>
            <a:r>
              <a:rPr lang="en-US" dirty="0">
                <a:ea typeface="Calibri"/>
                <a:cs typeface="Calibri"/>
              </a:rPr>
              <a:t> der  </a:t>
            </a:r>
            <a:r>
              <a:rPr lang="en-US" dirty="0" err="1">
                <a:ea typeface="Calibri"/>
                <a:cs typeface="Calibri"/>
              </a:rPr>
              <a:t>relevante</a:t>
            </a:r>
            <a:r>
              <a:rPr lang="en-US" dirty="0">
                <a:ea typeface="Calibri"/>
                <a:cs typeface="Calibri"/>
              </a:rPr>
              <a:t> for </a:t>
            </a:r>
            <a:r>
              <a:rPr lang="en-US" dirty="0" err="1">
                <a:ea typeface="Calibri"/>
                <a:cs typeface="Calibri"/>
              </a:rPr>
              <a:t>en</a:t>
            </a:r>
            <a:r>
              <a:rPr lang="en-US" dirty="0">
                <a:ea typeface="Calibri"/>
                <a:cs typeface="Calibri"/>
              </a:rPr>
              <a:t> </a:t>
            </a:r>
            <a:r>
              <a:rPr lang="en-US" dirty="0" err="1">
                <a:ea typeface="Calibri"/>
                <a:cs typeface="Calibri"/>
              </a:rPr>
              <a:t>enkelte</a:t>
            </a:r>
            <a:r>
              <a:rPr lang="en-US" dirty="0">
                <a:ea typeface="Calibri"/>
                <a:cs typeface="Calibri"/>
              </a:rPr>
              <a:t> </a:t>
            </a:r>
            <a:r>
              <a:rPr lang="en-US" dirty="0" err="1">
                <a:ea typeface="Calibri"/>
                <a:cs typeface="Calibri"/>
              </a:rPr>
              <a:t>gruppe</a:t>
            </a:r>
            <a:r>
              <a:rPr lang="en-US" dirty="0">
                <a:ea typeface="Calibri"/>
                <a:cs typeface="Calibri"/>
              </a:rPr>
              <a:t> </a:t>
            </a:r>
            <a:r>
              <a:rPr lang="en-US" dirty="0" err="1">
                <a:ea typeface="Calibri"/>
                <a:cs typeface="Calibri"/>
              </a:rPr>
              <a:t>og</a:t>
            </a:r>
            <a:r>
              <a:rPr lang="en-US" dirty="0">
                <a:ea typeface="Calibri"/>
                <a:cs typeface="Calibri"/>
              </a:rPr>
              <a:t> lave </a:t>
            </a:r>
            <a:r>
              <a:rPr lang="en-US" dirty="0" err="1">
                <a:ea typeface="Calibri"/>
                <a:cs typeface="Calibri"/>
              </a:rPr>
              <a:t>fælles</a:t>
            </a:r>
            <a:r>
              <a:rPr lang="en-US" dirty="0">
                <a:ea typeface="Calibri"/>
                <a:cs typeface="Calibri"/>
              </a:rPr>
              <a:t> </a:t>
            </a:r>
            <a:r>
              <a:rPr lang="en-US" dirty="0" err="1">
                <a:ea typeface="Calibri"/>
                <a:cs typeface="Calibri"/>
              </a:rPr>
              <a:t>spørgsmål</a:t>
            </a:r>
            <a:r>
              <a:rPr lang="en-US" dirty="0">
                <a:ea typeface="Calibri"/>
                <a:cs typeface="Calibri"/>
              </a:rPr>
              <a:t> </a:t>
            </a:r>
            <a:r>
              <a:rPr lang="en-US" dirty="0" err="1">
                <a:ea typeface="Calibri"/>
                <a:cs typeface="Calibri"/>
              </a:rPr>
              <a:t>på</a:t>
            </a:r>
            <a:r>
              <a:rPr lang="en-US" dirty="0">
                <a:ea typeface="Calibri"/>
                <a:cs typeface="Calibri"/>
              </a:rPr>
              <a:t> </a:t>
            </a:r>
            <a:r>
              <a:rPr lang="en-US" dirty="0" err="1">
                <a:ea typeface="Calibri"/>
                <a:cs typeface="Calibri"/>
              </a:rPr>
              <a:t>tavlen</a:t>
            </a:r>
            <a:r>
              <a:rPr lang="en-US" dirty="0">
                <a:ea typeface="Calibri"/>
                <a:cs typeface="Calibri"/>
              </a:rPr>
              <a:t>.</a:t>
            </a:r>
          </a:p>
        </p:txBody>
      </p:sp>
      <p:sp>
        <p:nvSpPr>
          <p:cNvPr id="4" name="Slide Number Placeholder 3"/>
          <p:cNvSpPr>
            <a:spLocks noGrp="1"/>
          </p:cNvSpPr>
          <p:nvPr>
            <p:ph type="sldNum" sz="quarter" idx="5"/>
          </p:nvPr>
        </p:nvSpPr>
        <p:spPr/>
        <p:txBody>
          <a:bodyPr/>
          <a:lstStyle/>
          <a:p>
            <a:fld id="{402A686A-5FC2-4718-9EEC-4B9C1DD8F484}" type="slidenum">
              <a:rPr lang="en-US"/>
              <a:t>1</a:t>
            </a:fld>
            <a:endParaRPr lang="en-US"/>
          </a:p>
        </p:txBody>
      </p:sp>
    </p:spTree>
    <p:extLst>
      <p:ext uri="{BB962C8B-B14F-4D97-AF65-F5344CB8AC3E}">
        <p14:creationId xmlns:p14="http://schemas.microsoft.com/office/powerpoint/2010/main" val="279609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Genkender</a:t>
            </a:r>
            <a:r>
              <a:rPr lang="en-US" dirty="0">
                <a:ea typeface="Calibri"/>
                <a:cs typeface="Calibri"/>
              </a:rPr>
              <a:t> </a:t>
            </a:r>
            <a:r>
              <a:rPr lang="en-US" dirty="0" err="1">
                <a:ea typeface="Calibri"/>
                <a:cs typeface="Calibri"/>
              </a:rPr>
              <a:t>deltagerne</a:t>
            </a:r>
            <a:r>
              <a:rPr lang="en-US" dirty="0">
                <a:ea typeface="Calibri"/>
                <a:cs typeface="Calibri"/>
              </a:rPr>
              <a:t> </a:t>
            </a:r>
            <a:r>
              <a:rPr lang="en-US" dirty="0" err="1">
                <a:ea typeface="Calibri"/>
                <a:cs typeface="Calibri"/>
              </a:rPr>
              <a:t>dette</a:t>
            </a:r>
            <a:r>
              <a:rPr lang="en-US" dirty="0">
                <a:ea typeface="Calibri"/>
                <a:cs typeface="Calibri"/>
              </a:rPr>
              <a:t>? </a:t>
            </a:r>
            <a:r>
              <a:rPr lang="en-US" dirty="0" err="1">
                <a:ea typeface="Calibri"/>
                <a:cs typeface="Calibri"/>
              </a:rPr>
              <a:t>Ryger</a:t>
            </a:r>
            <a:r>
              <a:rPr lang="en-US" dirty="0">
                <a:ea typeface="Calibri"/>
                <a:cs typeface="Calibri"/>
              </a:rPr>
              <a:t> de? </a:t>
            </a:r>
            <a:r>
              <a:rPr lang="en-US" dirty="0" err="1">
                <a:ea typeface="Calibri"/>
                <a:cs typeface="Calibri"/>
              </a:rPr>
              <a:t>Hvad</a:t>
            </a:r>
            <a:r>
              <a:rPr lang="en-US" dirty="0">
                <a:ea typeface="Calibri"/>
                <a:cs typeface="Calibri"/>
              </a:rPr>
              <a:t> er </a:t>
            </a:r>
            <a:r>
              <a:rPr lang="en-US" dirty="0" err="1">
                <a:ea typeface="Calibri"/>
                <a:cs typeface="Calibri"/>
              </a:rPr>
              <a:t>fordelene</a:t>
            </a:r>
            <a:r>
              <a:rPr lang="en-US" dirty="0">
                <a:ea typeface="Calibri"/>
                <a:cs typeface="Calibri"/>
              </a:rPr>
              <a:t>? </a:t>
            </a:r>
            <a:r>
              <a:rPr lang="en-US" dirty="0" err="1">
                <a:ea typeface="Calibri"/>
                <a:cs typeface="Calibri"/>
              </a:rPr>
              <a:t>Hvad</a:t>
            </a:r>
            <a:r>
              <a:rPr lang="en-US" dirty="0">
                <a:ea typeface="Calibri"/>
                <a:cs typeface="Calibri"/>
              </a:rPr>
              <a:t> er </a:t>
            </a:r>
            <a:r>
              <a:rPr lang="en-US" dirty="0" err="1">
                <a:ea typeface="Calibri"/>
                <a:cs typeface="Calibri"/>
              </a:rPr>
              <a:t>ulemperne</a:t>
            </a:r>
            <a:r>
              <a:rPr lang="en-US" dirty="0">
                <a:ea typeface="Calibri"/>
                <a:cs typeface="Calibri"/>
              </a:rPr>
              <a:t>? Har de </a:t>
            </a:r>
            <a:r>
              <a:rPr lang="en-US" dirty="0" err="1">
                <a:ea typeface="Calibri"/>
                <a:cs typeface="Calibri"/>
              </a:rPr>
              <a:t>forsøgt</a:t>
            </a:r>
            <a:r>
              <a:rPr lang="en-US" dirty="0">
                <a:ea typeface="Calibri"/>
                <a:cs typeface="Calibri"/>
              </a:rPr>
              <a:t> at </a:t>
            </a:r>
            <a:r>
              <a:rPr lang="en-US" dirty="0" err="1">
                <a:ea typeface="Calibri"/>
                <a:cs typeface="Calibri"/>
              </a:rPr>
              <a:t>stoppe</a:t>
            </a:r>
            <a:r>
              <a:rPr lang="en-US" dirty="0">
                <a:ea typeface="Calibri"/>
                <a:cs typeface="Calibri"/>
              </a:rPr>
              <a:t>? </a:t>
            </a:r>
            <a:r>
              <a:rPr lang="en-US" dirty="0" err="1">
                <a:ea typeface="Calibri"/>
                <a:cs typeface="Calibri"/>
              </a:rPr>
              <a:t>Hvordan</a:t>
            </a:r>
            <a:r>
              <a:rPr lang="en-US" dirty="0">
                <a:ea typeface="Calibri"/>
                <a:cs typeface="Calibri"/>
              </a:rPr>
              <a:t> </a:t>
            </a:r>
            <a:r>
              <a:rPr lang="en-US" dirty="0" err="1">
                <a:ea typeface="Calibri"/>
                <a:cs typeface="Calibri"/>
              </a:rPr>
              <a:t>gik</a:t>
            </a:r>
            <a:r>
              <a:rPr lang="en-US" dirty="0">
                <a:ea typeface="Calibri"/>
                <a:cs typeface="Calibri"/>
              </a:rPr>
              <a:t> det?</a:t>
            </a:r>
          </a:p>
        </p:txBody>
      </p:sp>
      <p:sp>
        <p:nvSpPr>
          <p:cNvPr id="4" name="Slide Number Placeholder 3"/>
          <p:cNvSpPr>
            <a:spLocks noGrp="1"/>
          </p:cNvSpPr>
          <p:nvPr>
            <p:ph type="sldNum" sz="quarter" idx="5"/>
          </p:nvPr>
        </p:nvSpPr>
        <p:spPr/>
        <p:txBody>
          <a:bodyPr/>
          <a:lstStyle/>
          <a:p>
            <a:fld id="{402A686A-5FC2-4718-9EEC-4B9C1DD8F484}" type="slidenum">
              <a:rPr lang="en-US"/>
              <a:t>16</a:t>
            </a:fld>
            <a:endParaRPr lang="en-US"/>
          </a:p>
        </p:txBody>
      </p:sp>
    </p:spTree>
    <p:extLst>
      <p:ext uri="{BB962C8B-B14F-4D97-AF65-F5344CB8AC3E}">
        <p14:creationId xmlns:p14="http://schemas.microsoft.com/office/powerpoint/2010/main" val="323259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9421-D0A6-9C07-B71D-6B342E2A5D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0983A39-4AAD-02DC-BDC9-0068E5CEF5C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7A618CF-A6CC-A275-8995-4DF2DD69A60A}"/>
              </a:ext>
            </a:extLst>
          </p:cNvPr>
          <p:cNvSpPr>
            <a:spLocks noGrp="1"/>
          </p:cNvSpPr>
          <p:nvPr>
            <p:ph type="body" idx="1"/>
          </p:nvPr>
        </p:nvSpPr>
        <p:spPr/>
        <p:txBody>
          <a:bodyPr/>
          <a:lstStyle/>
          <a:p>
            <a:r>
              <a:rPr lang="da-DK" dirty="0"/>
              <a:t>Inviterer deltagere til at drøfte egne erfaringer med vaner/ adfærdsmønstre som kan være svære at styre udenom.</a:t>
            </a:r>
          </a:p>
        </p:txBody>
      </p:sp>
      <p:sp>
        <p:nvSpPr>
          <p:cNvPr id="4" name="Pladsholder til slidenummer 3">
            <a:extLst>
              <a:ext uri="{FF2B5EF4-FFF2-40B4-BE49-F238E27FC236}">
                <a16:creationId xmlns:a16="http://schemas.microsoft.com/office/drawing/2014/main" id="{70A9C71F-41A8-A40B-18A7-1D605CEA1CA6}"/>
              </a:ext>
            </a:extLst>
          </p:cNvPr>
          <p:cNvSpPr>
            <a:spLocks noGrp="1"/>
          </p:cNvSpPr>
          <p:nvPr>
            <p:ph type="sldNum" sz="quarter" idx="5"/>
          </p:nvPr>
        </p:nvSpPr>
        <p:spPr/>
        <p:txBody>
          <a:bodyPr/>
          <a:lstStyle/>
          <a:p>
            <a:fld id="{EDB2815E-B739-4445-9EEF-4E7142795055}" type="slidenum">
              <a:rPr lang="da-DK" smtClean="0"/>
              <a:t>17</a:t>
            </a:fld>
            <a:endParaRPr lang="da-DK"/>
          </a:p>
        </p:txBody>
      </p:sp>
    </p:spTree>
    <p:extLst>
      <p:ext uri="{BB962C8B-B14F-4D97-AF65-F5344CB8AC3E}">
        <p14:creationId xmlns:p14="http://schemas.microsoft.com/office/powerpoint/2010/main" val="1366652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Øvelse i gruppen, enten ved at tale med sidemanden eller en anden fordeling. Tal både om ændringer, som er lykkedes, og ting som fortsat er svære. Bagefter drøftelse i plenum.</a:t>
            </a:r>
          </a:p>
        </p:txBody>
      </p:sp>
      <p:sp>
        <p:nvSpPr>
          <p:cNvPr id="4" name="Pladsholder til slidenummer 3"/>
          <p:cNvSpPr>
            <a:spLocks noGrp="1"/>
          </p:cNvSpPr>
          <p:nvPr>
            <p:ph type="sldNum" sz="quarter" idx="5"/>
          </p:nvPr>
        </p:nvSpPr>
        <p:spPr/>
        <p:txBody>
          <a:bodyPr/>
          <a:lstStyle/>
          <a:p>
            <a:fld id="{402A686A-5FC2-4718-9EEC-4B9C1DD8F484}" type="slidenum">
              <a:rPr lang="da-DK" smtClean="0"/>
              <a:t>18</a:t>
            </a:fld>
            <a:endParaRPr lang="da-DK"/>
          </a:p>
        </p:txBody>
      </p:sp>
    </p:spTree>
    <p:extLst>
      <p:ext uri="{BB962C8B-B14F-4D97-AF65-F5344CB8AC3E}">
        <p14:creationId xmlns:p14="http://schemas.microsoft.com/office/powerpoint/2010/main" val="173198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2D96-70E3-4A76-24B3-14A21925726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889B96A-8732-72E6-3E6B-037CB1CE72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1E5CB12-4A63-7291-7A54-4807EEBF80BF}"/>
              </a:ext>
            </a:extLst>
          </p:cNvPr>
          <p:cNvSpPr>
            <a:spLocks noGrp="1"/>
          </p:cNvSpPr>
          <p:nvPr>
            <p:ph type="body" idx="1"/>
          </p:nvPr>
        </p:nvSpPr>
        <p:spPr/>
        <p:txBody>
          <a:bodyPr/>
          <a:lstStyle/>
          <a:p>
            <a:r>
              <a:rPr lang="da-DK" dirty="0">
                <a:ea typeface="Calibri"/>
                <a:cs typeface="Calibri"/>
              </a:rPr>
              <a:t>Mange med en bipolar diagnose har selv opfundet den slags regler eller dogmer for sig selv. Man kan invitere deltagere til at nævne sine egne.</a:t>
            </a:r>
          </a:p>
          <a:p>
            <a:endParaRPr lang="da-DK" dirty="0">
              <a:ea typeface="Calibri"/>
              <a:cs typeface="Calibri"/>
            </a:endParaRPr>
          </a:p>
          <a:p>
            <a:r>
              <a:rPr lang="da-DK" dirty="0">
                <a:ea typeface="Calibri"/>
                <a:cs typeface="Calibri"/>
              </a:rPr>
              <a:t>Det kan også være relevant at drøfte, om afvigelser fra de regler man har fundet på, vil være et tidligt advarselssignal.</a:t>
            </a:r>
            <a:endParaRPr lang="da-DK" dirty="0"/>
          </a:p>
        </p:txBody>
      </p:sp>
      <p:sp>
        <p:nvSpPr>
          <p:cNvPr id="4" name="Pladsholder til slidenummer 3">
            <a:extLst>
              <a:ext uri="{FF2B5EF4-FFF2-40B4-BE49-F238E27FC236}">
                <a16:creationId xmlns:a16="http://schemas.microsoft.com/office/drawing/2014/main" id="{D0832A53-787C-E79E-50DA-D5E100A55403}"/>
              </a:ext>
            </a:extLst>
          </p:cNvPr>
          <p:cNvSpPr>
            <a:spLocks noGrp="1"/>
          </p:cNvSpPr>
          <p:nvPr>
            <p:ph type="sldNum" sz="quarter" idx="5"/>
          </p:nvPr>
        </p:nvSpPr>
        <p:spPr/>
        <p:txBody>
          <a:bodyPr/>
          <a:lstStyle/>
          <a:p>
            <a:fld id="{EDB2815E-B739-4445-9EEF-4E7142795055}" type="slidenum">
              <a:rPr lang="da-DK" smtClean="0"/>
              <a:t>19</a:t>
            </a:fld>
            <a:endParaRPr lang="da-DK"/>
          </a:p>
        </p:txBody>
      </p:sp>
    </p:spTree>
    <p:extLst>
      <p:ext uri="{BB962C8B-B14F-4D97-AF65-F5344CB8AC3E}">
        <p14:creationId xmlns:p14="http://schemas.microsoft.com/office/powerpoint/2010/main" val="6861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Pointer at </a:t>
            </a:r>
            <a:r>
              <a:rPr lang="en-US" dirty="0" err="1">
                <a:ea typeface="Calibri"/>
                <a:cs typeface="Calibri"/>
              </a:rPr>
              <a:t>livsstilsændringer</a:t>
            </a:r>
            <a:r>
              <a:rPr lang="en-US" dirty="0">
                <a:ea typeface="Calibri"/>
                <a:cs typeface="Calibri"/>
              </a:rPr>
              <a:t> er </a:t>
            </a:r>
            <a:r>
              <a:rPr lang="en-US" dirty="0" err="1">
                <a:ea typeface="Calibri"/>
                <a:cs typeface="Calibri"/>
              </a:rPr>
              <a:t>en</a:t>
            </a:r>
            <a:r>
              <a:rPr lang="en-US" dirty="0">
                <a:ea typeface="Calibri"/>
                <a:cs typeface="Calibri"/>
              </a:rPr>
              <a:t> </a:t>
            </a:r>
            <a:r>
              <a:rPr lang="en-US" dirty="0" err="1">
                <a:ea typeface="Calibri"/>
                <a:cs typeface="Calibri"/>
              </a:rPr>
              <a:t>proces</a:t>
            </a:r>
            <a:r>
              <a:rPr lang="en-US" dirty="0">
                <a:ea typeface="Calibri"/>
                <a:cs typeface="Calibri"/>
              </a:rPr>
              <a:t>. At det </a:t>
            </a:r>
            <a:r>
              <a:rPr lang="en-US" dirty="0" err="1">
                <a:ea typeface="Calibri"/>
                <a:cs typeface="Calibri"/>
              </a:rPr>
              <a:t>ikke</a:t>
            </a:r>
            <a:r>
              <a:rPr lang="en-US" dirty="0">
                <a:ea typeface="Calibri"/>
                <a:cs typeface="Calibri"/>
              </a:rPr>
              <a:t> </a:t>
            </a:r>
            <a:r>
              <a:rPr lang="en-US" dirty="0" err="1">
                <a:ea typeface="Calibri"/>
                <a:cs typeface="Calibri"/>
              </a:rPr>
              <a:t>lykkes</a:t>
            </a:r>
            <a:r>
              <a:rPr lang="en-US" dirty="0">
                <a:ea typeface="Calibri"/>
                <a:cs typeface="Calibri"/>
              </a:rPr>
              <a:t> </a:t>
            </a:r>
            <a:r>
              <a:rPr lang="en-US" dirty="0" err="1">
                <a:ea typeface="Calibri"/>
                <a:cs typeface="Calibri"/>
              </a:rPr>
              <a:t>første</a:t>
            </a:r>
            <a:r>
              <a:rPr lang="en-US" dirty="0">
                <a:ea typeface="Calibri"/>
                <a:cs typeface="Calibri"/>
              </a:rPr>
              <a:t> gang, </a:t>
            </a:r>
            <a:r>
              <a:rPr lang="en-US" dirty="0" err="1">
                <a:ea typeface="Calibri"/>
                <a:cs typeface="Calibri"/>
              </a:rPr>
              <a:t>betyder</a:t>
            </a:r>
            <a:r>
              <a:rPr lang="en-US" dirty="0">
                <a:ea typeface="Calibri"/>
                <a:cs typeface="Calibri"/>
              </a:rPr>
              <a:t> </a:t>
            </a:r>
            <a:r>
              <a:rPr lang="en-US" dirty="0" err="1">
                <a:ea typeface="Calibri"/>
                <a:cs typeface="Calibri"/>
              </a:rPr>
              <a:t>ikke</a:t>
            </a:r>
            <a:r>
              <a:rPr lang="en-US" dirty="0">
                <a:ea typeface="Calibri"/>
                <a:cs typeface="Calibri"/>
              </a:rPr>
              <a:t> at det </a:t>
            </a:r>
            <a:r>
              <a:rPr lang="en-US" dirty="0" err="1">
                <a:ea typeface="Calibri"/>
                <a:cs typeface="Calibri"/>
              </a:rPr>
              <a:t>ikke</a:t>
            </a:r>
            <a:r>
              <a:rPr lang="en-US" dirty="0">
                <a:ea typeface="Calibri"/>
                <a:cs typeface="Calibri"/>
              </a:rPr>
              <a:t> </a:t>
            </a:r>
            <a:r>
              <a:rPr lang="en-US" dirty="0" err="1">
                <a:ea typeface="Calibri"/>
                <a:cs typeface="Calibri"/>
              </a:rPr>
              <a:t>kan</a:t>
            </a:r>
            <a:r>
              <a:rPr lang="en-US" dirty="0">
                <a:ea typeface="Calibri"/>
                <a:cs typeface="Calibri"/>
              </a:rPr>
              <a:t> lade sig </a:t>
            </a:r>
            <a:r>
              <a:rPr lang="en-US" dirty="0" err="1">
                <a:ea typeface="Calibri"/>
                <a:cs typeface="Calibri"/>
              </a:rPr>
              <a:t>gøre</a:t>
            </a:r>
            <a:r>
              <a:rPr lang="en-US" dirty="0">
                <a:ea typeface="Calibri"/>
                <a:cs typeface="Calibri"/>
              </a:rPr>
              <a:t>.</a:t>
            </a:r>
          </a:p>
          <a:p>
            <a:endParaRPr lang="en-US" dirty="0">
              <a:ea typeface="Calibri"/>
              <a:cs typeface="Calibri"/>
            </a:endParaRPr>
          </a:p>
          <a:p>
            <a:r>
              <a:rPr lang="en-US" dirty="0">
                <a:ea typeface="Calibri"/>
                <a:cs typeface="Calibri"/>
              </a:rPr>
              <a:t>Lad </a:t>
            </a:r>
            <a:r>
              <a:rPr lang="en-US" dirty="0" err="1">
                <a:ea typeface="Calibri"/>
                <a:cs typeface="Calibri"/>
              </a:rPr>
              <a:t>ikke</a:t>
            </a:r>
            <a:r>
              <a:rPr lang="en-US" dirty="0">
                <a:ea typeface="Calibri"/>
                <a:cs typeface="Calibri"/>
              </a:rPr>
              <a:t> det </a:t>
            </a:r>
            <a:r>
              <a:rPr lang="en-US" dirty="0" err="1">
                <a:ea typeface="Calibri"/>
                <a:cs typeface="Calibri"/>
              </a:rPr>
              <a:t>perfekte</a:t>
            </a:r>
            <a:r>
              <a:rPr lang="en-US" dirty="0">
                <a:ea typeface="Calibri"/>
                <a:cs typeface="Calibri"/>
              </a:rPr>
              <a:t> </a:t>
            </a:r>
            <a:r>
              <a:rPr lang="en-US" dirty="0" err="1">
                <a:ea typeface="Calibri"/>
                <a:cs typeface="Calibri"/>
              </a:rPr>
              <a:t>blive</a:t>
            </a:r>
            <a:r>
              <a:rPr lang="en-US" dirty="0">
                <a:ea typeface="Calibri"/>
                <a:cs typeface="Calibri"/>
              </a:rPr>
              <a:t> det </a:t>
            </a:r>
            <a:r>
              <a:rPr lang="en-US" dirty="0" err="1">
                <a:ea typeface="Calibri"/>
                <a:cs typeface="Calibri"/>
              </a:rPr>
              <a:t>godes</a:t>
            </a:r>
            <a:r>
              <a:rPr lang="en-US" dirty="0">
                <a:ea typeface="Calibri"/>
                <a:cs typeface="Calibri"/>
              </a:rPr>
              <a:t> </a:t>
            </a:r>
            <a:r>
              <a:rPr lang="en-US" dirty="0" err="1">
                <a:ea typeface="Calibri"/>
                <a:cs typeface="Calibri"/>
              </a:rPr>
              <a:t>fjende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02A686A-5FC2-4718-9EEC-4B9C1DD8F484}" type="slidenum">
              <a:rPr lang="en-US"/>
              <a:t>20</a:t>
            </a:fld>
            <a:endParaRPr lang="en-US"/>
          </a:p>
        </p:txBody>
      </p:sp>
    </p:spTree>
    <p:extLst>
      <p:ext uri="{BB962C8B-B14F-4D97-AF65-F5344CB8AC3E}">
        <p14:creationId xmlns:p14="http://schemas.microsoft.com/office/powerpoint/2010/main" val="341960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02A686A-5FC2-4718-9EEC-4B9C1DD8F484}" type="slidenum">
              <a:rPr lang="da-DK" smtClean="0"/>
              <a:t>22</a:t>
            </a:fld>
            <a:endParaRPr lang="da-DK"/>
          </a:p>
        </p:txBody>
      </p:sp>
    </p:spTree>
    <p:extLst>
      <p:ext uri="{BB962C8B-B14F-4D97-AF65-F5344CB8AC3E}">
        <p14:creationId xmlns:p14="http://schemas.microsoft.com/office/powerpoint/2010/main" val="56737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E3802-E3F3-B802-C6A5-B96A6E91A00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5CDACEA-5FC7-E6D1-54B7-30A37EE0841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75E63CD-92D2-57AD-1B25-F7D78F754B2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62A783C-1B56-F62C-ECE8-F87656C58295}"/>
              </a:ext>
            </a:extLst>
          </p:cNvPr>
          <p:cNvSpPr>
            <a:spLocks noGrp="1"/>
          </p:cNvSpPr>
          <p:nvPr>
            <p:ph type="sldNum" sz="quarter" idx="5"/>
          </p:nvPr>
        </p:nvSpPr>
        <p:spPr/>
        <p:txBody>
          <a:bodyPr/>
          <a:lstStyle/>
          <a:p>
            <a:fld id="{EDB2815E-B739-4445-9EEF-4E7142795055}" type="slidenum">
              <a:rPr lang="da-DK" smtClean="0"/>
              <a:t>3</a:t>
            </a:fld>
            <a:endParaRPr lang="da-DK"/>
          </a:p>
        </p:txBody>
      </p:sp>
    </p:spTree>
    <p:extLst>
      <p:ext uri="{BB962C8B-B14F-4D97-AF65-F5344CB8AC3E}">
        <p14:creationId xmlns:p14="http://schemas.microsoft.com/office/powerpoint/2010/main" val="251682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8112-A178-88EA-616E-44319757518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4DB33A7-254C-0A9C-8E30-B4A43B7F924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60B7B74-1D33-AE9A-00C3-09B45D95D02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C4789749-1A6C-C956-CE9D-0EA1EAC88B79}"/>
              </a:ext>
            </a:extLst>
          </p:cNvPr>
          <p:cNvSpPr>
            <a:spLocks noGrp="1"/>
          </p:cNvSpPr>
          <p:nvPr>
            <p:ph type="sldNum" sz="quarter" idx="5"/>
          </p:nvPr>
        </p:nvSpPr>
        <p:spPr/>
        <p:txBody>
          <a:bodyPr/>
          <a:lstStyle/>
          <a:p>
            <a:fld id="{EDB2815E-B739-4445-9EEF-4E7142795055}" type="slidenum">
              <a:rPr lang="da-DK" smtClean="0"/>
              <a:t>4</a:t>
            </a:fld>
            <a:endParaRPr lang="da-DK"/>
          </a:p>
        </p:txBody>
      </p:sp>
    </p:spTree>
    <p:extLst>
      <p:ext uri="{BB962C8B-B14F-4D97-AF65-F5344CB8AC3E}">
        <p14:creationId xmlns:p14="http://schemas.microsoft.com/office/powerpoint/2010/main" val="71335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 deltagerne om de føler sig ramt, om der er noget der mangler, ting de ikke kan genkende</a:t>
            </a:r>
          </a:p>
        </p:txBody>
      </p:sp>
      <p:sp>
        <p:nvSpPr>
          <p:cNvPr id="4" name="Pladsholder til slidenummer 3"/>
          <p:cNvSpPr>
            <a:spLocks noGrp="1"/>
          </p:cNvSpPr>
          <p:nvPr>
            <p:ph type="sldNum" sz="quarter" idx="5"/>
          </p:nvPr>
        </p:nvSpPr>
        <p:spPr/>
        <p:txBody>
          <a:bodyPr/>
          <a:lstStyle/>
          <a:p>
            <a:fld id="{402A686A-5FC2-4718-9EEC-4B9C1DD8F484}" type="slidenum">
              <a:rPr lang="da-DK" smtClean="0"/>
              <a:t>5</a:t>
            </a:fld>
            <a:endParaRPr lang="da-DK"/>
          </a:p>
        </p:txBody>
      </p:sp>
    </p:spTree>
    <p:extLst>
      <p:ext uri="{BB962C8B-B14F-4D97-AF65-F5344CB8AC3E}">
        <p14:creationId xmlns:p14="http://schemas.microsoft.com/office/powerpoint/2010/main" val="8880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C193C-9B30-D036-27B6-7D13A6F25D7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9C596D7-51D8-8DDD-4345-0BBF01C6397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DBA45F4-D066-8606-8AD5-3A0C76C47003}"/>
              </a:ext>
            </a:extLst>
          </p:cNvPr>
          <p:cNvSpPr>
            <a:spLocks noGrp="1"/>
          </p:cNvSpPr>
          <p:nvPr>
            <p:ph type="body" idx="1"/>
          </p:nvPr>
        </p:nvSpPr>
        <p:spPr/>
        <p:txBody>
          <a:bodyPr/>
          <a:lstStyle/>
          <a:p>
            <a:r>
              <a:rPr lang="da-DK" dirty="0">
                <a:latin typeface="Calibri" panose="020F0502020204030204" pitchFamily="34" charset="0"/>
                <a:ea typeface="Calibri" panose="020F0502020204030204" pitchFamily="34" charset="0"/>
                <a:cs typeface="Times New Roman" panose="02020603050405020304" pitchFamily="18" charset="0"/>
              </a:rPr>
              <a:t>En hverdagsrytme betyder at du mange af ugens dage står op, tager afsted, arbejder eller studerer, og kommer hjem på nogenlunde samme tidspunkt. Dine måltider har en rytme. Du er hjemme, så du har tid til at komme ned i gear, før du skal sove.</a:t>
            </a:r>
          </a:p>
          <a:p>
            <a:r>
              <a:rPr lang="da-DK" dirty="0">
                <a:latin typeface="Calibri" panose="020F0502020204030204" pitchFamily="34" charset="0"/>
                <a:ea typeface="Calibri" panose="020F0502020204030204" pitchFamily="34" charset="0"/>
                <a:cs typeface="Times New Roman" panose="02020603050405020304" pitchFamily="18" charset="0"/>
              </a:rPr>
              <a:t>At finde en hverdagsrytme er smart på mange måder:</a:t>
            </a:r>
          </a:p>
          <a:p>
            <a:r>
              <a:rPr lang="da-DK" dirty="0">
                <a:latin typeface="Calibri" panose="020F0502020204030204" pitchFamily="34" charset="0"/>
                <a:ea typeface="Calibri" panose="020F0502020204030204" pitchFamily="34" charset="0"/>
                <a:cs typeface="Times New Roman" panose="02020603050405020304" pitchFamily="18" charset="0"/>
              </a:rPr>
              <a:t>Du skal planlægge mindre</a:t>
            </a:r>
          </a:p>
          <a:p>
            <a:r>
              <a:rPr lang="da-DK" dirty="0">
                <a:latin typeface="Calibri" panose="020F0502020204030204" pitchFamily="34" charset="0"/>
                <a:ea typeface="Calibri" panose="020F0502020204030204" pitchFamily="34" charset="0"/>
                <a:cs typeface="Times New Roman" panose="02020603050405020304" pitchFamily="18" charset="0"/>
              </a:rPr>
              <a:t>Det reducerer stress</a:t>
            </a:r>
          </a:p>
          <a:p>
            <a:r>
              <a:rPr lang="da-DK" dirty="0">
                <a:latin typeface="Calibri" panose="020F0502020204030204" pitchFamily="34" charset="0"/>
                <a:ea typeface="Calibri" panose="020F0502020204030204" pitchFamily="34" charset="0"/>
                <a:cs typeface="Times New Roman" panose="02020603050405020304" pitchFamily="18" charset="0"/>
              </a:rPr>
              <a:t>Hvis dit stemningsleje er ved at snige sig væk fra det stabile, er der en større chance for at opdage ændringer, når du har en reference.</a:t>
            </a:r>
          </a:p>
          <a:p>
            <a:endParaRPr lang="da-DK" dirty="0">
              <a:latin typeface="Calibri" panose="020F0502020204030204" pitchFamily="34" charset="0"/>
              <a:ea typeface="Calibri" panose="020F0502020204030204" pitchFamily="34" charset="0"/>
              <a:cs typeface="Times New Roman" panose="02020603050405020304" pitchFamily="18" charset="0"/>
            </a:endParaRPr>
          </a:p>
          <a:p>
            <a:r>
              <a:rPr lang="da-DK" dirty="0">
                <a:latin typeface="Calibri" panose="020F0502020204030204" pitchFamily="34" charset="0"/>
                <a:ea typeface="Calibri" panose="020F0502020204030204" pitchFamily="34" charset="0"/>
                <a:cs typeface="Times New Roman" panose="02020603050405020304" pitchFamily="18" charset="0"/>
              </a:rPr>
              <a:t>Der kan være mange benspænd: Skiftende arbejdstider, sociale aftaler, delebørn, ferier mm. Det er ok. Du skal ikke være et atomur. Du skal finde en balance.</a:t>
            </a:r>
          </a:p>
          <a:p>
            <a:endParaRPr lang="da-DK" dirty="0"/>
          </a:p>
        </p:txBody>
      </p:sp>
      <p:sp>
        <p:nvSpPr>
          <p:cNvPr id="4" name="Pladsholder til slidenummer 3">
            <a:extLst>
              <a:ext uri="{FF2B5EF4-FFF2-40B4-BE49-F238E27FC236}">
                <a16:creationId xmlns:a16="http://schemas.microsoft.com/office/drawing/2014/main" id="{79F0402E-B667-65BC-5A17-02C1817D4470}"/>
              </a:ext>
            </a:extLst>
          </p:cNvPr>
          <p:cNvSpPr>
            <a:spLocks noGrp="1"/>
          </p:cNvSpPr>
          <p:nvPr>
            <p:ph type="sldNum" sz="quarter" idx="5"/>
          </p:nvPr>
        </p:nvSpPr>
        <p:spPr/>
        <p:txBody>
          <a:bodyPr/>
          <a:lstStyle/>
          <a:p>
            <a:fld id="{EDB2815E-B739-4445-9EEF-4E7142795055}" type="slidenum">
              <a:rPr lang="da-DK" smtClean="0"/>
              <a:t>6</a:t>
            </a:fld>
            <a:endParaRPr lang="da-DK"/>
          </a:p>
        </p:txBody>
      </p:sp>
    </p:spTree>
    <p:extLst>
      <p:ext uri="{BB962C8B-B14F-4D97-AF65-F5344CB8AC3E}">
        <p14:creationId xmlns:p14="http://schemas.microsoft.com/office/powerpoint/2010/main" val="117663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ea typeface="Calibri" panose="020F0502020204030204" pitchFamily="34" charset="0"/>
                <a:cs typeface="Times New Roman" panose="02020603050405020304" pitchFamily="18" charset="0"/>
              </a:rPr>
              <a:t>Søvnen er vigtig for alle, men i særdeleshed for personer med bipolar lidelse. </a:t>
            </a:r>
          </a:p>
          <a:p>
            <a:r>
              <a:rPr lang="da-DK" sz="1200" dirty="0">
                <a:ea typeface="Calibri" panose="020F0502020204030204" pitchFamily="34" charset="0"/>
                <a:cs typeface="Times New Roman" panose="02020603050405020304" pitchFamily="18" charset="0"/>
              </a:rPr>
              <a:t>Der er en betydelig sammenhæng mellem stabilitet ved bipolar lidelse og søvn. </a:t>
            </a:r>
          </a:p>
          <a:p>
            <a:r>
              <a:rPr lang="da-DK" sz="1200" dirty="0">
                <a:ea typeface="Calibri" panose="020F0502020204030204" pitchFamily="34" charset="0"/>
                <a:cs typeface="Times New Roman" panose="02020603050405020304" pitchFamily="18" charset="0"/>
              </a:rPr>
              <a:t>Søvnen har en række vigtige funktioner rent biologisk. Krop og psyke restituerer og kommer i bedre balance, og hjernen renses for affaldsstoffer samtidig med at den bearbejder dagens indtryk. </a:t>
            </a:r>
          </a:p>
          <a:p>
            <a:r>
              <a:rPr lang="da-DK" sz="1200" dirty="0">
                <a:ea typeface="Calibri" panose="020F0502020204030204" pitchFamily="34" charset="0"/>
                <a:cs typeface="Times New Roman" panose="02020603050405020304" pitchFamily="18" charset="0"/>
              </a:rPr>
              <a:t>Vores hverdagsrytme påvirker vores søvn og døgnrytme, og dermed stabilitet. </a:t>
            </a:r>
          </a:p>
          <a:p>
            <a:r>
              <a:rPr lang="da-DK" sz="1200" dirty="0">
                <a:ea typeface="Calibri" panose="020F0502020204030204" pitchFamily="34" charset="0"/>
                <a:cs typeface="Times New Roman" panose="02020603050405020304" pitchFamily="18" charset="0"/>
              </a:rPr>
              <a:t>I de fleste tilfælde vil der være ændringer i søvnmønstre i forbindelse med ændringer i stemningslejet: Større eller mindre søvnbehov, mere afbrudt søvn, oplevelsen af søvnkvalitet, prioritering af søvn.</a:t>
            </a:r>
          </a:p>
          <a:p>
            <a:endParaRPr lang="da-DK" sz="1200" dirty="0">
              <a:cs typeface="Times New Roman" panose="02020603050405020304" pitchFamily="18" charset="0"/>
            </a:endParaRPr>
          </a:p>
          <a:p>
            <a:pPr marL="0" indent="0">
              <a:buNone/>
            </a:pPr>
            <a:endParaRPr lang="da-DK" sz="1050" dirty="0"/>
          </a:p>
          <a:p>
            <a:endParaRPr lang="da-DK" dirty="0"/>
          </a:p>
        </p:txBody>
      </p:sp>
      <p:sp>
        <p:nvSpPr>
          <p:cNvPr id="4" name="Pladsholder til slidenummer 3"/>
          <p:cNvSpPr>
            <a:spLocks noGrp="1"/>
          </p:cNvSpPr>
          <p:nvPr>
            <p:ph type="sldNum" sz="quarter" idx="5"/>
          </p:nvPr>
        </p:nvSpPr>
        <p:spPr/>
        <p:txBody>
          <a:bodyPr/>
          <a:lstStyle/>
          <a:p>
            <a:fld id="{402A686A-5FC2-4718-9EEC-4B9C1DD8F484}" type="slidenum">
              <a:rPr lang="da-DK" smtClean="0"/>
              <a:t>7</a:t>
            </a:fld>
            <a:endParaRPr lang="da-DK"/>
          </a:p>
        </p:txBody>
      </p:sp>
    </p:spTree>
    <p:extLst>
      <p:ext uri="{BB962C8B-B14F-4D97-AF65-F5344CB8AC3E}">
        <p14:creationId xmlns:p14="http://schemas.microsoft.com/office/powerpoint/2010/main" val="26075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5D6CC-1CA7-A224-1A64-092DF5AA85C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7830DE1-B021-EE02-2A2A-EE4D413C4F2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7F65A6E-F8E5-8D48-19E4-37802D3727C8}"/>
              </a:ext>
            </a:extLst>
          </p:cNvPr>
          <p:cNvSpPr>
            <a:spLocks noGrp="1"/>
          </p:cNvSpPr>
          <p:nvPr>
            <p:ph type="body" idx="1"/>
          </p:nvPr>
        </p:nvSpPr>
        <p:spPr/>
        <p:txBody>
          <a:bodyPr/>
          <a:lstStyle/>
          <a:p>
            <a:r>
              <a:rPr lang="da-DK" dirty="0"/>
              <a:t>Take home message: Din krop er biologi! Hvis man hele tiden presser sin krop udover de biologiske rytmer, stresser man sit system.</a:t>
            </a:r>
          </a:p>
        </p:txBody>
      </p:sp>
      <p:sp>
        <p:nvSpPr>
          <p:cNvPr id="4" name="Pladsholder til slidenummer 3">
            <a:extLst>
              <a:ext uri="{FF2B5EF4-FFF2-40B4-BE49-F238E27FC236}">
                <a16:creationId xmlns:a16="http://schemas.microsoft.com/office/drawing/2014/main" id="{16976682-C4EE-DAEE-4DC8-544FD4F15E15}"/>
              </a:ext>
            </a:extLst>
          </p:cNvPr>
          <p:cNvSpPr>
            <a:spLocks noGrp="1"/>
          </p:cNvSpPr>
          <p:nvPr>
            <p:ph type="sldNum" sz="quarter" idx="5"/>
          </p:nvPr>
        </p:nvSpPr>
        <p:spPr/>
        <p:txBody>
          <a:bodyPr/>
          <a:lstStyle/>
          <a:p>
            <a:fld id="{EDB2815E-B739-4445-9EEF-4E7142795055}" type="slidenum">
              <a:rPr lang="da-DK" smtClean="0"/>
              <a:t>8</a:t>
            </a:fld>
            <a:endParaRPr lang="da-DK"/>
          </a:p>
        </p:txBody>
      </p:sp>
    </p:spTree>
    <p:extLst>
      <p:ext uri="{BB962C8B-B14F-4D97-AF65-F5344CB8AC3E}">
        <p14:creationId xmlns:p14="http://schemas.microsoft.com/office/powerpoint/2010/main" val="397509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Kurverne kan være relevante med henblik på at illustrere at søvnmønstre også er biologisk bestemt, for at anerkende, at god søvn vil være en udfordring for mange med en bipolar diagnose. Det betyder at man er nød til at tage sin søvn alvorligt.</a:t>
            </a:r>
          </a:p>
        </p:txBody>
      </p:sp>
      <p:sp>
        <p:nvSpPr>
          <p:cNvPr id="4" name="Pladsholder til slidenummer 3"/>
          <p:cNvSpPr>
            <a:spLocks noGrp="1"/>
          </p:cNvSpPr>
          <p:nvPr>
            <p:ph type="sldNum" sz="quarter" idx="5"/>
          </p:nvPr>
        </p:nvSpPr>
        <p:spPr/>
        <p:txBody>
          <a:bodyPr/>
          <a:lstStyle/>
          <a:p>
            <a:fld id="{402A686A-5FC2-4718-9EEC-4B9C1DD8F484}" type="slidenum">
              <a:rPr lang="da-DK" smtClean="0"/>
              <a:t>9</a:t>
            </a:fld>
            <a:endParaRPr lang="da-DK"/>
          </a:p>
        </p:txBody>
      </p:sp>
    </p:spTree>
    <p:extLst>
      <p:ext uri="{BB962C8B-B14F-4D97-AF65-F5344CB8AC3E}">
        <p14:creationId xmlns:p14="http://schemas.microsoft.com/office/powerpoint/2010/main" val="317332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Figuren illustrerer en døgnrytme, som vil være sund for de fleste mennesker, ikke kun mennesker med bipolar lidelse.</a:t>
            </a:r>
          </a:p>
        </p:txBody>
      </p:sp>
      <p:sp>
        <p:nvSpPr>
          <p:cNvPr id="4" name="Pladsholder til slidenummer 3"/>
          <p:cNvSpPr>
            <a:spLocks noGrp="1"/>
          </p:cNvSpPr>
          <p:nvPr>
            <p:ph type="sldNum" sz="quarter" idx="5"/>
          </p:nvPr>
        </p:nvSpPr>
        <p:spPr/>
        <p:txBody>
          <a:bodyPr/>
          <a:lstStyle/>
          <a:p>
            <a:fld id="{402A686A-5FC2-4718-9EEC-4B9C1DD8F484}" type="slidenum">
              <a:rPr lang="da-DK" smtClean="0"/>
              <a:t>10</a:t>
            </a:fld>
            <a:endParaRPr lang="da-DK"/>
          </a:p>
        </p:txBody>
      </p:sp>
    </p:spTree>
    <p:extLst>
      <p:ext uri="{BB962C8B-B14F-4D97-AF65-F5344CB8AC3E}">
        <p14:creationId xmlns:p14="http://schemas.microsoft.com/office/powerpoint/2010/main" val="279720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wmf"/><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398289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412542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t felt ">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7BB55899-1A9B-4146-A910-A4DDAEA085EE}"/>
              </a:ext>
            </a:extLst>
          </p:cNvPr>
          <p:cNvSpPr>
            <a:spLocks noGrp="1"/>
          </p:cNvSpPr>
          <p:nvPr>
            <p:ph type="dt" sz="half" idx="18"/>
          </p:nvPr>
        </p:nvSpPr>
        <p:spPr/>
        <p:txBody>
          <a:bodyPr/>
          <a:lstStyle/>
          <a:p>
            <a:endParaRPr lang="da-DK" dirty="0"/>
          </a:p>
        </p:txBody>
      </p:sp>
      <p:sp>
        <p:nvSpPr>
          <p:cNvPr id="3" name="Footer Placeholder 2" hidden="1">
            <a:extLst>
              <a:ext uri="{FF2B5EF4-FFF2-40B4-BE49-F238E27FC236}">
                <a16:creationId xmlns:a16="http://schemas.microsoft.com/office/drawing/2014/main" id="{B58D5CFA-933D-48FD-97D4-7A17AA393A00}"/>
              </a:ext>
            </a:extLst>
          </p:cNvPr>
          <p:cNvSpPr>
            <a:spLocks noGrp="1"/>
          </p:cNvSpPr>
          <p:nvPr>
            <p:ph type="ftr" sz="quarter" idx="19"/>
          </p:nvPr>
        </p:nvSpPr>
        <p:spPr/>
        <p:txBody>
          <a:bodyPr/>
          <a:lstStyle/>
          <a:p>
            <a:endParaRPr lang="en-GB"/>
          </a:p>
        </p:txBody>
      </p:sp>
      <p:sp>
        <p:nvSpPr>
          <p:cNvPr id="12" name="text" descr="{&quot;templafy&quot;:{&quot;id&quot;:&quot;f21429a2-89ac-4329-9171-b75ee55a6bab&quot;}}" hidden="1" title="UserProfile.CenterFreeText">
            <a:extLst>
              <a:ext uri="{FF2B5EF4-FFF2-40B4-BE49-F238E27FC236}">
                <a16:creationId xmlns:a16="http://schemas.microsoft.com/office/drawing/2014/main" id="{617E5582-9A32-475F-821C-6E596752CEE0}"/>
              </a:ext>
            </a:extLst>
          </p:cNvPr>
          <p:cNvSpPr txBox="1">
            <a:spLocks/>
          </p:cNvSpPr>
          <p:nvPr userDrawn="1"/>
        </p:nvSpPr>
        <p:spPr>
          <a:xfrm>
            <a:off x="1828801" y="399192"/>
            <a:ext cx="4409017" cy="422153"/>
          </a:xfrm>
          <a:prstGeom prst="rect">
            <a:avLst/>
          </a:prstGeom>
        </p:spPr>
        <p:txBody>
          <a:bodyPr lIns="0" tIns="0" rIns="0" bIns="0"/>
          <a:lstStyle>
            <a:lvl1pPr marL="0" indent="0" algn="l" defTabSz="914400" rtl="0" eaLnBrk="1" latinLnBrk="0" hangingPunct="1">
              <a:lnSpc>
                <a:spcPct val="100000"/>
              </a:lnSpc>
              <a:spcBef>
                <a:spcPts val="0"/>
              </a:spcBef>
              <a:spcAft>
                <a:spcPts val="1200"/>
              </a:spcAft>
              <a:buClr>
                <a:schemeClr val="accent6"/>
              </a:buClr>
              <a:buFont typeface="Arial" panose="020B0604020202020204" pitchFamily="34" charset="0"/>
              <a:buNone/>
              <a:defRPr lang="da-DK" sz="1200" b="1" kern="1200" baseline="0" dirty="0">
                <a:solidFill>
                  <a:srgbClr val="B3B3B3"/>
                </a:solidFill>
                <a:latin typeface="+mn-lt"/>
                <a:ea typeface="+mn-ea"/>
                <a:cs typeface="+mn-cs"/>
              </a:defRPr>
            </a:lvl1pPr>
            <a:lvl2pPr marL="504000" indent="-144000" algn="l" defTabSz="914400" rtl="0" eaLnBrk="1" latinLnBrk="0" hangingPunct="1">
              <a:spcBef>
                <a:spcPts val="0"/>
              </a:spcBef>
              <a:spcAft>
                <a:spcPts val="1200"/>
              </a:spcAft>
              <a:buClr>
                <a:schemeClr val="accent6"/>
              </a:buClr>
              <a:buFont typeface="Arial" panose="020B0604020202020204" pitchFamily="34" charset="0"/>
              <a:buChar char="•"/>
              <a:defRPr lang="da-DK" sz="2000" kern="1200" baseline="0" dirty="0" smtClean="0">
                <a:solidFill>
                  <a:schemeClr val="tx1"/>
                </a:solidFill>
                <a:latin typeface="+mn-lt"/>
                <a:ea typeface="+mn-ea"/>
                <a:cs typeface="+mn-cs"/>
              </a:defRPr>
            </a:lvl2pPr>
            <a:lvl3pPr marL="828000" indent="-126000" algn="l" defTabSz="914400" rtl="0" eaLnBrk="1" latinLnBrk="0" hangingPunct="1">
              <a:spcBef>
                <a:spcPts val="0"/>
              </a:spcBef>
              <a:spcAft>
                <a:spcPts val="1200"/>
              </a:spcAft>
              <a:buClr>
                <a:schemeClr val="accent6"/>
              </a:buClr>
              <a:buFont typeface="Arial" panose="020B0604020202020204" pitchFamily="34" charset="0"/>
              <a:buChar char="•"/>
              <a:defRPr lang="da-DK" sz="1800" kern="1200" dirty="0" smtClean="0">
                <a:solidFill>
                  <a:schemeClr val="tx1"/>
                </a:solidFill>
                <a:latin typeface="+mn-lt"/>
                <a:ea typeface="+mn-ea"/>
                <a:cs typeface="+mn-cs"/>
              </a:defRPr>
            </a:lvl3pPr>
            <a:lvl4pPr marL="118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600" kern="1200" dirty="0" smtClean="0">
                <a:solidFill>
                  <a:schemeClr val="tx1"/>
                </a:solidFill>
                <a:latin typeface="+mn-lt"/>
                <a:ea typeface="+mn-ea"/>
                <a:cs typeface="+mn-cs"/>
              </a:defRPr>
            </a:lvl4pPr>
            <a:lvl5pPr marL="1548000" indent="-108000" algn="l" defTabSz="914400" rtl="0" eaLnBrk="1" latinLnBrk="0" hangingPunct="1">
              <a:spcBef>
                <a:spcPts val="0"/>
              </a:spcBef>
              <a:spcAft>
                <a:spcPts val="1200"/>
              </a:spcAft>
              <a:buClr>
                <a:schemeClr val="accent6"/>
              </a:buClr>
              <a:buFont typeface="Arial" panose="020B0604020202020204" pitchFamily="34" charset="0"/>
              <a:buChar char="•"/>
              <a:defRPr lang="da-DK" sz="1400" kern="1200" dirty="0" smtClean="0">
                <a:solidFill>
                  <a:schemeClr val="tx1"/>
                </a:solidFill>
                <a:latin typeface="+mn-lt"/>
                <a:ea typeface="+mn-ea"/>
                <a:cs typeface="+mn-cs"/>
              </a:defRPr>
            </a:lvl5pPr>
            <a:lvl6pPr marL="1908000" indent="-90000" algn="l" defTabSz="914400" rtl="0" eaLnBrk="1" latinLnBrk="0" hangingPunct="1">
              <a:spcBef>
                <a:spcPts val="0"/>
              </a:spcBef>
              <a:spcAft>
                <a:spcPts val="1200"/>
              </a:spcAft>
              <a:buClr>
                <a:srgbClr val="7D7D7D"/>
              </a:buClr>
              <a:buFont typeface="Arial" panose="020B0604020202020204" pitchFamily="34" charset="0"/>
              <a:buChar char="•"/>
              <a:defRPr lang="da-DK" sz="1200" kern="1200" baseline="0" dirty="0">
                <a:solidFill>
                  <a:schemeClr val="tx1"/>
                </a:solidFill>
                <a:latin typeface="+mn-lt"/>
                <a:ea typeface="+mn-ea"/>
                <a:cs typeface="+mn-cs"/>
              </a:defRPr>
            </a:lvl6pPr>
            <a:lvl7pPr marL="2268000" indent="-90000" algn="l" defTabSz="914400" rtl="0" eaLnBrk="1" latinLnBrk="0" hangingPunct="1">
              <a:spcBef>
                <a:spcPts val="0"/>
              </a:spcBef>
              <a:spcAft>
                <a:spcPts val="1200"/>
              </a:spcAft>
              <a:buClr>
                <a:srgbClr val="7D7D7D"/>
              </a:buClr>
              <a:buFont typeface="Arial" panose="020B0604020202020204" pitchFamily="34" charset="0"/>
              <a:buChar char="•"/>
              <a:defRPr lang="da-DK" sz="1100" kern="1200" baseline="0" dirty="0">
                <a:solidFill>
                  <a:schemeClr val="tx1"/>
                </a:solidFill>
                <a:latin typeface="+mn-lt"/>
                <a:ea typeface="+mn-ea"/>
                <a:cs typeface="+mn-cs"/>
              </a:defRPr>
            </a:lvl7pPr>
            <a:lvl8pPr marL="2628000" indent="-90000" algn="l" defTabSz="914400" rtl="0" eaLnBrk="1" latinLnBrk="0" hangingPunct="1">
              <a:spcBef>
                <a:spcPts val="0"/>
              </a:spcBef>
              <a:spcAft>
                <a:spcPts val="1200"/>
              </a:spcAft>
              <a:buClr>
                <a:srgbClr val="7D7D7D"/>
              </a:buClr>
              <a:buFont typeface="Arial" panose="020B0604020202020204" pitchFamily="34" charset="0"/>
              <a:buChar char="•"/>
              <a:defRPr lang="da-DK" sz="1000" kern="1200" baseline="0" dirty="0">
                <a:solidFill>
                  <a:schemeClr val="tx1"/>
                </a:solidFill>
                <a:latin typeface="+mn-lt"/>
                <a:ea typeface="+mn-ea"/>
                <a:cs typeface="+mn-cs"/>
              </a:defRPr>
            </a:lvl8pPr>
            <a:lvl9pPr marL="2988000" indent="-90000" algn="l" defTabSz="914400" rtl="0" eaLnBrk="1" latinLnBrk="0" hangingPunct="1">
              <a:spcBef>
                <a:spcPts val="0"/>
              </a:spcBef>
              <a:spcAft>
                <a:spcPts val="1200"/>
              </a:spcAft>
              <a:buClr>
                <a:srgbClr val="808080"/>
              </a:buClr>
              <a:buFont typeface="Arial" panose="020B0604020202020204" pitchFamily="34" charset="0"/>
              <a:buChar char="•"/>
              <a:defRPr sz="900" kern="1200">
                <a:solidFill>
                  <a:schemeClr val="tx1"/>
                </a:solidFill>
                <a:latin typeface="+mn-lt"/>
                <a:ea typeface="+mn-ea"/>
                <a:cs typeface="+mn-cs"/>
              </a:defRPr>
            </a:lvl9pPr>
          </a:lstStyle>
          <a:p>
            <a:endParaRPr lang="en-GB" sz="1200" dirty="0">
              <a:solidFill>
                <a:srgbClr val="B3B3B3"/>
              </a:solidFill>
            </a:endParaRPr>
          </a:p>
        </p:txBody>
      </p:sp>
      <p:sp>
        <p:nvSpPr>
          <p:cNvPr id="17" name="Pladsholder til indhold 2">
            <a:extLst>
              <a:ext uri="{FF2B5EF4-FFF2-40B4-BE49-F238E27FC236}">
                <a16:creationId xmlns:a16="http://schemas.microsoft.com/office/drawing/2014/main" id="{3D11758D-4617-4E1D-9F7D-456479366416}"/>
              </a:ext>
            </a:extLst>
          </p:cNvPr>
          <p:cNvSpPr>
            <a:spLocks noGrp="1"/>
          </p:cNvSpPr>
          <p:nvPr>
            <p:ph sz="quarter" idx="13" hasCustomPrompt="1"/>
          </p:nvPr>
        </p:nvSpPr>
        <p:spPr>
          <a:xfrm>
            <a:off x="1093985" y="1052737"/>
            <a:ext cx="10185735" cy="4990281"/>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0" name="text" descr="{&quot;templafy&quot;:{&quot;id&quot;:&quot;62958ff6-c971-4ab2-9e1b-66d51a144553&quot;}}" title="UserProfile.Office.Virksomhed_{{DocumentLanguage}}">
            <a:extLst>
              <a:ext uri="{FF2B5EF4-FFF2-40B4-BE49-F238E27FC236}">
                <a16:creationId xmlns:a16="http://schemas.microsoft.com/office/drawing/2014/main" id="{8FEA41C3-7F39-4AA5-81D7-ABF80EB82732}"/>
              </a:ext>
            </a:extLst>
          </p:cNvPr>
          <p:cNvSpPr txBox="1"/>
          <p:nvPr userDrawn="1"/>
        </p:nvSpPr>
        <p:spPr>
          <a:xfrm>
            <a:off x="1093985" y="6417278"/>
            <a:ext cx="1029943" cy="215444"/>
          </a:xfrm>
          <a:prstGeom prst="rect">
            <a:avLst/>
          </a:prstGeom>
          <a:noFill/>
        </p:spPr>
        <p:txBody>
          <a:bodyPr wrap="square" lIns="0" tIns="0" rIns="0" bIns="0" rtlCol="0">
            <a:noAutofit/>
          </a:bodyPr>
          <a:lstStyle/>
          <a:p>
            <a:r>
              <a:rPr lang="da-DK" sz="1200" b="1" noProof="0" dirty="0">
                <a:solidFill>
                  <a:schemeClr val="accent5">
                    <a:lumMod val="75000"/>
                  </a:schemeClr>
                </a:solidFill>
              </a:rPr>
              <a:t>Psykiatri</a:t>
            </a:r>
          </a:p>
        </p:txBody>
      </p:sp>
      <p:pic>
        <p:nvPicPr>
          <p:cNvPr id="21" name="image" descr="{&quot;templafy&quot;:{&quot;id&quot;:&quot;33361328-81d9-40c8-bc5d-faea43072dff&quot;}}">
            <a:extLst>
              <a:ext uri="{FF2B5EF4-FFF2-40B4-BE49-F238E27FC236}">
                <a16:creationId xmlns:a16="http://schemas.microsoft.com/office/drawing/2014/main" id="{FDA60EB5-F9C1-4FB0-AF5C-74AE98E6AAB3}"/>
              </a:ext>
            </a:extLst>
          </p:cNvPr>
          <p:cNvPicPr>
            <a:picLocks noChangeAspect="1"/>
          </p:cNvPicPr>
          <p:nvPr userDrawn="1"/>
        </p:nvPicPr>
        <p:blipFill>
          <a:blip r:embed="rId2"/>
          <a:stretch>
            <a:fillRect/>
          </a:stretch>
        </p:blipFill>
        <p:spPr>
          <a:xfrm>
            <a:off x="5673600" y="6314400"/>
            <a:ext cx="1766400" cy="421200"/>
          </a:xfrm>
          <a:prstGeom prst="rect">
            <a:avLst/>
          </a:prstGeom>
        </p:spPr>
      </p:pic>
      <p:sp>
        <p:nvSpPr>
          <p:cNvPr id="22" name="text" descr="{&quot;templafy&quot;:{&quot;id&quot;:&quot;ba379dea-a7bd-48e7-b803-54103900e54b&quot;}}" title="Form.PresentationTitle">
            <a:extLst>
              <a:ext uri="{FF2B5EF4-FFF2-40B4-BE49-F238E27FC236}">
                <a16:creationId xmlns:a16="http://schemas.microsoft.com/office/drawing/2014/main" id="{47A8D661-375A-4756-A1D7-0AC5071BC7A0}"/>
              </a:ext>
            </a:extLst>
          </p:cNvPr>
          <p:cNvSpPr txBox="1"/>
          <p:nvPr userDrawn="1"/>
        </p:nvSpPr>
        <p:spPr>
          <a:xfrm>
            <a:off x="1828800" y="6290559"/>
            <a:ext cx="3307200" cy="140400"/>
          </a:xfrm>
          <a:prstGeom prst="rect">
            <a:avLst/>
          </a:prstGeom>
          <a:noFill/>
        </p:spPr>
        <p:txBody>
          <a:bodyPr wrap="square" lIns="0" tIns="0" rIns="0" bIns="0" rtlCol="0">
            <a:noAutofit/>
          </a:bodyPr>
          <a:lstStyle/>
          <a:p>
            <a:endParaRPr lang="da-DK" sz="900" dirty="0">
              <a:solidFill>
                <a:schemeClr val="bg1"/>
              </a:solidFill>
            </a:endParaRPr>
          </a:p>
        </p:txBody>
      </p:sp>
      <p:pic>
        <p:nvPicPr>
          <p:cNvPr id="24" name="image" descr="{&quot;templafy&quot;:{&quot;id&quot;:&quot;d9ea70fb-b420-40a5-ad77-07b54f9e1ffc&quot;}}">
            <a:extLst>
              <a:ext uri="{FF2B5EF4-FFF2-40B4-BE49-F238E27FC236}">
                <a16:creationId xmlns:a16="http://schemas.microsoft.com/office/drawing/2014/main" id="{B2066A61-C67F-462B-BA80-594D3B973387}"/>
              </a:ext>
            </a:extLst>
          </p:cNvPr>
          <p:cNvPicPr>
            <a:picLocks noChangeAspect="1"/>
          </p:cNvPicPr>
          <p:nvPr userDrawn="1"/>
        </p:nvPicPr>
        <p:blipFill>
          <a:blip r:embed="rId3">
            <a:biLevel thresh="25000"/>
          </a:blip>
          <a:stretch>
            <a:fillRect/>
          </a:stretch>
        </p:blipFill>
        <p:spPr>
          <a:xfrm>
            <a:off x="0" y="6160613"/>
            <a:ext cx="912000" cy="687600"/>
          </a:xfrm>
          <a:prstGeom prst="rect">
            <a:avLst/>
          </a:prstGeom>
          <a:ln>
            <a:solidFill>
              <a:srgbClr val="FFFFFF"/>
            </a:solidFill>
          </a:ln>
        </p:spPr>
      </p:pic>
      <p:pic>
        <p:nvPicPr>
          <p:cNvPr id="25" name="image" descr="{&quot;templafy&quot;:{&quot;id&quot;:&quot;cbcfb533-2efe-479d-8200-f6220e980b2f&quot;}}">
            <a:extLst>
              <a:ext uri="{FF2B5EF4-FFF2-40B4-BE49-F238E27FC236}">
                <a16:creationId xmlns:a16="http://schemas.microsoft.com/office/drawing/2014/main" id="{F2B27C65-0A5F-4104-B1BF-FACFD0C76708}"/>
              </a:ext>
            </a:extLst>
          </p:cNvPr>
          <p:cNvPicPr>
            <a:picLocks noChangeAspect="1"/>
          </p:cNvPicPr>
          <p:nvPr userDrawn="1"/>
        </p:nvPicPr>
        <p:blipFill>
          <a:blip r:embed="rId4"/>
          <a:stretch>
            <a:fillRect/>
          </a:stretch>
        </p:blipFill>
        <p:spPr bwMode="auto">
          <a:xfrm>
            <a:off x="78917" y="6144122"/>
            <a:ext cx="916800" cy="687600"/>
          </a:xfrm>
          <a:prstGeom prst="rect">
            <a:avLst/>
          </a:prstGeom>
        </p:spPr>
      </p:pic>
      <p:pic>
        <p:nvPicPr>
          <p:cNvPr id="26" name="Region">
            <a:extLst>
              <a:ext uri="{FF2B5EF4-FFF2-40B4-BE49-F238E27FC236}">
                <a16:creationId xmlns:a16="http://schemas.microsoft.com/office/drawing/2014/main" id="{68CE71FD-4189-4376-B77E-10CD884F569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544" y="6190530"/>
            <a:ext cx="155223" cy="594784"/>
          </a:xfrm>
          <a:prstGeom prst="rect">
            <a:avLst/>
          </a:prstGeom>
        </p:spPr>
      </p:pic>
      <p:pic>
        <p:nvPicPr>
          <p:cNvPr id="27" name="image" descr="{&quot;templafy&quot;:{&quot;id&quot;:&quot;45f3a607-ab12-476c-8888-c6adf9819c45&quot;}}">
            <a:extLst>
              <a:ext uri="{FF2B5EF4-FFF2-40B4-BE49-F238E27FC236}">
                <a16:creationId xmlns:a16="http://schemas.microsoft.com/office/drawing/2014/main" id="{C24EB9AC-CA42-4C1D-AD4F-6A02C09DE9F8}"/>
              </a:ext>
            </a:extLst>
          </p:cNvPr>
          <p:cNvPicPr>
            <a:picLocks noChangeAspect="1"/>
          </p:cNvPicPr>
          <p:nvPr userDrawn="1"/>
        </p:nvPicPr>
        <p:blipFill>
          <a:blip r:embed="rId2"/>
          <a:stretch>
            <a:fillRect/>
          </a:stretch>
        </p:blipFill>
        <p:spPr>
          <a:xfrm>
            <a:off x="10699683" y="872704"/>
            <a:ext cx="1161600" cy="900000"/>
          </a:xfrm>
          <a:prstGeom prst="rect">
            <a:avLst/>
          </a:prstGeom>
        </p:spPr>
      </p:pic>
      <p:pic>
        <p:nvPicPr>
          <p:cNvPr id="28" name="image" descr="{&quot;templafy&quot;:{&quot;id&quot;:&quot;b1ea5f8e-72cc-4e00-ae5c-1b119b38cec7&quot;}}">
            <a:extLst>
              <a:ext uri="{FF2B5EF4-FFF2-40B4-BE49-F238E27FC236}">
                <a16:creationId xmlns:a16="http://schemas.microsoft.com/office/drawing/2014/main" id="{85D9C38F-1186-459D-9E7F-B2503434A78F}"/>
              </a:ext>
            </a:extLst>
          </p:cNvPr>
          <p:cNvPicPr>
            <a:picLocks noChangeAspect="1"/>
          </p:cNvPicPr>
          <p:nvPr userDrawn="1"/>
        </p:nvPicPr>
        <p:blipFill>
          <a:blip r:embed="rId2"/>
          <a:stretch>
            <a:fillRect/>
          </a:stretch>
        </p:blipFill>
        <p:spPr>
          <a:xfrm>
            <a:off x="10702979" y="260648"/>
            <a:ext cx="1161600" cy="900000"/>
          </a:xfrm>
          <a:prstGeom prst="rect">
            <a:avLst/>
          </a:prstGeom>
        </p:spPr>
      </p:pic>
      <p:pic>
        <p:nvPicPr>
          <p:cNvPr id="29" name="image" descr="{&quot;templafy&quot;:{&quot;id&quot;:&quot;04343836-a351-47ea-9925-4153a1b2a0e5&quot;}}">
            <a:extLst>
              <a:ext uri="{FF2B5EF4-FFF2-40B4-BE49-F238E27FC236}">
                <a16:creationId xmlns:a16="http://schemas.microsoft.com/office/drawing/2014/main" id="{648B81FE-9EF5-4C78-BD05-56A4F3AE21A8}"/>
              </a:ext>
            </a:extLst>
          </p:cNvPr>
          <p:cNvPicPr>
            <a:picLocks noChangeAspect="1"/>
          </p:cNvPicPr>
          <p:nvPr userDrawn="1"/>
        </p:nvPicPr>
        <p:blipFill>
          <a:blip r:embed="rId2"/>
          <a:stretch>
            <a:fillRect/>
          </a:stretch>
        </p:blipFill>
        <p:spPr>
          <a:xfrm>
            <a:off x="6628800" y="50400"/>
            <a:ext cx="5568000" cy="619200"/>
          </a:xfrm>
          <a:prstGeom prst="rect">
            <a:avLst/>
          </a:prstGeom>
        </p:spPr>
      </p:pic>
      <p:pic>
        <p:nvPicPr>
          <p:cNvPr id="30" name="image" descr="{&quot;templafy&quot;:{&quot;id&quot;:&quot;d9ea70fb-b420-40a5-ad77-07b54f9e1ffc&quot;}}">
            <a:extLst>
              <a:ext uri="{FF2B5EF4-FFF2-40B4-BE49-F238E27FC236}">
                <a16:creationId xmlns:a16="http://schemas.microsoft.com/office/drawing/2014/main" id="{349170E8-F50D-4BC5-BC76-9C8AE3A246D9}"/>
              </a:ext>
            </a:extLst>
          </p:cNvPr>
          <p:cNvPicPr>
            <a:picLocks noChangeAspect="1"/>
          </p:cNvPicPr>
          <p:nvPr userDrawn="1"/>
        </p:nvPicPr>
        <p:blipFill>
          <a:blip r:embed="rId3">
            <a:biLevel thresh="25000"/>
          </a:blip>
          <a:stretch>
            <a:fillRect/>
          </a:stretch>
        </p:blipFill>
        <p:spPr>
          <a:xfrm>
            <a:off x="11184565" y="6121672"/>
            <a:ext cx="1007152" cy="759340"/>
          </a:xfrm>
          <a:prstGeom prst="rect">
            <a:avLst/>
          </a:prstGeom>
          <a:ln>
            <a:solidFill>
              <a:srgbClr val="FFFFFF"/>
            </a:solidFill>
          </a:ln>
        </p:spPr>
      </p:pic>
      <p:sp>
        <p:nvSpPr>
          <p:cNvPr id="31" name="Slide Number Placeholder 7">
            <a:extLst>
              <a:ext uri="{FF2B5EF4-FFF2-40B4-BE49-F238E27FC236}">
                <a16:creationId xmlns:a16="http://schemas.microsoft.com/office/drawing/2014/main" id="{8CD8C77B-A05E-424D-8280-ADE53C7ABADF}"/>
              </a:ext>
            </a:extLst>
          </p:cNvPr>
          <p:cNvSpPr>
            <a:spLocks noGrp="1"/>
          </p:cNvSpPr>
          <p:nvPr>
            <p:ph type="sldNum" sz="quarter" idx="16"/>
          </p:nvPr>
        </p:nvSpPr>
        <p:spPr>
          <a:xfrm>
            <a:off x="11281038" y="6417279"/>
            <a:ext cx="912281" cy="216193"/>
          </a:xfrm>
        </p:spPr>
        <p:txBody>
          <a:bodyPr/>
          <a:lstStyle>
            <a:lvl1pPr>
              <a:defRPr>
                <a:solidFill>
                  <a:schemeClr val="accent3">
                    <a:lumMod val="50000"/>
                  </a:schemeClr>
                </a:solidFill>
              </a:defRPr>
            </a:lvl1pPr>
          </a:lstStyle>
          <a:p>
            <a:fld id="{0DAB5548-7253-48D6-B95B-F3D312A72220}" type="slidenum">
              <a:rPr lang="da-DK" smtClean="0"/>
              <a:pPr/>
              <a:t>‹nr.›</a:t>
            </a:fld>
            <a:endParaRPr lang="da-DK" dirty="0"/>
          </a:p>
        </p:txBody>
      </p:sp>
    </p:spTree>
    <p:extLst>
      <p:ext uri="{BB962C8B-B14F-4D97-AF65-F5344CB8AC3E}">
        <p14:creationId xmlns:p14="http://schemas.microsoft.com/office/powerpoint/2010/main" val="8399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27989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74208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endParaRPr lang="da-DK" dirty="0"/>
          </a:p>
        </p:txBody>
      </p:sp>
      <p:sp>
        <p:nvSpPr>
          <p:cNvPr id="3" name="Pladsholder til indhold 2"/>
          <p:cNvSpPr>
            <a:spLocks noGrp="1"/>
          </p:cNvSpPr>
          <p:nvPr>
            <p:ph idx="1"/>
          </p:nvPr>
        </p:nvSpPr>
        <p:spPr>
          <a:xfrm>
            <a:off x="838200" y="1846907"/>
            <a:ext cx="10515600" cy="4399984"/>
          </a:xfr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22098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27904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950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79402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3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58665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12/4/2025</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pic>
        <p:nvPicPr>
          <p:cNvPr id="7" name="Billed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868041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5" r:id="rId11"/>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3E3BA52-986B-9AD3-70D1-7A83914C549A}"/>
              </a:ext>
            </a:extLst>
          </p:cNvPr>
          <p:cNvSpPr>
            <a:spLocks noGrp="1"/>
          </p:cNvSpPr>
          <p:nvPr>
            <p:ph type="ctrTitle"/>
          </p:nvPr>
        </p:nvSpPr>
        <p:spPr>
          <a:xfrm>
            <a:off x="6561574" y="1522315"/>
            <a:ext cx="4106425" cy="2258943"/>
          </a:xfrm>
        </p:spPr>
        <p:txBody>
          <a:bodyPr anchor="b">
            <a:normAutofit/>
          </a:bodyPr>
          <a:lstStyle/>
          <a:p>
            <a:r>
              <a:rPr lang="da-DK" b="1"/>
              <a:t>LIVSSTIL OG DØGNRYTME</a:t>
            </a:r>
          </a:p>
        </p:txBody>
      </p:sp>
      <p:sp>
        <p:nvSpPr>
          <p:cNvPr id="6" name="Undertitel 5">
            <a:extLst>
              <a:ext uri="{FF2B5EF4-FFF2-40B4-BE49-F238E27FC236}">
                <a16:creationId xmlns:a16="http://schemas.microsoft.com/office/drawing/2014/main" id="{F7855F94-6B26-13BB-E67C-E83EE2A68B03}"/>
              </a:ext>
            </a:extLst>
          </p:cNvPr>
          <p:cNvSpPr>
            <a:spLocks noGrp="1"/>
          </p:cNvSpPr>
          <p:nvPr>
            <p:ph type="subTitle" idx="1"/>
          </p:nvPr>
        </p:nvSpPr>
        <p:spPr>
          <a:xfrm>
            <a:off x="6561574" y="3873333"/>
            <a:ext cx="4106425" cy="1753733"/>
          </a:xfrm>
        </p:spPr>
        <p:txBody>
          <a:bodyPr>
            <a:normAutofit/>
          </a:bodyPr>
          <a:lstStyle/>
          <a:p>
            <a:r>
              <a:rPr lang="da-DK" err="1"/>
              <a:t>Psykoedukation</a:t>
            </a:r>
            <a:r>
              <a:rPr lang="da-DK"/>
              <a:t> ved bipolar lidelse</a:t>
            </a:r>
          </a:p>
        </p:txBody>
      </p:sp>
      <p:pic>
        <p:nvPicPr>
          <p:cNvPr id="3" name="Billede 2" descr="Et billede, der indeholder tegning, tegneserie, Børnekunst, illustration/afbildning&#10;&#10;Indhold genereret af kunstig intelligens kan være forkert.">
            <a:extLst>
              <a:ext uri="{FF2B5EF4-FFF2-40B4-BE49-F238E27FC236}">
                <a16:creationId xmlns:a16="http://schemas.microsoft.com/office/drawing/2014/main" id="{CDC83F5B-3D8F-2EA8-8C3B-586802E9A6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875" y="1522316"/>
            <a:ext cx="4104750" cy="4104750"/>
          </a:xfrm>
          <a:prstGeom prst="rect">
            <a:avLst/>
          </a:prstGeom>
          <a:noFill/>
        </p:spPr>
      </p:pic>
    </p:spTree>
    <p:extLst>
      <p:ext uri="{BB962C8B-B14F-4D97-AF65-F5344CB8AC3E}">
        <p14:creationId xmlns:p14="http://schemas.microsoft.com/office/powerpoint/2010/main" val="383182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27D1D2-DAEC-72A0-3997-7AA9959838B7}"/>
              </a:ext>
            </a:extLst>
          </p:cNvPr>
          <p:cNvSpPr>
            <a:spLocks noGrp="1"/>
          </p:cNvSpPr>
          <p:nvPr>
            <p:ph type="title"/>
          </p:nvPr>
        </p:nvSpPr>
        <p:spPr/>
        <p:txBody>
          <a:bodyPr>
            <a:normAutofit/>
          </a:bodyPr>
          <a:lstStyle/>
          <a:p>
            <a:r>
              <a:rPr lang="da-DK" sz="3200" b="1" dirty="0"/>
              <a:t>DØGNRYTME</a:t>
            </a:r>
          </a:p>
        </p:txBody>
      </p:sp>
      <p:graphicFrame>
        <p:nvGraphicFramePr>
          <p:cNvPr id="4" name="Tabel 9">
            <a:extLst>
              <a:ext uri="{FF2B5EF4-FFF2-40B4-BE49-F238E27FC236}">
                <a16:creationId xmlns:a16="http://schemas.microsoft.com/office/drawing/2014/main" id="{1A0E7C4D-1056-B314-5F30-2674C1B71986}"/>
              </a:ext>
            </a:extLst>
          </p:cNvPr>
          <p:cNvGraphicFramePr>
            <a:graphicFrameLocks noGrp="1"/>
          </p:cNvGraphicFramePr>
          <p:nvPr>
            <p:extLst>
              <p:ext uri="{D42A27DB-BD31-4B8C-83A1-F6EECF244321}">
                <p14:modId xmlns:p14="http://schemas.microsoft.com/office/powerpoint/2010/main" val="36151402"/>
              </p:ext>
            </p:extLst>
          </p:nvPr>
        </p:nvGraphicFramePr>
        <p:xfrm>
          <a:off x="1327598" y="1799300"/>
          <a:ext cx="9074223" cy="4248909"/>
        </p:xfrm>
        <a:graphic>
          <a:graphicData uri="http://schemas.openxmlformats.org/drawingml/2006/table">
            <a:tbl>
              <a:tblPr firstRow="1" bandRow="1">
                <a:tableStyleId>{5940675A-B579-460E-94D1-54222C63F5DA}</a:tableStyleId>
              </a:tblPr>
              <a:tblGrid>
                <a:gridCol w="3024741">
                  <a:extLst>
                    <a:ext uri="{9D8B030D-6E8A-4147-A177-3AD203B41FA5}">
                      <a16:colId xmlns:a16="http://schemas.microsoft.com/office/drawing/2014/main" val="1527717941"/>
                    </a:ext>
                  </a:extLst>
                </a:gridCol>
                <a:gridCol w="3024741">
                  <a:extLst>
                    <a:ext uri="{9D8B030D-6E8A-4147-A177-3AD203B41FA5}">
                      <a16:colId xmlns:a16="http://schemas.microsoft.com/office/drawing/2014/main" val="1694500852"/>
                    </a:ext>
                  </a:extLst>
                </a:gridCol>
                <a:gridCol w="3024741">
                  <a:extLst>
                    <a:ext uri="{9D8B030D-6E8A-4147-A177-3AD203B41FA5}">
                      <a16:colId xmlns:a16="http://schemas.microsoft.com/office/drawing/2014/main" val="1622797326"/>
                    </a:ext>
                  </a:extLst>
                </a:gridCol>
              </a:tblGrid>
              <a:tr h="804669">
                <a:tc>
                  <a:txBody>
                    <a:bodyPr/>
                    <a:lstStyle/>
                    <a:p>
                      <a:endParaRPr lang="da-DK" dirty="0"/>
                    </a:p>
                  </a:txBody>
                  <a:tcPr>
                    <a:gradFill flip="none" rotWithShape="1">
                      <a:gsLst>
                        <a:gs pos="0">
                          <a:srgbClr val="FFD54F">
                            <a:tint val="66000"/>
                            <a:satMod val="160000"/>
                          </a:srgbClr>
                        </a:gs>
                        <a:gs pos="50000">
                          <a:srgbClr val="FFD54F">
                            <a:tint val="44500"/>
                            <a:satMod val="160000"/>
                          </a:srgbClr>
                        </a:gs>
                        <a:gs pos="100000">
                          <a:srgbClr val="FFD54F">
                            <a:tint val="23500"/>
                            <a:satMod val="160000"/>
                          </a:srgbClr>
                        </a:gs>
                      </a:gsLst>
                      <a:lin ang="2700000" scaled="1"/>
                      <a:tileRect/>
                    </a:gradFill>
                  </a:tcPr>
                </a:tc>
                <a:tc>
                  <a:txBody>
                    <a:bodyPr/>
                    <a:lstStyle/>
                    <a:p>
                      <a:endParaRPr lang="da-DK" dirty="0"/>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27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p>
                  </a:txBody>
                  <a:tcPr>
                    <a:solidFill>
                      <a:srgbClr val="660066">
                        <a:alpha val="40000"/>
                      </a:srgbClr>
                    </a:solidFill>
                  </a:tcPr>
                </a:tc>
                <a:extLst>
                  <a:ext uri="{0D108BD9-81ED-4DB2-BD59-A6C34878D82A}">
                    <a16:rowId xmlns:a16="http://schemas.microsoft.com/office/drawing/2014/main" val="357011414"/>
                  </a:ext>
                </a:extLst>
              </a:tr>
              <a:tr h="3379972">
                <a:tc>
                  <a:txBody>
                    <a:bodyPr/>
                    <a:lstStyle/>
                    <a:p>
                      <a:pPr marL="285750" lvl="0" indent="-285750">
                        <a:buFont typeface="Arial" panose="020B0604020202020204" pitchFamily="34" charset="0"/>
                        <a:buChar char="•"/>
                      </a:pPr>
                      <a:endParaRPr lang="da-DK" sz="2200" dirty="0"/>
                    </a:p>
                    <a:p>
                      <a:pPr marL="285750" lvl="0" indent="-285750">
                        <a:buFont typeface="Arial" panose="020B0604020202020204" pitchFamily="34" charset="0"/>
                        <a:buChar char="•"/>
                      </a:pPr>
                      <a:r>
                        <a:rPr lang="da-DK" sz="2200" dirty="0"/>
                        <a:t>Lys</a:t>
                      </a:r>
                    </a:p>
                    <a:p>
                      <a:pPr marL="285750" lvl="0" indent="-285750">
                        <a:buFont typeface="Arial" panose="020B0604020202020204" pitchFamily="34" charset="0"/>
                        <a:buChar char="•"/>
                      </a:pPr>
                      <a:r>
                        <a:rPr lang="da-DK" sz="2200" dirty="0"/>
                        <a:t>Måltider</a:t>
                      </a:r>
                    </a:p>
                    <a:p>
                      <a:pPr marL="285750" lvl="0" indent="-285750">
                        <a:buFont typeface="Arial" panose="020B0604020202020204" pitchFamily="34" charset="0"/>
                        <a:buChar char="•"/>
                      </a:pPr>
                      <a:r>
                        <a:rPr lang="da-DK" sz="2200" dirty="0"/>
                        <a:t>Fysisk aktivitet</a:t>
                      </a:r>
                    </a:p>
                    <a:p>
                      <a:pPr marL="285750" lvl="0" indent="-285750">
                        <a:buFont typeface="Arial" panose="020B0604020202020204" pitchFamily="34" charset="0"/>
                        <a:buChar char="•"/>
                      </a:pPr>
                      <a:r>
                        <a:rPr lang="da-DK" sz="2200" dirty="0"/>
                        <a:t>Socialt samvær</a:t>
                      </a:r>
                    </a:p>
                    <a:p>
                      <a:endParaRPr lang="da-DK" sz="2200" dirty="0"/>
                    </a:p>
                    <a:p>
                      <a:endParaRPr lang="da-DK" sz="2200" dirty="0"/>
                    </a:p>
                    <a:p>
                      <a:pPr lvl="0"/>
                      <a:endParaRPr lang="da-DK" sz="2200" dirty="0"/>
                    </a:p>
                    <a:p>
                      <a:pPr lvl="0" algn="ctr"/>
                      <a:r>
                        <a:rPr lang="da-DK" sz="2200" dirty="0"/>
                        <a:t>Husk pauser!</a:t>
                      </a:r>
                    </a:p>
                    <a:p>
                      <a:endParaRPr lang="da-DK" sz="2200" dirty="0"/>
                    </a:p>
                  </a:txBody>
                  <a:tcPr>
                    <a:solidFill>
                      <a:schemeClr val="bg1">
                        <a:lumMod val="95000"/>
                      </a:schemeClr>
                    </a:solidFill>
                  </a:tcPr>
                </a:tc>
                <a:tc>
                  <a:txBody>
                    <a:bodyPr/>
                    <a:lstStyle/>
                    <a:p>
                      <a:pPr marL="285750" lvl="0" indent="-285750">
                        <a:buFont typeface="Arial" panose="020B0604020202020204" pitchFamily="34" charset="0"/>
                        <a:buChar char="•"/>
                      </a:pPr>
                      <a:endParaRPr lang="da-DK" sz="2200" dirty="0"/>
                    </a:p>
                    <a:p>
                      <a:pPr marL="285750" lvl="0" indent="-285750">
                        <a:buFont typeface="Arial" panose="020B0604020202020204" pitchFamily="34" charset="0"/>
                        <a:buChar char="•"/>
                      </a:pPr>
                      <a:r>
                        <a:rPr lang="da-DK" sz="2200" dirty="0"/>
                        <a:t>Hvile</a:t>
                      </a:r>
                    </a:p>
                    <a:p>
                      <a:pPr marL="285750" lvl="0" indent="-285750">
                        <a:buFont typeface="Arial" panose="020B0604020202020204" pitchFamily="34" charset="0"/>
                        <a:buChar char="•"/>
                      </a:pPr>
                      <a:r>
                        <a:rPr lang="da-DK" sz="2200" dirty="0"/>
                        <a:t>Mindre (blåt) lys</a:t>
                      </a:r>
                    </a:p>
                    <a:p>
                      <a:pPr marL="285750" lvl="0" indent="-285750">
                        <a:buFont typeface="Arial" panose="020B0604020202020204" pitchFamily="34" charset="0"/>
                        <a:buChar char="•"/>
                      </a:pPr>
                      <a:r>
                        <a:rPr lang="da-DK" sz="2200" dirty="0"/>
                        <a:t>Færre og roligere aktiviteter</a:t>
                      </a:r>
                    </a:p>
                    <a:p>
                      <a:pPr marL="285750" lvl="0" indent="-285750">
                        <a:buFont typeface="Arial" panose="020B0604020202020204" pitchFamily="34" charset="0"/>
                        <a:buChar char="•"/>
                      </a:pPr>
                      <a:r>
                        <a:rPr lang="da-DK" sz="2200" dirty="0"/>
                        <a:t>Spis sparsomt</a:t>
                      </a:r>
                    </a:p>
                  </a:txBody>
                  <a:tcPr>
                    <a:solidFill>
                      <a:schemeClr val="bg1">
                        <a:lumMod val="95000"/>
                      </a:schemeClr>
                    </a:solidFill>
                  </a:tcPr>
                </a:tc>
                <a:tc>
                  <a:txBody>
                    <a:bodyPr/>
                    <a:lstStyle/>
                    <a:p>
                      <a:pPr marL="285750" lvl="0" indent="-285750">
                        <a:buFont typeface="Arial" panose="020B0604020202020204" pitchFamily="34" charset="0"/>
                        <a:buChar char="•"/>
                      </a:pPr>
                      <a:endParaRPr lang="da-DK" sz="2200" dirty="0"/>
                    </a:p>
                    <a:p>
                      <a:pPr marL="285750" lvl="0" indent="-285750">
                        <a:buFont typeface="Arial" panose="020B0604020202020204" pitchFamily="34" charset="0"/>
                        <a:buChar char="•"/>
                      </a:pPr>
                      <a:r>
                        <a:rPr lang="da-DK" sz="2200" dirty="0"/>
                        <a:t>Ro</a:t>
                      </a:r>
                    </a:p>
                    <a:p>
                      <a:pPr marL="285750" lvl="0" indent="-285750">
                        <a:buFont typeface="Arial" panose="020B0604020202020204" pitchFamily="34" charset="0"/>
                        <a:buChar char="•"/>
                      </a:pPr>
                      <a:endParaRPr lang="da-DK" sz="2200" dirty="0"/>
                    </a:p>
                    <a:p>
                      <a:pPr marL="285750" lvl="0" indent="-285750">
                        <a:buFont typeface="Arial" panose="020B0604020202020204" pitchFamily="34" charset="0"/>
                        <a:buChar char="•"/>
                      </a:pPr>
                      <a:r>
                        <a:rPr lang="da-DK" sz="2200" dirty="0"/>
                        <a:t>Mørke</a:t>
                      </a:r>
                    </a:p>
                    <a:p>
                      <a:pPr marL="285750" lvl="0" indent="-285750">
                        <a:buFont typeface="Arial" panose="020B0604020202020204" pitchFamily="34" charset="0"/>
                        <a:buChar char="•"/>
                      </a:pPr>
                      <a:endParaRPr lang="da-DK" sz="2200" dirty="0"/>
                    </a:p>
                    <a:p>
                      <a:pPr marL="285750" lvl="0" indent="-285750">
                        <a:buFont typeface="Arial" panose="020B0604020202020204" pitchFamily="34" charset="0"/>
                        <a:buChar char="•"/>
                      </a:pPr>
                      <a:r>
                        <a:rPr lang="da-DK" sz="2200" dirty="0"/>
                        <a:t>søvn</a:t>
                      </a:r>
                    </a:p>
                    <a:p>
                      <a:endParaRPr lang="da-DK" sz="2200" dirty="0"/>
                    </a:p>
                  </a:txBody>
                  <a:tcPr>
                    <a:solidFill>
                      <a:schemeClr val="bg1">
                        <a:lumMod val="95000"/>
                      </a:schemeClr>
                    </a:solidFill>
                  </a:tcPr>
                </a:tc>
                <a:extLst>
                  <a:ext uri="{0D108BD9-81ED-4DB2-BD59-A6C34878D82A}">
                    <a16:rowId xmlns:a16="http://schemas.microsoft.com/office/drawing/2014/main" val="3762270195"/>
                  </a:ext>
                </a:extLst>
              </a:tr>
            </a:tbl>
          </a:graphicData>
        </a:graphic>
      </p:graphicFrame>
      <p:sp>
        <p:nvSpPr>
          <p:cNvPr id="5" name="Tekstfelt 4">
            <a:extLst>
              <a:ext uri="{FF2B5EF4-FFF2-40B4-BE49-F238E27FC236}">
                <a16:creationId xmlns:a16="http://schemas.microsoft.com/office/drawing/2014/main" id="{98C4711B-A3C1-763A-59FB-0121A7ED7AFB}"/>
              </a:ext>
            </a:extLst>
          </p:cNvPr>
          <p:cNvSpPr txBox="1"/>
          <p:nvPr/>
        </p:nvSpPr>
        <p:spPr>
          <a:xfrm>
            <a:off x="2812312" y="1799300"/>
            <a:ext cx="1525093" cy="802232"/>
          </a:xfrm>
          <a:prstGeom prst="rect">
            <a:avLst/>
          </a:prstGeom>
          <a:gradFill flip="none" rotWithShape="1">
            <a:gsLst>
              <a:gs pos="0">
                <a:srgbClr val="FF8D3F">
                  <a:tint val="66000"/>
                  <a:satMod val="160000"/>
                </a:srgbClr>
              </a:gs>
              <a:gs pos="50000">
                <a:srgbClr val="FF8D3F">
                  <a:tint val="44500"/>
                  <a:satMod val="160000"/>
                </a:srgbClr>
              </a:gs>
              <a:gs pos="100000">
                <a:srgbClr val="FF8D3F">
                  <a:tint val="23500"/>
                  <a:satMod val="160000"/>
                </a:srgbClr>
              </a:gs>
            </a:gsLst>
            <a:lin ang="2700000" scaled="1"/>
            <a:tileRect/>
          </a:gradFill>
        </p:spPr>
        <p:txBody>
          <a:bodyPr wrap="square" lIns="0" tIns="0" rIns="0" bIns="0" rtlCol="0">
            <a:noAutofit/>
          </a:bodyPr>
          <a:lstStyle/>
          <a:p>
            <a:endParaRPr lang="da-DK" dirty="0" err="1"/>
          </a:p>
        </p:txBody>
      </p:sp>
      <p:sp>
        <p:nvSpPr>
          <p:cNvPr id="6" name="Tekstfelt 5">
            <a:extLst>
              <a:ext uri="{FF2B5EF4-FFF2-40B4-BE49-F238E27FC236}">
                <a16:creationId xmlns:a16="http://schemas.microsoft.com/office/drawing/2014/main" id="{07D23F09-8146-1C71-DE3C-F8AFAF25329E}"/>
              </a:ext>
            </a:extLst>
          </p:cNvPr>
          <p:cNvSpPr txBox="1"/>
          <p:nvPr/>
        </p:nvSpPr>
        <p:spPr>
          <a:xfrm>
            <a:off x="2149958" y="2056439"/>
            <a:ext cx="1080120" cy="288032"/>
          </a:xfrm>
          <a:prstGeom prst="rect">
            <a:avLst/>
          </a:prstGeom>
          <a:noFill/>
        </p:spPr>
        <p:txBody>
          <a:bodyPr wrap="square" lIns="0" tIns="0" rIns="0" bIns="0" rtlCol="0">
            <a:noAutofit/>
          </a:bodyPr>
          <a:lstStyle/>
          <a:p>
            <a:pPr>
              <a:defRPr/>
            </a:pPr>
            <a:r>
              <a:rPr lang="da-DK" sz="2000" b="1" dirty="0"/>
              <a:t>Kl. 6-19</a:t>
            </a:r>
          </a:p>
        </p:txBody>
      </p:sp>
      <p:sp>
        <p:nvSpPr>
          <p:cNvPr id="7" name="Tekstfelt 6">
            <a:extLst>
              <a:ext uri="{FF2B5EF4-FFF2-40B4-BE49-F238E27FC236}">
                <a16:creationId xmlns:a16="http://schemas.microsoft.com/office/drawing/2014/main" id="{DE3A0D9A-8300-FED4-5D2F-E4CBAD36DAEE}"/>
              </a:ext>
            </a:extLst>
          </p:cNvPr>
          <p:cNvSpPr txBox="1"/>
          <p:nvPr/>
        </p:nvSpPr>
        <p:spPr>
          <a:xfrm>
            <a:off x="5900069" y="1828530"/>
            <a:ext cx="1475114" cy="773002"/>
          </a:xfrm>
          <a:prstGeom prst="rect">
            <a:avLst/>
          </a:prstGeom>
          <a:solidFill>
            <a:srgbClr val="CC0099">
              <a:alpha val="27843"/>
            </a:srgbClr>
          </a:solidFill>
        </p:spPr>
        <p:txBody>
          <a:bodyPr wrap="square" lIns="0" tIns="0" rIns="0" bIns="0" rtlCol="0">
            <a:noAutofit/>
          </a:bodyPr>
          <a:lstStyle/>
          <a:p>
            <a:endParaRPr lang="da-DK" dirty="0" err="1"/>
          </a:p>
        </p:txBody>
      </p:sp>
      <p:sp>
        <p:nvSpPr>
          <p:cNvPr id="8" name="Tekstfelt 7">
            <a:extLst>
              <a:ext uri="{FF2B5EF4-FFF2-40B4-BE49-F238E27FC236}">
                <a16:creationId xmlns:a16="http://schemas.microsoft.com/office/drawing/2014/main" id="{3B61870F-852D-8B71-255A-E2EA2C3A6893}"/>
              </a:ext>
            </a:extLst>
          </p:cNvPr>
          <p:cNvSpPr txBox="1"/>
          <p:nvPr/>
        </p:nvSpPr>
        <p:spPr>
          <a:xfrm>
            <a:off x="5238798" y="2031197"/>
            <a:ext cx="1152128" cy="491371"/>
          </a:xfrm>
          <a:prstGeom prst="rect">
            <a:avLst/>
          </a:prstGeom>
          <a:noFill/>
        </p:spPr>
        <p:txBody>
          <a:bodyPr wrap="square" lIns="0" tIns="0" rIns="0" bIns="0" rtlCol="0">
            <a:noAutofit/>
          </a:bodyPr>
          <a:lstStyle/>
          <a:p>
            <a:pPr>
              <a:defRPr/>
            </a:pPr>
            <a:r>
              <a:rPr lang="da-DK" sz="2000" b="1" dirty="0"/>
              <a:t>KL. 19-22</a:t>
            </a:r>
          </a:p>
        </p:txBody>
      </p:sp>
      <p:sp>
        <p:nvSpPr>
          <p:cNvPr id="9" name="Tekstfelt 8">
            <a:extLst>
              <a:ext uri="{FF2B5EF4-FFF2-40B4-BE49-F238E27FC236}">
                <a16:creationId xmlns:a16="http://schemas.microsoft.com/office/drawing/2014/main" id="{DE1DE231-A8AB-7966-FB28-F86B601B9E37}"/>
              </a:ext>
            </a:extLst>
          </p:cNvPr>
          <p:cNvSpPr txBox="1"/>
          <p:nvPr/>
        </p:nvSpPr>
        <p:spPr>
          <a:xfrm>
            <a:off x="8937847" y="1810308"/>
            <a:ext cx="1463974" cy="773002"/>
          </a:xfrm>
          <a:prstGeom prst="rect">
            <a:avLst/>
          </a:prstGeom>
          <a:solidFill>
            <a:srgbClr val="0070C0">
              <a:alpha val="38039"/>
            </a:srgbClr>
          </a:solidFill>
        </p:spPr>
        <p:txBody>
          <a:bodyPr wrap="square" lIns="0" tIns="0" rIns="0" bIns="0" rtlCol="0">
            <a:noAutofit/>
          </a:bodyPr>
          <a:lstStyle/>
          <a:p>
            <a:endParaRPr lang="da-DK" dirty="0" err="1"/>
          </a:p>
        </p:txBody>
      </p:sp>
      <p:sp>
        <p:nvSpPr>
          <p:cNvPr id="10" name="Tekstfelt 9">
            <a:extLst>
              <a:ext uri="{FF2B5EF4-FFF2-40B4-BE49-F238E27FC236}">
                <a16:creationId xmlns:a16="http://schemas.microsoft.com/office/drawing/2014/main" id="{D3679B4B-B1E7-A95A-FDD7-989498C1BDBA}"/>
              </a:ext>
            </a:extLst>
          </p:cNvPr>
          <p:cNvSpPr txBox="1"/>
          <p:nvPr/>
        </p:nvSpPr>
        <p:spPr>
          <a:xfrm>
            <a:off x="8361783" y="2052774"/>
            <a:ext cx="1152128" cy="432048"/>
          </a:xfrm>
          <a:prstGeom prst="rect">
            <a:avLst/>
          </a:prstGeom>
          <a:noFill/>
        </p:spPr>
        <p:txBody>
          <a:bodyPr wrap="square" lIns="0" tIns="0" rIns="0" bIns="0" rtlCol="0">
            <a:noAutofit/>
          </a:bodyPr>
          <a:lstStyle/>
          <a:p>
            <a:pPr>
              <a:defRPr/>
            </a:pPr>
            <a:r>
              <a:rPr lang="da-DK" sz="2000" b="1" dirty="0"/>
              <a:t>Kl. 22-06</a:t>
            </a:r>
          </a:p>
        </p:txBody>
      </p:sp>
    </p:spTree>
    <p:extLst>
      <p:ext uri="{BB962C8B-B14F-4D97-AF65-F5344CB8AC3E}">
        <p14:creationId xmlns:p14="http://schemas.microsoft.com/office/powerpoint/2010/main" val="137794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6DD38679-814D-4145-4BD6-06D88A8199DB}"/>
              </a:ext>
            </a:extLst>
          </p:cNvPr>
          <p:cNvSpPr>
            <a:spLocks noGrp="1"/>
          </p:cNvSpPr>
          <p:nvPr>
            <p:ph sz="quarter" idx="13"/>
          </p:nvPr>
        </p:nvSpPr>
        <p:spPr/>
        <p:txBody>
          <a:bodyPr/>
          <a:lstStyle/>
          <a:p>
            <a:pPr marL="0" indent="0">
              <a:buNone/>
            </a:pPr>
            <a:r>
              <a:rPr lang="da-DK" sz="2800" b="1" dirty="0"/>
              <a:t>Måltider</a:t>
            </a:r>
          </a:p>
          <a:p>
            <a:r>
              <a:rPr lang="da-DK" sz="2800" dirty="0">
                <a:ea typeface="Calibri" panose="020F0502020204030204" pitchFamily="34" charset="0"/>
                <a:cs typeface="Times New Roman" panose="02020603050405020304" pitchFamily="18" charset="0"/>
              </a:rPr>
              <a:t>Sund kost og regelmæssige måltider er en forudsætning for at krop og hjerne fungerer godt. </a:t>
            </a:r>
          </a:p>
          <a:p>
            <a:r>
              <a:rPr lang="da-DK" sz="2800" dirty="0">
                <a:ea typeface="Calibri" panose="020F0502020204030204" pitchFamily="34" charset="0"/>
                <a:cs typeface="Times New Roman" panose="02020603050405020304" pitchFamily="18" charset="0"/>
              </a:rPr>
              <a:t>Regelmæssige måltider er med til at opretholde en god struktur i hverdagen, holde dit blodsukker stabilt og understøtte en god døgnrytme.</a:t>
            </a:r>
          </a:p>
          <a:p>
            <a:endParaRPr lang="da-DK" dirty="0"/>
          </a:p>
        </p:txBody>
      </p:sp>
    </p:spTree>
    <p:extLst>
      <p:ext uri="{BB962C8B-B14F-4D97-AF65-F5344CB8AC3E}">
        <p14:creationId xmlns:p14="http://schemas.microsoft.com/office/powerpoint/2010/main" val="97810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F14D6D3-DC14-E519-F4FF-4DCB8786B913}"/>
              </a:ext>
            </a:extLst>
          </p:cNvPr>
          <p:cNvSpPr>
            <a:spLocks noGrp="1"/>
          </p:cNvSpPr>
          <p:nvPr>
            <p:ph sz="quarter" idx="13"/>
          </p:nvPr>
        </p:nvSpPr>
        <p:spPr/>
        <p:txBody>
          <a:bodyPr vert="horz" lIns="91440" tIns="45720" rIns="91440" bIns="45720" rtlCol="0" anchor="t">
            <a:normAutofit/>
          </a:bodyPr>
          <a:lstStyle/>
          <a:p>
            <a:pPr marL="0" indent="0">
              <a:buNone/>
            </a:pPr>
            <a:r>
              <a:rPr lang="da-DK" sz="2800" b="1" dirty="0"/>
              <a:t>Lys og mørke</a:t>
            </a:r>
          </a:p>
          <a:p>
            <a:r>
              <a:rPr lang="da-DK" sz="2800" dirty="0"/>
              <a:t>Er vigtigt ift</a:t>
            </a:r>
            <a:r>
              <a:rPr lang="da-DK" dirty="0"/>
              <a:t>.</a:t>
            </a:r>
            <a:r>
              <a:rPr lang="da-DK" sz="2800" dirty="0"/>
              <a:t> at regulere vores døgnrytme</a:t>
            </a:r>
            <a:endParaRPr lang="da-DK" sz="2800" dirty="0">
              <a:ea typeface="Calibri"/>
              <a:cs typeface="Calibri"/>
            </a:endParaRPr>
          </a:p>
          <a:p>
            <a:r>
              <a:rPr lang="da-DK" sz="2800" dirty="0"/>
              <a:t>Hormonet </a:t>
            </a:r>
            <a:r>
              <a:rPr lang="da-DK" dirty="0" err="1"/>
              <a:t>melatonin</a:t>
            </a:r>
            <a:r>
              <a:rPr lang="da-DK" sz="2800" dirty="0"/>
              <a:t> stiger om aftenen når mørket falder på, og gør os trætte.</a:t>
            </a:r>
            <a:endParaRPr lang="da-DK" sz="2800" dirty="0">
              <a:ea typeface="Calibri"/>
              <a:cs typeface="Calibri"/>
            </a:endParaRPr>
          </a:p>
          <a:p>
            <a:r>
              <a:rPr lang="da-DK" sz="2800" dirty="0"/>
              <a:t>Hormonet falder om morgenen </a:t>
            </a:r>
            <a:r>
              <a:rPr lang="da-DK" dirty="0"/>
              <a:t>bl.a.</a:t>
            </a:r>
            <a:r>
              <a:rPr lang="da-DK" sz="2800" dirty="0"/>
              <a:t> ved påvirkning af lys igennem øjnene</a:t>
            </a:r>
          </a:p>
          <a:p>
            <a:endParaRPr lang="da-DK" dirty="0"/>
          </a:p>
        </p:txBody>
      </p:sp>
    </p:spTree>
    <p:extLst>
      <p:ext uri="{BB962C8B-B14F-4D97-AF65-F5344CB8AC3E}">
        <p14:creationId xmlns:p14="http://schemas.microsoft.com/office/powerpoint/2010/main" val="345124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8E7881E-0A09-EC70-D4D4-7ADFD091676A}"/>
              </a:ext>
            </a:extLst>
          </p:cNvPr>
          <p:cNvSpPr>
            <a:spLocks noGrp="1"/>
          </p:cNvSpPr>
          <p:nvPr>
            <p:ph sz="quarter" idx="13"/>
          </p:nvPr>
        </p:nvSpPr>
        <p:spPr/>
        <p:txBody>
          <a:bodyPr vert="horz" lIns="91440" tIns="45720" rIns="91440" bIns="45720" rtlCol="0" anchor="t">
            <a:normAutofit/>
          </a:bodyPr>
          <a:lstStyle/>
          <a:p>
            <a:pPr marL="0" indent="0">
              <a:buNone/>
            </a:pPr>
            <a:r>
              <a:rPr lang="da-DK" sz="2800" b="1" dirty="0"/>
              <a:t>Socialt samvær</a:t>
            </a:r>
          </a:p>
          <a:p>
            <a:r>
              <a:rPr lang="da-DK" sz="2800" dirty="0">
                <a:solidFill>
                  <a:srgbClr val="333333"/>
                </a:solidFill>
                <a:ea typeface="Times New Roman" panose="02020603050405020304" pitchFamily="18" charset="0"/>
                <a:cs typeface="Times New Roman" panose="02020603050405020304" pitchFamily="18" charset="0"/>
              </a:rPr>
              <a:t>Sociale aktiviteter er med til at stabilisere døgnrytmen og give psykisk overskud</a:t>
            </a:r>
          </a:p>
          <a:p>
            <a:r>
              <a:rPr lang="da-DK" sz="2800" dirty="0">
                <a:solidFill>
                  <a:srgbClr val="333333"/>
                </a:solidFill>
                <a:ea typeface="Times New Roman" panose="02020603050405020304" pitchFamily="18" charset="0"/>
                <a:cs typeface="Times New Roman" panose="02020603050405020304" pitchFamily="18" charset="0"/>
              </a:rPr>
              <a:t>Samvær med mennesker, man godt kan lide, kan give energi og være med til at modvirke isolation og dermed depression. </a:t>
            </a:r>
          </a:p>
          <a:p>
            <a:r>
              <a:rPr lang="da-DK" sz="2800" dirty="0">
                <a:solidFill>
                  <a:srgbClr val="333333"/>
                </a:solidFill>
                <a:ea typeface="Times New Roman" panose="02020603050405020304" pitchFamily="18" charset="0"/>
                <a:cs typeface="Times New Roman" panose="02020603050405020304" pitchFamily="18" charset="0"/>
              </a:rPr>
              <a:t>Samvær med mange mennesker hele tiden eller sent på aftenen kan være med til at forstyrre søvn og døgnrytme</a:t>
            </a:r>
          </a:p>
          <a:p>
            <a:r>
              <a:rPr lang="da-DK" dirty="0">
                <a:solidFill>
                  <a:srgbClr val="333333"/>
                </a:solidFill>
                <a:ea typeface="Times New Roman" panose="02020603050405020304" pitchFamily="18" charset="0"/>
                <a:cs typeface="Times New Roman"/>
              </a:rPr>
              <a:t>Seksuelt</a:t>
            </a:r>
            <a:r>
              <a:rPr lang="da-DK" sz="2800" dirty="0">
                <a:solidFill>
                  <a:srgbClr val="333333"/>
                </a:solidFill>
                <a:ea typeface="Times New Roman" panose="02020603050405020304" pitchFamily="18" charset="0"/>
                <a:cs typeface="Times New Roman"/>
              </a:rPr>
              <a:t> samvær og lyst kan ændre sig meget i bipolare faser.</a:t>
            </a:r>
            <a:endParaRPr lang="da-DK" altLang="da-DK" sz="2800" dirty="0">
              <a:cs typeface="Times New Roman"/>
            </a:endParaRPr>
          </a:p>
          <a:p>
            <a:endParaRPr lang="da-DK" dirty="0"/>
          </a:p>
        </p:txBody>
      </p:sp>
    </p:spTree>
    <p:extLst>
      <p:ext uri="{BB962C8B-B14F-4D97-AF65-F5344CB8AC3E}">
        <p14:creationId xmlns:p14="http://schemas.microsoft.com/office/powerpoint/2010/main" val="325959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F1B4031-15E9-5589-3DDB-B1F331E868AE}"/>
              </a:ext>
            </a:extLst>
          </p:cNvPr>
          <p:cNvSpPr>
            <a:spLocks noGrp="1"/>
          </p:cNvSpPr>
          <p:nvPr>
            <p:ph sz="quarter" idx="13"/>
          </p:nvPr>
        </p:nvSpPr>
        <p:spPr/>
        <p:txBody>
          <a:bodyPr/>
          <a:lstStyle/>
          <a:p>
            <a:pPr marL="0" indent="0">
              <a:buNone/>
            </a:pPr>
            <a:r>
              <a:rPr lang="da-DK" sz="2800" b="1" dirty="0"/>
              <a:t>Fysisk aktivitet</a:t>
            </a:r>
          </a:p>
          <a:p>
            <a:pPr marL="0" indent="0">
              <a:buNone/>
            </a:pPr>
            <a:r>
              <a:rPr lang="da-DK" sz="2800" dirty="0">
                <a:ea typeface="Calibri" panose="020F0502020204030204" pitchFamily="34" charset="0"/>
                <a:cs typeface="Times New Roman" panose="02020603050405020304" pitchFamily="18" charset="0"/>
              </a:rPr>
              <a:t>Det er veldokumenteret, at motion:</a:t>
            </a:r>
          </a:p>
          <a:p>
            <a:r>
              <a:rPr lang="da-DK" sz="2800" dirty="0">
                <a:ea typeface="Calibri" panose="020F0502020204030204" pitchFamily="34" charset="0"/>
                <a:cs typeface="Times New Roman" panose="02020603050405020304" pitchFamily="18" charset="0"/>
              </a:rPr>
              <a:t>Er godt for det mentale og fysiske helbred. </a:t>
            </a:r>
          </a:p>
          <a:p>
            <a:r>
              <a:rPr lang="da-DK" sz="2800" dirty="0">
                <a:ea typeface="Calibri" panose="020F0502020204030204" pitchFamily="34" charset="0"/>
                <a:cs typeface="Times New Roman" panose="02020603050405020304" pitchFamily="18" charset="0"/>
              </a:rPr>
              <a:t>Er med til at fremme god søvn, stabilitet og kognitive funktioner</a:t>
            </a:r>
          </a:p>
          <a:p>
            <a:r>
              <a:rPr lang="da-DK" sz="2800" dirty="0">
                <a:ea typeface="Calibri" panose="020F0502020204030204" pitchFamily="34" charset="0"/>
                <a:cs typeface="Times New Roman" panose="02020603050405020304" pitchFamily="18" charset="0"/>
              </a:rPr>
              <a:t>Styrker immunforsvaret</a:t>
            </a:r>
          </a:p>
          <a:p>
            <a:r>
              <a:rPr lang="da-DK" dirty="0">
                <a:cs typeface="Times New Roman" panose="02020603050405020304" pitchFamily="18" charset="0"/>
              </a:rPr>
              <a:t>Fysisk aktivitet m</a:t>
            </a:r>
            <a:r>
              <a:rPr lang="da-DK" sz="2800" dirty="0">
                <a:cs typeface="Times New Roman" panose="02020603050405020304" pitchFamily="18" charset="0"/>
              </a:rPr>
              <a:t>ed puls-og styrketræning kan dæmpe angst</a:t>
            </a:r>
            <a:endParaRPr lang="da-DK" altLang="da-DK" sz="2800" dirty="0"/>
          </a:p>
          <a:p>
            <a:endParaRPr lang="da-DK" dirty="0"/>
          </a:p>
        </p:txBody>
      </p:sp>
    </p:spTree>
    <p:extLst>
      <p:ext uri="{BB962C8B-B14F-4D97-AF65-F5344CB8AC3E}">
        <p14:creationId xmlns:p14="http://schemas.microsoft.com/office/powerpoint/2010/main" val="222589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2683121-2AAF-B46A-3830-9AB92D40EA64}"/>
              </a:ext>
            </a:extLst>
          </p:cNvPr>
          <p:cNvSpPr>
            <a:spLocks noGrp="1"/>
          </p:cNvSpPr>
          <p:nvPr>
            <p:ph sz="quarter" idx="13"/>
          </p:nvPr>
        </p:nvSpPr>
        <p:spPr/>
        <p:txBody>
          <a:bodyPr vert="horz" lIns="91440" tIns="45720" rIns="91440" bIns="45720" rtlCol="0" anchor="t">
            <a:normAutofit/>
          </a:bodyPr>
          <a:lstStyle/>
          <a:p>
            <a:pPr marL="0" indent="0">
              <a:buNone/>
            </a:pPr>
            <a:r>
              <a:rPr lang="da-DK" sz="2800" b="1" dirty="0"/>
              <a:t>Rusmidler</a:t>
            </a:r>
          </a:p>
          <a:p>
            <a:r>
              <a:rPr lang="da-DK" sz="2800" dirty="0">
                <a:ea typeface="Calibri" panose="020F0502020204030204" pitchFamily="34" charset="0"/>
                <a:cs typeface="Times New Roman" panose="02020603050405020304" pitchFamily="18" charset="0"/>
              </a:rPr>
              <a:t>Alkohol og andre rusmidler kan være en problematisk kombination ved Bipolar lidelse:</a:t>
            </a:r>
          </a:p>
          <a:p>
            <a:r>
              <a:rPr lang="da-DK" sz="2800" dirty="0">
                <a:ea typeface="Calibri" panose="020F0502020204030204" pitchFamily="34" charset="0"/>
                <a:cs typeface="Times New Roman" panose="02020603050405020304" pitchFamily="18" charset="0"/>
              </a:rPr>
              <a:t>Kan øge depression og angst. </a:t>
            </a:r>
          </a:p>
          <a:p>
            <a:r>
              <a:rPr lang="da-DK" dirty="0">
                <a:ea typeface="Calibri" panose="020F0502020204030204" pitchFamily="34" charset="0"/>
                <a:cs typeface="Times New Roman" panose="02020603050405020304" pitchFamily="18" charset="0"/>
              </a:rPr>
              <a:t>Kan intensivere et løftet stemningsleje og forlænge en fase.</a:t>
            </a:r>
            <a:endParaRPr lang="da-DK" sz="2800" dirty="0">
              <a:ea typeface="Calibri" panose="020F0502020204030204" pitchFamily="34" charset="0"/>
              <a:cs typeface="Times New Roman" panose="02020603050405020304" pitchFamily="18" charset="0"/>
            </a:endParaRPr>
          </a:p>
          <a:p>
            <a:r>
              <a:rPr lang="da-DK" sz="2800" dirty="0">
                <a:ea typeface="Calibri" panose="020F0502020204030204" pitchFamily="34" charset="0"/>
                <a:cs typeface="Times New Roman" panose="02020603050405020304" pitchFamily="18" charset="0"/>
              </a:rPr>
              <a:t>Kan påvirke medicinens effekt.</a:t>
            </a:r>
          </a:p>
          <a:p>
            <a:r>
              <a:rPr lang="da-DK" sz="2800" dirty="0">
                <a:ea typeface="Calibri" panose="020F0502020204030204" pitchFamily="34" charset="0"/>
                <a:cs typeface="Times New Roman" panose="02020603050405020304" pitchFamily="18" charset="0"/>
              </a:rPr>
              <a:t>Hvis du drikker alkohol eller bruger andre rusmidler, er det en god ide at være opmærksom på, hvordan det påvirker dig i dagene efter. </a:t>
            </a:r>
          </a:p>
          <a:p>
            <a:pPr marL="0" indent="0">
              <a:buNone/>
            </a:pPr>
            <a:endParaRPr lang="da-DK" dirty="0"/>
          </a:p>
        </p:txBody>
      </p:sp>
    </p:spTree>
    <p:extLst>
      <p:ext uri="{BB962C8B-B14F-4D97-AF65-F5344CB8AC3E}">
        <p14:creationId xmlns:p14="http://schemas.microsoft.com/office/powerpoint/2010/main" val="53891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F0E549C-E547-CFBD-B242-824DE01A203D}"/>
              </a:ext>
            </a:extLst>
          </p:cNvPr>
          <p:cNvSpPr>
            <a:spLocks noGrp="1"/>
          </p:cNvSpPr>
          <p:nvPr>
            <p:ph sz="quarter" idx="13"/>
          </p:nvPr>
        </p:nvSpPr>
        <p:spPr/>
        <p:txBody>
          <a:bodyPr vert="horz" lIns="91440" tIns="45720" rIns="91440" bIns="45720" rtlCol="0" anchor="t">
            <a:normAutofit/>
          </a:bodyPr>
          <a:lstStyle/>
          <a:p>
            <a:pPr marL="0" indent="0">
              <a:buNone/>
            </a:pPr>
            <a:r>
              <a:rPr lang="da-DK" sz="2800" b="1" dirty="0"/>
              <a:t>Rygning-Snus-Nikotin</a:t>
            </a:r>
          </a:p>
          <a:p>
            <a:r>
              <a:rPr lang="da-DK" altLang="da-DK" sz="2800" dirty="0"/>
              <a:t>Flere med BP ryger </a:t>
            </a:r>
            <a:r>
              <a:rPr lang="da-DK" altLang="da-DK" dirty="0"/>
              <a:t>sammenlignet med den </a:t>
            </a:r>
            <a:r>
              <a:rPr lang="da-DK" altLang="da-DK" sz="2800" dirty="0"/>
              <a:t>øvrige befolkning- </a:t>
            </a:r>
            <a:r>
              <a:rPr lang="da-DK" altLang="da-DK" dirty="0"/>
              <a:t>og det kan</a:t>
            </a:r>
            <a:r>
              <a:rPr lang="da-DK" altLang="da-DK" sz="2800" dirty="0"/>
              <a:t> umiddelbart føles lindrende og stressreducerende.</a:t>
            </a:r>
            <a:endParaRPr lang="da-DK" altLang="da-DK" sz="2800" dirty="0">
              <a:ea typeface="Calibri"/>
              <a:cs typeface="Calibri"/>
            </a:endParaRPr>
          </a:p>
          <a:p>
            <a:pPr>
              <a:lnSpc>
                <a:spcPct val="90000"/>
              </a:lnSpc>
            </a:pPr>
            <a:r>
              <a:rPr lang="da-DK" altLang="da-DK" sz="2800" dirty="0"/>
              <a:t>Rygning kan trigge angst og give ustabilitet.</a:t>
            </a:r>
          </a:p>
          <a:p>
            <a:pPr>
              <a:lnSpc>
                <a:spcPct val="90000"/>
              </a:lnSpc>
            </a:pPr>
            <a:r>
              <a:rPr lang="da-DK" altLang="da-DK" sz="2800" dirty="0"/>
              <a:t>Rygestop er ofte svært- kan give uro, angst og </a:t>
            </a:r>
            <a:r>
              <a:rPr lang="da-DK" altLang="da-DK" dirty="0"/>
              <a:t>irritabilitet.</a:t>
            </a:r>
            <a:endParaRPr lang="da-DK" altLang="da-DK" sz="2800" dirty="0"/>
          </a:p>
          <a:p>
            <a:pPr>
              <a:lnSpc>
                <a:spcPct val="90000"/>
              </a:lnSpc>
            </a:pPr>
            <a:r>
              <a:rPr lang="da-DK" altLang="da-DK" sz="2800" dirty="0"/>
              <a:t>Rygestop bør gennemføres forsigtigt, gerne i stabil periode.</a:t>
            </a:r>
          </a:p>
          <a:p>
            <a:pPr>
              <a:lnSpc>
                <a:spcPct val="90000"/>
              </a:lnSpc>
            </a:pPr>
            <a:r>
              <a:rPr lang="da-DK" altLang="da-DK" sz="2800" dirty="0"/>
              <a:t>Der findes hjælp og støtte: egen læge, sundhedscenter, </a:t>
            </a:r>
            <a:r>
              <a:rPr lang="da-DK" altLang="da-DK" sz="2800" dirty="0" err="1"/>
              <a:t>rygestokurser</a:t>
            </a:r>
            <a:r>
              <a:rPr lang="da-DK" altLang="da-DK" sz="2800" dirty="0"/>
              <a:t>.</a:t>
            </a:r>
          </a:p>
          <a:p>
            <a:pPr>
              <a:lnSpc>
                <a:spcPct val="90000"/>
              </a:lnSpc>
            </a:pPr>
            <a:r>
              <a:rPr lang="da-DK" altLang="da-DK" dirty="0"/>
              <a:t>Det anbefales at bruge nikotinerstatningsprodukter.</a:t>
            </a:r>
          </a:p>
          <a:p>
            <a:pPr>
              <a:lnSpc>
                <a:spcPct val="90000"/>
              </a:lnSpc>
            </a:pPr>
            <a:endParaRPr lang="da-DK" altLang="da-DK" sz="2800" dirty="0"/>
          </a:p>
          <a:p>
            <a:endParaRPr lang="da-DK" dirty="0"/>
          </a:p>
        </p:txBody>
      </p:sp>
    </p:spTree>
    <p:extLst>
      <p:ext uri="{BB962C8B-B14F-4D97-AF65-F5344CB8AC3E}">
        <p14:creationId xmlns:p14="http://schemas.microsoft.com/office/powerpoint/2010/main" val="3072973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A9207-74D2-2FA1-31FC-A5C1E71E14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3076898-810E-DA9E-23CE-13DEB82E626C}"/>
              </a:ext>
            </a:extLst>
          </p:cNvPr>
          <p:cNvSpPr>
            <a:spLocks noGrp="1"/>
          </p:cNvSpPr>
          <p:nvPr>
            <p:ph type="title"/>
          </p:nvPr>
        </p:nvSpPr>
        <p:spPr/>
        <p:txBody>
          <a:bodyPr>
            <a:normAutofit/>
          </a:bodyPr>
          <a:lstStyle/>
          <a:p>
            <a:r>
              <a:rPr lang="da-DK" sz="3200" b="1" dirty="0"/>
              <a:t>PLANLÆGNING</a:t>
            </a:r>
          </a:p>
        </p:txBody>
      </p:sp>
      <p:sp>
        <p:nvSpPr>
          <p:cNvPr id="10" name="Pladsholder til indhold 9">
            <a:extLst>
              <a:ext uri="{FF2B5EF4-FFF2-40B4-BE49-F238E27FC236}">
                <a16:creationId xmlns:a16="http://schemas.microsoft.com/office/drawing/2014/main" id="{753100A7-847C-FECE-67F1-0DDF0276FC41}"/>
              </a:ext>
            </a:extLst>
          </p:cNvPr>
          <p:cNvSpPr>
            <a:spLocks noGrp="1"/>
          </p:cNvSpPr>
          <p:nvPr>
            <p:ph idx="1"/>
          </p:nvPr>
        </p:nvSpPr>
        <p:spPr/>
        <p:txBody>
          <a:bodyPr>
            <a:normAutofit/>
          </a:bodyPr>
          <a:lstStyle/>
          <a:p>
            <a:pPr marL="0" indent="0">
              <a:buNone/>
            </a:pPr>
            <a:r>
              <a:rPr lang="da-DK" altLang="da-DK" b="1" dirty="0"/>
              <a:t>FÆLDER</a:t>
            </a:r>
          </a:p>
          <a:p>
            <a:pPr lvl="1"/>
            <a:r>
              <a:rPr lang="da-DK" dirty="0">
                <a:latin typeface="Calibri" panose="020F0502020204030204" pitchFamily="34" charset="0"/>
                <a:ea typeface="Calibri" panose="020F0502020204030204" pitchFamily="34" charset="0"/>
                <a:cs typeface="Times New Roman" panose="02020603050405020304" pitchFamily="18" charset="0"/>
              </a:rPr>
              <a:t>Sige ja til for mange opgaver</a:t>
            </a:r>
          </a:p>
          <a:p>
            <a:pPr lvl="1"/>
            <a:r>
              <a:rPr lang="da-DK" dirty="0">
                <a:latin typeface="Calibri" panose="020F0502020204030204" pitchFamily="34" charset="0"/>
                <a:ea typeface="Calibri" panose="020F0502020204030204" pitchFamily="34" charset="0"/>
                <a:cs typeface="Times New Roman" panose="02020603050405020304" pitchFamily="18" charset="0"/>
              </a:rPr>
              <a:t>Udsætte til sidste øjeblik</a:t>
            </a:r>
          </a:p>
          <a:p>
            <a:pPr lvl="1"/>
            <a:r>
              <a:rPr lang="da-DK" dirty="0">
                <a:latin typeface="Calibri" panose="020F0502020204030204" pitchFamily="34" charset="0"/>
                <a:ea typeface="Calibri" panose="020F0502020204030204" pitchFamily="34" charset="0"/>
                <a:cs typeface="Times New Roman" panose="02020603050405020304" pitchFamily="18" charset="0"/>
              </a:rPr>
              <a:t>Sove for lidt, for at nå det hele</a:t>
            </a:r>
          </a:p>
          <a:p>
            <a:pPr lvl="1"/>
            <a:r>
              <a:rPr lang="da-DK" dirty="0">
                <a:latin typeface="Calibri" panose="020F0502020204030204" pitchFamily="34" charset="0"/>
                <a:ea typeface="Calibri" panose="020F0502020204030204" pitchFamily="34" charset="0"/>
                <a:cs typeface="Times New Roman" panose="02020603050405020304" pitchFamily="18" charset="0"/>
              </a:rPr>
              <a:t>”Glide” ud af rutiner og hverdagsrytmer</a:t>
            </a:r>
          </a:p>
          <a:p>
            <a:pPr lvl="1"/>
            <a:r>
              <a:rPr lang="da-DK" dirty="0">
                <a:latin typeface="Calibri" panose="020F0502020204030204" pitchFamily="34" charset="0"/>
                <a:ea typeface="Calibri" panose="020F0502020204030204" pitchFamily="34" charset="0"/>
                <a:cs typeface="Times New Roman" panose="02020603050405020304" pitchFamily="18" charset="0"/>
              </a:rPr>
              <a:t>Glemme at holde pauser</a:t>
            </a:r>
          </a:p>
          <a:p>
            <a:pPr lvl="1"/>
            <a:r>
              <a:rPr lang="da-DK" dirty="0">
                <a:latin typeface="Calibri" panose="020F0502020204030204" pitchFamily="34" charset="0"/>
                <a:ea typeface="Calibri" panose="020F0502020204030204" pitchFamily="34" charset="0"/>
                <a:cs typeface="Times New Roman" panose="02020603050405020304" pitchFamily="18" charset="0"/>
              </a:rPr>
              <a:t>Lade som om alt er godt</a:t>
            </a:r>
          </a:p>
          <a:p>
            <a:pPr lvl="1"/>
            <a:r>
              <a:rPr lang="da-DK" dirty="0">
                <a:latin typeface="Calibri" panose="020F0502020204030204" pitchFamily="34" charset="0"/>
                <a:ea typeface="Calibri" panose="020F0502020204030204" pitchFamily="34" charset="0"/>
                <a:cs typeface="Times New Roman" panose="02020603050405020304" pitchFamily="18" charset="0"/>
              </a:rPr>
              <a:t>Prøve at klare det hele selv, undgå at bede om hjælp</a:t>
            </a:r>
          </a:p>
          <a:p>
            <a:pPr lvl="1"/>
            <a:r>
              <a:rPr lang="da-DK" dirty="0">
                <a:latin typeface="Calibri" panose="020F0502020204030204" pitchFamily="34" charset="0"/>
                <a:ea typeface="Calibri" panose="020F0502020204030204" pitchFamily="34" charset="0"/>
                <a:cs typeface="Times New Roman" panose="02020603050405020304" pitchFamily="18" charset="0"/>
              </a:rPr>
              <a:t>Forsøge at præstere som man kunne i løftet stemningsleje</a:t>
            </a:r>
          </a:p>
          <a:p>
            <a:pPr lvl="1"/>
            <a:r>
              <a:rPr lang="da-DK" dirty="0">
                <a:latin typeface="Calibri" panose="020F0502020204030204" pitchFamily="34" charset="0"/>
                <a:ea typeface="Calibri" panose="020F0502020204030204" pitchFamily="34" charset="0"/>
                <a:cs typeface="Times New Roman" panose="02020603050405020304" pitchFamily="18" charset="0"/>
              </a:rPr>
              <a:t>Nedprioritere fysisk aktivitet, bevægelse i hverdagen</a:t>
            </a:r>
          </a:p>
          <a:p>
            <a:pPr marL="0" indent="0">
              <a:buNone/>
            </a:pPr>
            <a:endParaRPr lang="da-DK" altLang="da-DK" b="1" dirty="0"/>
          </a:p>
        </p:txBody>
      </p:sp>
    </p:spTree>
    <p:extLst>
      <p:ext uri="{BB962C8B-B14F-4D97-AF65-F5344CB8AC3E}">
        <p14:creationId xmlns:p14="http://schemas.microsoft.com/office/powerpoint/2010/main" val="3325929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ABFA0-801B-A63A-9F22-A62CB87CA29A}"/>
              </a:ext>
            </a:extLst>
          </p:cNvPr>
          <p:cNvSpPr>
            <a:spLocks noGrp="1"/>
          </p:cNvSpPr>
          <p:nvPr>
            <p:ph type="title"/>
          </p:nvPr>
        </p:nvSpPr>
        <p:spPr/>
        <p:txBody>
          <a:bodyPr/>
          <a:lstStyle/>
          <a:p>
            <a:r>
              <a:rPr lang="da-DK" dirty="0"/>
              <a:t>Benspænd</a:t>
            </a:r>
          </a:p>
        </p:txBody>
      </p:sp>
      <p:sp>
        <p:nvSpPr>
          <p:cNvPr id="3" name="Pladsholder til indhold 2">
            <a:extLst>
              <a:ext uri="{FF2B5EF4-FFF2-40B4-BE49-F238E27FC236}">
                <a16:creationId xmlns:a16="http://schemas.microsoft.com/office/drawing/2014/main" id="{62118C28-C6B0-9835-6954-182A59910A6C}"/>
              </a:ext>
            </a:extLst>
          </p:cNvPr>
          <p:cNvSpPr>
            <a:spLocks noGrp="1"/>
          </p:cNvSpPr>
          <p:nvPr>
            <p:ph idx="1"/>
          </p:nvPr>
        </p:nvSpPr>
        <p:spPr/>
        <p:txBody>
          <a:bodyPr/>
          <a:lstStyle/>
          <a:p>
            <a:r>
              <a:rPr lang="da-DK" dirty="0"/>
              <a:t>Der er mange gode råd til mennesker med diagnoser, herunder bipolar lidelse.</a:t>
            </a:r>
          </a:p>
          <a:p>
            <a:r>
              <a:rPr lang="da-DK" dirty="0"/>
              <a:t>Du kender sikkert allerede en del af de forslag, vi har præsenteret.</a:t>
            </a:r>
          </a:p>
          <a:p>
            <a:r>
              <a:rPr lang="da-DK" dirty="0"/>
              <a:t>For at lykkes med livsstilsændringer, kan det være hjælpsomt at spørge: ”Hvad spænder ben for gode vaner”?</a:t>
            </a:r>
          </a:p>
        </p:txBody>
      </p:sp>
    </p:spTree>
    <p:extLst>
      <p:ext uri="{BB962C8B-B14F-4D97-AF65-F5344CB8AC3E}">
        <p14:creationId xmlns:p14="http://schemas.microsoft.com/office/powerpoint/2010/main" val="22254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FD9E2-9D7C-BF19-6DE5-0D49517C9A7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9DC71E-7211-18EA-42E2-DBD861E4E50B}"/>
              </a:ext>
            </a:extLst>
          </p:cNvPr>
          <p:cNvSpPr>
            <a:spLocks noGrp="1"/>
          </p:cNvSpPr>
          <p:nvPr>
            <p:ph type="title"/>
          </p:nvPr>
        </p:nvSpPr>
        <p:spPr/>
        <p:txBody>
          <a:bodyPr>
            <a:normAutofit/>
          </a:bodyPr>
          <a:lstStyle/>
          <a:p>
            <a:r>
              <a:rPr lang="da-DK" sz="3200" b="1" dirty="0"/>
              <a:t>FASTE RAMMER- principbeslutninger</a:t>
            </a:r>
          </a:p>
        </p:txBody>
      </p:sp>
      <p:sp>
        <p:nvSpPr>
          <p:cNvPr id="10" name="Pladsholder til indhold 9">
            <a:extLst>
              <a:ext uri="{FF2B5EF4-FFF2-40B4-BE49-F238E27FC236}">
                <a16:creationId xmlns:a16="http://schemas.microsoft.com/office/drawing/2014/main" id="{FE2BBD69-233B-CD48-4D04-04600DD2AC07}"/>
              </a:ext>
            </a:extLst>
          </p:cNvPr>
          <p:cNvSpPr>
            <a:spLocks noGrp="1"/>
          </p:cNvSpPr>
          <p:nvPr>
            <p:ph idx="1"/>
          </p:nvPr>
        </p:nvSpPr>
        <p:spPr/>
        <p:txBody>
          <a:bodyPr vert="horz" lIns="91440" tIns="45720" rIns="91440" bIns="45720" rtlCol="0" anchor="t">
            <a:normAutofit/>
          </a:bodyPr>
          <a:lstStyle/>
          <a:p>
            <a:pPr marL="0" indent="0">
              <a:buNone/>
            </a:pPr>
            <a:r>
              <a:rPr lang="da-DK" altLang="da-DK" b="1" dirty="0">
                <a:latin typeface="+mj-lt"/>
              </a:rPr>
              <a:t>EKSEMPLER</a:t>
            </a:r>
          </a:p>
          <a:p>
            <a:pPr lvl="1"/>
            <a:r>
              <a:rPr lang="da-DK" dirty="0"/>
              <a:t>”Jeg skal være hjemme kl.17 på hverdage. Det fungerer ikke for mig at komme senere hjem”</a:t>
            </a:r>
          </a:p>
          <a:p>
            <a:pPr lvl="1"/>
            <a:endParaRPr lang="da-DK" dirty="0"/>
          </a:p>
          <a:p>
            <a:pPr lvl="1"/>
            <a:r>
              <a:rPr lang="da-DK" dirty="0"/>
              <a:t>”Jeg tjekker med min kæreste, hvis jeg får vild lyst til at købe en dyr gave (både hvis det er til mig selv eller til andre)”</a:t>
            </a:r>
          </a:p>
          <a:p>
            <a:pPr lvl="1"/>
            <a:endParaRPr lang="da-DK" dirty="0"/>
          </a:p>
          <a:p>
            <a:pPr lvl="1"/>
            <a:r>
              <a:rPr lang="da-DK" dirty="0"/>
              <a:t>”Jeg siger, at jeg ikke drikker alkohol fra starten af en begivenhed. Så er det overstået”</a:t>
            </a:r>
          </a:p>
          <a:p>
            <a:pPr lvl="1"/>
            <a:endParaRPr lang="da-DK" dirty="0"/>
          </a:p>
          <a:p>
            <a:pPr lvl="1"/>
            <a:r>
              <a:rPr lang="da-DK" dirty="0"/>
              <a:t>”Jeg skal ud af døren hver dag”</a:t>
            </a:r>
          </a:p>
          <a:p>
            <a:pPr marL="0" indent="0">
              <a:buNone/>
            </a:pPr>
            <a:endParaRPr lang="da-DK" dirty="0"/>
          </a:p>
          <a:p>
            <a:pPr marL="0" indent="0">
              <a:buNone/>
            </a:pPr>
            <a:endParaRPr lang="da-DK" dirty="0">
              <a:latin typeface="+mj-lt"/>
              <a:ea typeface="Calibri" panose="020F0502020204030204" pitchFamily="34" charset="0"/>
              <a:cs typeface="Times New Roman" panose="02020603050405020304" pitchFamily="18" charset="0"/>
            </a:endParaRPr>
          </a:p>
          <a:p>
            <a:pPr marL="0" indent="0">
              <a:buNone/>
            </a:pPr>
            <a:endParaRPr lang="da-DK" altLang="da-DK" b="1" dirty="0">
              <a:latin typeface="+mj-lt"/>
            </a:endParaRPr>
          </a:p>
        </p:txBody>
      </p:sp>
    </p:spTree>
    <p:extLst>
      <p:ext uri="{BB962C8B-B14F-4D97-AF65-F5344CB8AC3E}">
        <p14:creationId xmlns:p14="http://schemas.microsoft.com/office/powerpoint/2010/main" val="3587874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AA1C1A-4389-1F6F-599F-1A942F47DD00}"/>
              </a:ext>
            </a:extLst>
          </p:cNvPr>
          <p:cNvSpPr>
            <a:spLocks noGrp="1"/>
          </p:cNvSpPr>
          <p:nvPr>
            <p:ph type="title"/>
          </p:nvPr>
        </p:nvSpPr>
        <p:spPr/>
        <p:txBody>
          <a:bodyPr>
            <a:normAutofit/>
          </a:bodyPr>
          <a:lstStyle/>
          <a:p>
            <a:r>
              <a:rPr lang="da-DK" sz="3200" b="1" dirty="0"/>
              <a:t>PROGRAM</a:t>
            </a:r>
          </a:p>
        </p:txBody>
      </p:sp>
      <p:sp>
        <p:nvSpPr>
          <p:cNvPr id="5" name="Pladsholder til indhold 4">
            <a:extLst>
              <a:ext uri="{FF2B5EF4-FFF2-40B4-BE49-F238E27FC236}">
                <a16:creationId xmlns:a16="http://schemas.microsoft.com/office/drawing/2014/main" id="{D0619CE1-047D-3E75-2712-272F0F843781}"/>
              </a:ext>
            </a:extLst>
          </p:cNvPr>
          <p:cNvSpPr>
            <a:spLocks noGrp="1"/>
          </p:cNvSpPr>
          <p:nvPr>
            <p:ph idx="1"/>
          </p:nvPr>
        </p:nvSpPr>
        <p:spPr/>
        <p:txBody>
          <a:bodyPr/>
          <a:lstStyle/>
          <a:p>
            <a:r>
              <a:rPr lang="da-DK" dirty="0"/>
              <a:t>Livsstil</a:t>
            </a:r>
          </a:p>
          <a:p>
            <a:r>
              <a:rPr lang="da-DK" dirty="0"/>
              <a:t>Søvn og døgnrytmes betydning</a:t>
            </a:r>
          </a:p>
          <a:p>
            <a:r>
              <a:rPr lang="da-DK" dirty="0"/>
              <a:t>Livsstilsfaktorer</a:t>
            </a:r>
          </a:p>
        </p:txBody>
      </p:sp>
      <p:pic>
        <p:nvPicPr>
          <p:cNvPr id="2" name="Billede 1" descr="Et billede, der indeholder tegning, tegneserie, Børnekunst, illustration/afbildning&#10;&#10;Indhold genereret af kunstig intelligens kan være forkert.">
            <a:extLst>
              <a:ext uri="{FF2B5EF4-FFF2-40B4-BE49-F238E27FC236}">
                <a16:creationId xmlns:a16="http://schemas.microsoft.com/office/drawing/2014/main" id="{B42D597F-8B59-9B56-CBDE-14EACBB9B5A9}"/>
              </a:ext>
            </a:extLst>
          </p:cNvPr>
          <p:cNvPicPr>
            <a:picLocks noChangeAspect="1"/>
          </p:cNvPicPr>
          <p:nvPr/>
        </p:nvPicPr>
        <p:blipFill>
          <a:blip r:embed="rId2" cstate="print">
            <a:extLst>
              <a:ext uri="{28A0092B-C50C-407E-A947-70E740481C1C}">
                <a14:useLocalDpi xmlns:a14="http://schemas.microsoft.com/office/drawing/2010/main" val="0"/>
              </a:ext>
            </a:extLst>
          </a:blip>
          <a:srcRect l="30740" t="9359" r="33756" b="13159"/>
          <a:stretch/>
        </p:blipFill>
        <p:spPr>
          <a:xfrm>
            <a:off x="8343901" y="811805"/>
            <a:ext cx="2386012" cy="5234390"/>
          </a:xfrm>
          <a:prstGeom prst="rect">
            <a:avLst/>
          </a:prstGeom>
          <a:noFill/>
        </p:spPr>
      </p:pic>
    </p:spTree>
    <p:extLst>
      <p:ext uri="{BB962C8B-B14F-4D97-AF65-F5344CB8AC3E}">
        <p14:creationId xmlns:p14="http://schemas.microsoft.com/office/powerpoint/2010/main" val="327047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8F43F-5C29-0ACF-A45E-F298740A551F}"/>
              </a:ext>
            </a:extLst>
          </p:cNvPr>
          <p:cNvSpPr>
            <a:spLocks noGrp="1"/>
          </p:cNvSpPr>
          <p:nvPr>
            <p:ph type="title"/>
          </p:nvPr>
        </p:nvSpPr>
        <p:spPr>
          <a:xfrm>
            <a:off x="2574158" y="1074556"/>
            <a:ext cx="10515600" cy="772351"/>
          </a:xfrm>
        </p:spPr>
        <p:txBody>
          <a:bodyPr>
            <a:normAutofit/>
          </a:bodyPr>
          <a:lstStyle/>
          <a:p>
            <a:r>
              <a:rPr lang="da-DK" sz="3200" b="1" dirty="0"/>
              <a:t>FORNUFT 		VS 		FØLELSE</a:t>
            </a:r>
          </a:p>
        </p:txBody>
      </p:sp>
      <p:sp>
        <p:nvSpPr>
          <p:cNvPr id="3" name="Pladsholder til indhold 2">
            <a:extLst>
              <a:ext uri="{FF2B5EF4-FFF2-40B4-BE49-F238E27FC236}">
                <a16:creationId xmlns:a16="http://schemas.microsoft.com/office/drawing/2014/main" id="{5868B561-E133-717B-8454-E1CC7CC1EDBE}"/>
              </a:ext>
            </a:extLst>
          </p:cNvPr>
          <p:cNvSpPr>
            <a:spLocks noGrp="1"/>
          </p:cNvSpPr>
          <p:nvPr>
            <p:ph idx="1"/>
          </p:nvPr>
        </p:nvSpPr>
        <p:spPr>
          <a:xfrm>
            <a:off x="1868550" y="1846907"/>
            <a:ext cx="9099487" cy="4399984"/>
          </a:xfrm>
        </p:spPr>
        <p:txBody>
          <a:bodyPr>
            <a:normAutofit/>
          </a:bodyPr>
          <a:lstStyle/>
          <a:p>
            <a:pPr marL="0" indent="0">
              <a:buNone/>
            </a:pPr>
            <a:endParaRPr lang="da-DK" sz="2000" dirty="0"/>
          </a:p>
          <a:p>
            <a:pPr marL="0" indent="0">
              <a:buNone/>
            </a:pPr>
            <a:r>
              <a:rPr lang="da-DK" sz="2000" dirty="0"/>
              <a:t>Stå op og kom ud i lyset		- 	når energien mangler</a:t>
            </a:r>
          </a:p>
          <a:p>
            <a:pPr marL="0" indent="0">
              <a:buNone/>
            </a:pPr>
            <a:r>
              <a:rPr lang="da-DK" sz="2000" dirty="0"/>
              <a:t>Hold pauser og sov om natten	- 	når energien bobler</a:t>
            </a:r>
          </a:p>
          <a:p>
            <a:pPr marL="0" indent="0">
              <a:buNone/>
            </a:pPr>
            <a:r>
              <a:rPr lang="da-DK" sz="2000" dirty="0"/>
              <a:t>Spis sundt			- 	når appetitten svigter</a:t>
            </a:r>
          </a:p>
          <a:p>
            <a:pPr marL="0" indent="0">
              <a:buNone/>
            </a:pPr>
            <a:r>
              <a:rPr lang="da-DK" sz="2000" dirty="0"/>
              <a:t>Søg fællesskab			- 	når du har lyst til at isolere dig</a:t>
            </a:r>
          </a:p>
          <a:p>
            <a:pPr marL="0" indent="0">
              <a:buNone/>
            </a:pPr>
            <a:r>
              <a:rPr lang="da-DK" sz="2000" dirty="0"/>
              <a:t>Pas på rusmidlerne		- 	når du har lyst til at feste </a:t>
            </a:r>
          </a:p>
          <a:p>
            <a:pPr marL="0" indent="0">
              <a:buNone/>
            </a:pPr>
            <a:r>
              <a:rPr lang="da-DK" sz="2000" dirty="0"/>
              <a:t>Tag medicinen			- 	også når den er længe om at virke</a:t>
            </a:r>
          </a:p>
          <a:p>
            <a:endParaRPr lang="da-DK" sz="2000" dirty="0"/>
          </a:p>
        </p:txBody>
      </p:sp>
      <p:sp>
        <p:nvSpPr>
          <p:cNvPr id="4" name="Pladsholder til indhold 3">
            <a:extLst>
              <a:ext uri="{FF2B5EF4-FFF2-40B4-BE49-F238E27FC236}">
                <a16:creationId xmlns:a16="http://schemas.microsoft.com/office/drawing/2014/main" id="{E587E453-6D44-99D9-63F1-4C64C8AF8E02}"/>
              </a:ext>
            </a:extLst>
          </p:cNvPr>
          <p:cNvSpPr txBox="1">
            <a:spLocks/>
          </p:cNvSpPr>
          <p:nvPr/>
        </p:nvSpPr>
        <p:spPr>
          <a:xfrm>
            <a:off x="2647139" y="5175106"/>
            <a:ext cx="6897721" cy="927949"/>
          </a:xfrm>
          <a:prstGeom prst="roundRect">
            <a:avLst/>
          </a:prstGeom>
          <a:solidFill>
            <a:schemeClr val="accent6">
              <a:lumMod val="40000"/>
              <a:lumOff val="60000"/>
            </a:scheme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a-DK" sz="1800" dirty="0">
                <a:solidFill>
                  <a:schemeClr val="tx1"/>
                </a:solidFill>
              </a:rPr>
              <a:t>Det kan være MEGET svært at gøre det man ved vil hjælpe på sigt, hvis man her og nu har lyst til det helt modsatte</a:t>
            </a:r>
          </a:p>
        </p:txBody>
      </p:sp>
    </p:spTree>
    <p:extLst>
      <p:ext uri="{BB962C8B-B14F-4D97-AF65-F5344CB8AC3E}">
        <p14:creationId xmlns:p14="http://schemas.microsoft.com/office/powerpoint/2010/main" val="375784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FBD9C-A07C-5CE1-5715-3CCCB9EC29ED}"/>
              </a:ext>
            </a:extLst>
          </p:cNvPr>
          <p:cNvSpPr>
            <a:spLocks noGrp="1"/>
          </p:cNvSpPr>
          <p:nvPr>
            <p:ph type="title"/>
          </p:nvPr>
        </p:nvSpPr>
        <p:spPr/>
        <p:txBody>
          <a:bodyPr>
            <a:normAutofit/>
          </a:bodyPr>
          <a:lstStyle/>
          <a:p>
            <a:r>
              <a:rPr lang="da-DK" sz="3200" b="1" dirty="0"/>
              <a:t>TILPASNING AF LIVSSTIL</a:t>
            </a:r>
          </a:p>
        </p:txBody>
      </p:sp>
      <p:sp>
        <p:nvSpPr>
          <p:cNvPr id="5" name="Tekstfelt 4">
            <a:extLst>
              <a:ext uri="{FF2B5EF4-FFF2-40B4-BE49-F238E27FC236}">
                <a16:creationId xmlns:a16="http://schemas.microsoft.com/office/drawing/2014/main" id="{43E6B86C-60FB-F39B-37D5-101F6A7AE72B}"/>
              </a:ext>
            </a:extLst>
          </p:cNvPr>
          <p:cNvSpPr txBox="1"/>
          <p:nvPr/>
        </p:nvSpPr>
        <p:spPr>
          <a:xfrm>
            <a:off x="304799" y="2450130"/>
            <a:ext cx="3439115" cy="2808313"/>
          </a:xfrm>
          <a:prstGeom prst="rect">
            <a:avLst/>
          </a:prstGeom>
          <a:noFill/>
        </p:spPr>
        <p:txBody>
          <a:bodyPr wrap="square" lIns="0" tIns="0" rIns="0" bIns="0" rtlCol="0">
            <a:noAutofit/>
          </a:bodyPr>
          <a:lstStyle/>
          <a:p>
            <a:br>
              <a:rPr lang="da-DK" dirty="0"/>
            </a:br>
            <a:br>
              <a:rPr lang="da-DK" sz="2200" dirty="0"/>
            </a:br>
            <a:r>
              <a:rPr lang="da-DK" sz="2200" dirty="0"/>
              <a:t>På den ene side kan det give mere kontrol over sygdommen, når ændring i livsførelse stabiliserer</a:t>
            </a:r>
            <a:br>
              <a:rPr lang="da-DK" sz="2200" dirty="0"/>
            </a:br>
            <a:r>
              <a:rPr lang="da-DK" dirty="0"/>
              <a:t> </a:t>
            </a:r>
            <a:br>
              <a:rPr lang="da-DK" dirty="0"/>
            </a:br>
            <a:endParaRPr lang="da-DK" dirty="0"/>
          </a:p>
        </p:txBody>
      </p:sp>
      <p:sp>
        <p:nvSpPr>
          <p:cNvPr id="6" name="Tekstfelt 5">
            <a:extLst>
              <a:ext uri="{FF2B5EF4-FFF2-40B4-BE49-F238E27FC236}">
                <a16:creationId xmlns:a16="http://schemas.microsoft.com/office/drawing/2014/main" id="{46AB9830-F276-019E-CA47-CCB14A7D40FC}"/>
              </a:ext>
            </a:extLst>
          </p:cNvPr>
          <p:cNvSpPr txBox="1"/>
          <p:nvPr/>
        </p:nvSpPr>
        <p:spPr>
          <a:xfrm>
            <a:off x="7952981" y="3175629"/>
            <a:ext cx="4063008" cy="1756979"/>
          </a:xfrm>
          <a:prstGeom prst="rect">
            <a:avLst/>
          </a:prstGeom>
          <a:noFill/>
        </p:spPr>
        <p:txBody>
          <a:bodyPr wrap="square" lIns="0" tIns="0" rIns="0" bIns="0" rtlCol="0">
            <a:noAutofit/>
          </a:bodyPr>
          <a:lstStyle/>
          <a:p>
            <a:r>
              <a:rPr lang="da-DK" sz="2200" dirty="0"/>
              <a:t>På den anden side kan det opleves som en begrænsning i  autonomi og frihed</a:t>
            </a:r>
          </a:p>
        </p:txBody>
      </p:sp>
      <p:pic>
        <p:nvPicPr>
          <p:cNvPr id="7" name="Billede 6">
            <a:extLst>
              <a:ext uri="{FF2B5EF4-FFF2-40B4-BE49-F238E27FC236}">
                <a16:creationId xmlns:a16="http://schemas.microsoft.com/office/drawing/2014/main" id="{A4D6090E-05DF-84B5-61A1-FE2E8CB48313}"/>
              </a:ext>
            </a:extLst>
          </p:cNvPr>
          <p:cNvPicPr>
            <a:picLocks noChangeAspect="1"/>
          </p:cNvPicPr>
          <p:nvPr/>
        </p:nvPicPr>
        <p:blipFill>
          <a:blip r:embed="rId2"/>
          <a:stretch>
            <a:fillRect/>
          </a:stretch>
        </p:blipFill>
        <p:spPr>
          <a:xfrm>
            <a:off x="3609093" y="2838995"/>
            <a:ext cx="4016930" cy="2318197"/>
          </a:xfrm>
          <a:prstGeom prst="rect">
            <a:avLst/>
          </a:prstGeom>
        </p:spPr>
      </p:pic>
    </p:spTree>
    <p:extLst>
      <p:ext uri="{BB962C8B-B14F-4D97-AF65-F5344CB8AC3E}">
        <p14:creationId xmlns:p14="http://schemas.microsoft.com/office/powerpoint/2010/main" val="4239162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AA7A593-AD8E-9856-B908-82817FA25D0D}"/>
              </a:ext>
            </a:extLst>
          </p:cNvPr>
          <p:cNvSpPr>
            <a:spLocks noGrp="1"/>
          </p:cNvSpPr>
          <p:nvPr>
            <p:ph idx="1"/>
          </p:nvPr>
        </p:nvSpPr>
        <p:spPr>
          <a:xfrm>
            <a:off x="3240702" y="2214911"/>
            <a:ext cx="8113098" cy="4031980"/>
          </a:xfrm>
        </p:spPr>
        <p:txBody>
          <a:bodyPr/>
          <a:lstStyle/>
          <a:p>
            <a:pPr marL="0" indent="0">
              <a:buNone/>
            </a:pPr>
            <a:r>
              <a:rPr lang="da-DK" dirty="0"/>
              <a:t>Hvordan finder man en balance mellem på den ene side at passe godt på sig selv og på den anden side have en spændende og stimulerende tilværelse?</a:t>
            </a:r>
          </a:p>
          <a:p>
            <a:endParaRPr lang="da-DK" dirty="0"/>
          </a:p>
          <a:p>
            <a:endParaRPr lang="da-DK" dirty="0"/>
          </a:p>
          <a:p>
            <a:endParaRPr lang="da-DK" dirty="0"/>
          </a:p>
          <a:p>
            <a:endParaRPr lang="da-DK" dirty="0"/>
          </a:p>
          <a:p>
            <a:endParaRPr lang="da-DK" dirty="0"/>
          </a:p>
          <a:p>
            <a:endParaRPr lang="da-DK" dirty="0"/>
          </a:p>
          <a:p>
            <a:endParaRPr lang="da-DK" dirty="0"/>
          </a:p>
        </p:txBody>
      </p:sp>
      <p:sp>
        <p:nvSpPr>
          <p:cNvPr id="7" name="Titel 6">
            <a:extLst>
              <a:ext uri="{FF2B5EF4-FFF2-40B4-BE49-F238E27FC236}">
                <a16:creationId xmlns:a16="http://schemas.microsoft.com/office/drawing/2014/main" id="{016D5965-37A8-DEF0-A27E-6B4D56B0DF70}"/>
              </a:ext>
            </a:extLst>
          </p:cNvPr>
          <p:cNvSpPr>
            <a:spLocks noGrp="1"/>
          </p:cNvSpPr>
          <p:nvPr>
            <p:ph type="title"/>
          </p:nvPr>
        </p:nvSpPr>
        <p:spPr/>
        <p:txBody>
          <a:bodyPr/>
          <a:lstStyle/>
          <a:p>
            <a:endParaRPr lang="da-DK"/>
          </a:p>
        </p:txBody>
      </p:sp>
      <p:pic>
        <p:nvPicPr>
          <p:cNvPr id="4" name="Billede 3" descr="Et billede, der indeholder tegning, skitse, illustration/afbildning, tegneserie&#10;&#10;Indhold genereret af kunstig intelligens kan være forkert.">
            <a:extLst>
              <a:ext uri="{FF2B5EF4-FFF2-40B4-BE49-F238E27FC236}">
                <a16:creationId xmlns:a16="http://schemas.microsoft.com/office/drawing/2014/main" id="{A833CB82-DC9D-CFDD-67D1-0050D36B78A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420" t="4417" r="8646" b="10338"/>
          <a:stretch/>
        </p:blipFill>
        <p:spPr>
          <a:xfrm>
            <a:off x="838200" y="2569230"/>
            <a:ext cx="1759890" cy="3414711"/>
          </a:xfrm>
          <a:prstGeom prst="rect">
            <a:avLst/>
          </a:prstGeom>
        </p:spPr>
      </p:pic>
    </p:spTree>
    <p:extLst>
      <p:ext uri="{BB962C8B-B14F-4D97-AF65-F5344CB8AC3E}">
        <p14:creationId xmlns:p14="http://schemas.microsoft.com/office/powerpoint/2010/main" val="231551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Hvad tager I med jer fra forløbet?</a:t>
            </a:r>
          </a:p>
          <a:p>
            <a:pPr>
              <a:lnSpc>
                <a:spcPct val="100000"/>
              </a:lnSpc>
              <a:spcAft>
                <a:spcPts val="1200"/>
              </a:spcAft>
            </a:pPr>
            <a:r>
              <a:rPr lang="da-DK" dirty="0"/>
              <a:t>Skriftlig evaluering</a:t>
            </a:r>
          </a:p>
        </p:txBody>
      </p:sp>
      <p:sp>
        <p:nvSpPr>
          <p:cNvPr id="4" name="Pladsholder til slidenummer 3"/>
          <p:cNvSpPr>
            <a:spLocks noGrp="1"/>
          </p:cNvSpPr>
          <p:nvPr>
            <p:ph type="sldNum" sz="quarter" idx="12"/>
          </p:nvPr>
        </p:nvSpPr>
        <p:spPr>
          <a:xfrm>
            <a:off x="8610600" y="6356355"/>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23</a:t>
            </a:fld>
            <a:endParaRPr lang="da-DK" dirty="0"/>
          </a:p>
        </p:txBody>
      </p:sp>
      <p:pic>
        <p:nvPicPr>
          <p:cNvPr id="5" name="Billede 4" descr="Et billede, der indeholder tegning, skitse, Børnekunst, Stregtegning&#10;&#10;Indhold genereret af kunstig intelligens kan være forkert.">
            <a:extLst>
              <a:ext uri="{FF2B5EF4-FFF2-40B4-BE49-F238E27FC236}">
                <a16:creationId xmlns:a16="http://schemas.microsoft.com/office/drawing/2014/main" id="{3A4EAA36-D4AF-C069-3E64-B3D5478599A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434" y="2517905"/>
            <a:ext cx="3466036" cy="3466036"/>
          </a:xfrm>
          <a:prstGeom prst="rect">
            <a:avLst/>
          </a:prstGeom>
        </p:spPr>
      </p:pic>
    </p:spTree>
    <p:extLst>
      <p:ext uri="{BB962C8B-B14F-4D97-AF65-F5344CB8AC3E}">
        <p14:creationId xmlns:p14="http://schemas.microsoft.com/office/powerpoint/2010/main" val="175992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EE0A-2090-44E0-7EB0-0A1233F28F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FCFA329-A48A-75C6-CABD-41CAC36D0D5E}"/>
              </a:ext>
            </a:extLst>
          </p:cNvPr>
          <p:cNvSpPr>
            <a:spLocks noGrp="1"/>
          </p:cNvSpPr>
          <p:nvPr>
            <p:ph type="title"/>
          </p:nvPr>
        </p:nvSpPr>
        <p:spPr/>
        <p:txBody>
          <a:bodyPr>
            <a:normAutofit/>
          </a:bodyPr>
          <a:lstStyle/>
          <a:p>
            <a:r>
              <a:rPr lang="da-DK" sz="3200" b="1" dirty="0"/>
              <a:t>LIVSSTIL OG BIPOLAR LIDELSE</a:t>
            </a:r>
          </a:p>
        </p:txBody>
      </p:sp>
      <p:sp>
        <p:nvSpPr>
          <p:cNvPr id="10" name="Pladsholder til indhold 9">
            <a:extLst>
              <a:ext uri="{FF2B5EF4-FFF2-40B4-BE49-F238E27FC236}">
                <a16:creationId xmlns:a16="http://schemas.microsoft.com/office/drawing/2014/main" id="{017648DD-3F28-D049-FBAF-C464E9995356}"/>
              </a:ext>
            </a:extLst>
          </p:cNvPr>
          <p:cNvSpPr>
            <a:spLocks noGrp="1"/>
          </p:cNvSpPr>
          <p:nvPr>
            <p:ph idx="1"/>
          </p:nvPr>
        </p:nvSpPr>
        <p:spPr/>
        <p:txBody>
          <a:bodyPr>
            <a:normAutofit/>
          </a:bodyPr>
          <a:lstStyle/>
          <a:p>
            <a:r>
              <a:rPr lang="da-DK" dirty="0">
                <a:ea typeface="Calibri" panose="020F0502020204030204" pitchFamily="34" charset="0"/>
                <a:cs typeface="Times New Roman" panose="02020603050405020304" pitchFamily="18" charset="0"/>
              </a:rPr>
              <a:t>De fleste kender til diverse råd om sund livsstil, som kost, rygning alkohol, motion og søvn.</a:t>
            </a:r>
          </a:p>
          <a:p>
            <a:r>
              <a:rPr lang="da-DK" dirty="0">
                <a:ea typeface="Calibri" panose="020F0502020204030204" pitchFamily="34" charset="0"/>
                <a:cs typeface="Times New Roman" panose="02020603050405020304" pitchFamily="18" charset="0"/>
              </a:rPr>
              <a:t>Her vil vi have fokus på, hvor man kan få den største effekt af livsstilsændringer, når man har bipolar lidelse.</a:t>
            </a:r>
          </a:p>
          <a:p>
            <a:r>
              <a:rPr lang="da-DK" dirty="0">
                <a:ea typeface="Calibri" panose="020F0502020204030204" pitchFamily="34" charset="0"/>
                <a:cs typeface="Times New Roman" panose="02020603050405020304" pitchFamily="18" charset="0"/>
              </a:rPr>
              <a:t>At tilpasse sin hverdag, søvnvaner, </a:t>
            </a:r>
            <a:r>
              <a:rPr lang="da-DK" dirty="0" err="1">
                <a:ea typeface="Calibri" panose="020F0502020204030204" pitchFamily="34" charset="0"/>
                <a:cs typeface="Times New Roman" panose="02020603050405020304" pitchFamily="18" charset="0"/>
              </a:rPr>
              <a:t>arbejds</a:t>
            </a:r>
            <a:r>
              <a:rPr lang="da-DK" dirty="0">
                <a:ea typeface="Calibri" panose="020F0502020204030204" pitchFamily="34" charset="0"/>
                <a:cs typeface="Times New Roman" panose="02020603050405020304" pitchFamily="18" charset="0"/>
              </a:rPr>
              <a:t>-eller studieliv kan bidrage til livskvalitet og stemningsstabilitet. </a:t>
            </a:r>
          </a:p>
          <a:p>
            <a:r>
              <a:rPr lang="da-DK" dirty="0">
                <a:ea typeface="Calibri" panose="020F0502020204030204" pitchFamily="34" charset="0"/>
                <a:cs typeface="Times New Roman" panose="02020603050405020304" pitchFamily="18" charset="0"/>
              </a:rPr>
              <a:t>Livsstilsændringer er også nonfarmakologiske strategier, som kan give dig  handlemuligheder og autonomi.</a:t>
            </a:r>
          </a:p>
        </p:txBody>
      </p:sp>
    </p:spTree>
    <p:extLst>
      <p:ext uri="{BB962C8B-B14F-4D97-AF65-F5344CB8AC3E}">
        <p14:creationId xmlns:p14="http://schemas.microsoft.com/office/powerpoint/2010/main" val="124847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0CC3-02F5-AB96-DA51-AA57BA4B70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027C05-0A9C-FD2B-B819-8601F6366431}"/>
              </a:ext>
            </a:extLst>
          </p:cNvPr>
          <p:cNvSpPr>
            <a:spLocks noGrp="1"/>
          </p:cNvSpPr>
          <p:nvPr>
            <p:ph type="title"/>
          </p:nvPr>
        </p:nvSpPr>
        <p:spPr/>
        <p:txBody>
          <a:bodyPr>
            <a:normAutofit/>
          </a:bodyPr>
          <a:lstStyle/>
          <a:p>
            <a:r>
              <a:rPr lang="da-DK" sz="3200" b="1" dirty="0"/>
              <a:t>LIVSSTIL OG BIPOLAR LIDELSE</a:t>
            </a:r>
          </a:p>
        </p:txBody>
      </p:sp>
      <p:sp>
        <p:nvSpPr>
          <p:cNvPr id="10" name="Pladsholder til indhold 9">
            <a:extLst>
              <a:ext uri="{FF2B5EF4-FFF2-40B4-BE49-F238E27FC236}">
                <a16:creationId xmlns:a16="http://schemas.microsoft.com/office/drawing/2014/main" id="{130453AF-752E-84C1-C447-5466DA46C891}"/>
              </a:ext>
            </a:extLst>
          </p:cNvPr>
          <p:cNvSpPr>
            <a:spLocks noGrp="1"/>
          </p:cNvSpPr>
          <p:nvPr>
            <p:ph idx="1"/>
          </p:nvPr>
        </p:nvSpPr>
        <p:spPr/>
        <p:txBody>
          <a:bodyPr vert="horz" lIns="91440" tIns="45720" rIns="91440" bIns="45720" rtlCol="0" anchor="t">
            <a:normAutofit/>
          </a:bodyPr>
          <a:lstStyle/>
          <a:p>
            <a:pPr marL="0" indent="0">
              <a:buNone/>
            </a:pPr>
            <a:r>
              <a:rPr lang="da-DK" sz="2400" b="1" dirty="0">
                <a:latin typeface="Calibri"/>
                <a:ea typeface="Calibri"/>
                <a:cs typeface="Times New Roman"/>
              </a:rPr>
              <a:t>DE OMRÅDER DER GIVER STØRST EFFEKT </a:t>
            </a:r>
          </a:p>
          <a:p>
            <a:pPr lvl="1"/>
            <a:endParaRPr lang="da-DK" dirty="0">
              <a:latin typeface="Calibri" panose="020F0502020204030204" pitchFamily="34" charset="0"/>
              <a:ea typeface="Calibri" panose="020F0502020204030204" pitchFamily="34" charset="0"/>
              <a:cs typeface="Times New Roman" panose="02020603050405020304" pitchFamily="18" charset="0"/>
            </a:endParaRPr>
          </a:p>
          <a:p>
            <a:pPr lvl="1"/>
            <a:r>
              <a:rPr lang="da-DK" dirty="0">
                <a:latin typeface="Calibri" panose="020F0502020204030204" pitchFamily="34" charset="0"/>
                <a:ea typeface="Calibri" panose="020F0502020204030204" pitchFamily="34" charset="0"/>
                <a:cs typeface="Times New Roman" panose="02020603050405020304" pitchFamily="18" charset="0"/>
              </a:rPr>
              <a:t>Hverdagsrytme</a:t>
            </a:r>
          </a:p>
          <a:p>
            <a:pPr lvl="1"/>
            <a:r>
              <a:rPr lang="da-DK" dirty="0">
                <a:latin typeface="Calibri" panose="020F0502020204030204" pitchFamily="34" charset="0"/>
                <a:ea typeface="Calibri" panose="020F0502020204030204" pitchFamily="34" charset="0"/>
                <a:cs typeface="Times New Roman" panose="02020603050405020304" pitchFamily="18" charset="0"/>
              </a:rPr>
              <a:t>Faste søvnvaner</a:t>
            </a:r>
          </a:p>
          <a:p>
            <a:pPr lvl="1"/>
            <a:r>
              <a:rPr lang="da-DK" dirty="0">
                <a:latin typeface="Calibri" panose="020F0502020204030204" pitchFamily="34" charset="0"/>
                <a:ea typeface="Calibri" panose="020F0502020204030204" pitchFamily="34" charset="0"/>
                <a:cs typeface="Times New Roman" panose="02020603050405020304" pitchFamily="18" charset="0"/>
              </a:rPr>
              <a:t>Planlægning og kontinuitet</a:t>
            </a:r>
          </a:p>
          <a:p>
            <a:pPr lvl="1"/>
            <a:r>
              <a:rPr lang="da-DK" dirty="0">
                <a:latin typeface="Calibri" panose="020F0502020204030204" pitchFamily="34" charset="0"/>
                <a:ea typeface="Calibri" panose="020F0502020204030204" pitchFamily="34" charset="0"/>
                <a:cs typeface="Times New Roman" panose="02020603050405020304" pitchFamily="18" charset="0"/>
              </a:rPr>
              <a:t>Et tilpasset stressniveau</a:t>
            </a:r>
          </a:p>
          <a:p>
            <a:pPr lvl="1"/>
            <a:r>
              <a:rPr lang="da-DK" dirty="0">
                <a:latin typeface="Calibri" panose="020F0502020204030204" pitchFamily="34" charset="0"/>
                <a:ea typeface="Calibri" panose="020F0502020204030204" pitchFamily="34" charset="0"/>
                <a:cs typeface="Times New Roman" panose="02020603050405020304" pitchFamily="18" charset="0"/>
              </a:rPr>
              <a:t>Fysisk aktivitet/træning/motion</a:t>
            </a:r>
          </a:p>
          <a:p>
            <a:pPr lvl="1"/>
            <a:r>
              <a:rPr lang="da-DK" dirty="0">
                <a:latin typeface="Calibri" panose="020F0502020204030204" pitchFamily="34" charset="0"/>
                <a:ea typeface="Calibri" panose="020F0502020204030204" pitchFamily="34" charset="0"/>
                <a:cs typeface="Times New Roman" panose="02020603050405020304" pitchFamily="18" charset="0"/>
              </a:rPr>
              <a:t>Lavt alkoholforbrug</a:t>
            </a:r>
          </a:p>
          <a:p>
            <a:pPr lvl="1"/>
            <a:r>
              <a:rPr lang="da-DK" dirty="0">
                <a:latin typeface="Calibri" panose="020F0502020204030204" pitchFamily="34" charset="0"/>
                <a:ea typeface="Calibri" panose="020F0502020204030204" pitchFamily="34" charset="0"/>
                <a:cs typeface="Times New Roman" panose="02020603050405020304" pitchFamily="18" charset="0"/>
              </a:rPr>
              <a:t>Undgå andre rusmidler</a:t>
            </a:r>
          </a:p>
          <a:p>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a:p>
            <a:endParaRPr lang="da-DK" dirty="0"/>
          </a:p>
          <a:p>
            <a:pPr marL="0" indent="0">
              <a:buNone/>
            </a:pPr>
            <a:endParaRPr lang="da-DK" sz="1800" dirty="0"/>
          </a:p>
          <a:p>
            <a:endParaRPr lang="da-DK" dirty="0"/>
          </a:p>
        </p:txBody>
      </p:sp>
    </p:spTree>
    <p:extLst>
      <p:ext uri="{BB962C8B-B14F-4D97-AF65-F5344CB8AC3E}">
        <p14:creationId xmlns:p14="http://schemas.microsoft.com/office/powerpoint/2010/main" val="395489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96CF9-831C-77B4-ECB4-B50B89310262}"/>
              </a:ext>
            </a:extLst>
          </p:cNvPr>
          <p:cNvSpPr>
            <a:spLocks noGrp="1"/>
          </p:cNvSpPr>
          <p:nvPr>
            <p:ph type="title"/>
          </p:nvPr>
        </p:nvSpPr>
        <p:spPr/>
        <p:txBody>
          <a:bodyPr>
            <a:normAutofit/>
          </a:bodyPr>
          <a:lstStyle/>
          <a:p>
            <a:r>
              <a:rPr lang="da-DK" sz="3200" b="1" dirty="0"/>
              <a:t>LIVSSTIL OG BIPOLAR LIDELSE</a:t>
            </a:r>
            <a:endParaRPr lang="da-DK" sz="3200" dirty="0"/>
          </a:p>
        </p:txBody>
      </p:sp>
      <p:graphicFrame>
        <p:nvGraphicFramePr>
          <p:cNvPr id="4" name="Pladsholder til indhold 3">
            <a:extLst>
              <a:ext uri="{FF2B5EF4-FFF2-40B4-BE49-F238E27FC236}">
                <a16:creationId xmlns:a16="http://schemas.microsoft.com/office/drawing/2014/main" id="{12E2D59D-EBEA-D595-EACD-E849D6BD6277}"/>
              </a:ext>
            </a:extLst>
          </p:cNvPr>
          <p:cNvGraphicFramePr>
            <a:graphicFrameLocks noGrp="1"/>
          </p:cNvGraphicFramePr>
          <p:nvPr>
            <p:ph idx="1"/>
            <p:extLst>
              <p:ext uri="{D42A27DB-BD31-4B8C-83A1-F6EECF244321}">
                <p14:modId xmlns:p14="http://schemas.microsoft.com/office/powerpoint/2010/main" val="1219577642"/>
              </p:ext>
            </p:extLst>
          </p:nvPr>
        </p:nvGraphicFramePr>
        <p:xfrm>
          <a:off x="838200" y="1807627"/>
          <a:ext cx="2677732" cy="4450080"/>
        </p:xfrm>
        <a:graphic>
          <a:graphicData uri="http://schemas.openxmlformats.org/drawingml/2006/table">
            <a:tbl>
              <a:tblPr firstRow="1" bandRow="1">
                <a:tableStyleId>{5940675A-B579-460E-94D1-54222C63F5DA}</a:tableStyleId>
              </a:tblPr>
              <a:tblGrid>
                <a:gridCol w="2677732">
                  <a:extLst>
                    <a:ext uri="{9D8B030D-6E8A-4147-A177-3AD203B41FA5}">
                      <a16:colId xmlns:a16="http://schemas.microsoft.com/office/drawing/2014/main" val="824382724"/>
                    </a:ext>
                  </a:extLst>
                </a:gridCol>
              </a:tblGrid>
              <a:tr h="370840">
                <a:tc>
                  <a:txBody>
                    <a:bodyPr/>
                    <a:lstStyle/>
                    <a:p>
                      <a:pPr algn="ctr"/>
                      <a:r>
                        <a:rPr lang="da-DK" sz="2000" b="1" dirty="0">
                          <a:solidFill>
                            <a:schemeClr val="tx1"/>
                          </a:solidFill>
                        </a:rPr>
                        <a:t>DEPRESSION</a:t>
                      </a:r>
                    </a:p>
                  </a:txBody>
                  <a:tcPr>
                    <a:solidFill>
                      <a:srgbClr val="A7DDFF"/>
                    </a:solidFill>
                  </a:tcPr>
                </a:tc>
                <a:extLst>
                  <a:ext uri="{0D108BD9-81ED-4DB2-BD59-A6C34878D82A}">
                    <a16:rowId xmlns:a16="http://schemas.microsoft.com/office/drawing/2014/main" val="854024522"/>
                  </a:ext>
                </a:extLst>
              </a:tr>
              <a:tr h="370840">
                <a:tc>
                  <a:txBody>
                    <a:bodyPr/>
                    <a:lstStyle/>
                    <a:p>
                      <a:pPr lvl="0"/>
                      <a:endParaRPr lang="da-DK" sz="2000" dirty="0"/>
                    </a:p>
                    <a:p>
                      <a:pPr marL="285750" lvl="0" indent="-285750">
                        <a:buFont typeface="Arial" panose="020B0604020202020204" pitchFamily="34" charset="0"/>
                        <a:buChar char="•"/>
                      </a:pPr>
                      <a:r>
                        <a:rPr lang="da-DK" sz="2000" dirty="0"/>
                        <a:t>Sover meget og ligger mest i sengen</a:t>
                      </a:r>
                    </a:p>
                    <a:p>
                      <a:pPr marL="285750" lvl="0" indent="-285750">
                        <a:buFont typeface="Arial" panose="020B0604020202020204" pitchFamily="34" charset="0"/>
                        <a:buChar char="•"/>
                      </a:pPr>
                      <a:r>
                        <a:rPr lang="da-DK" sz="2000" dirty="0"/>
                        <a:t>Ser meget TV</a:t>
                      </a:r>
                    </a:p>
                    <a:p>
                      <a:pPr marL="285750" lvl="0" indent="-285750">
                        <a:buFont typeface="Arial" panose="020B0604020202020204" pitchFamily="34" charset="0"/>
                        <a:buChar char="•"/>
                      </a:pPr>
                      <a:r>
                        <a:rPr lang="da-DK" sz="2000" dirty="0"/>
                        <a:t>Svært at få motion</a:t>
                      </a:r>
                    </a:p>
                    <a:p>
                      <a:pPr marL="285750" lvl="0" indent="-285750">
                        <a:buFont typeface="Arial" panose="020B0604020202020204" pitchFamily="34" charset="0"/>
                        <a:buChar char="•"/>
                      </a:pPr>
                      <a:r>
                        <a:rPr lang="da-DK" sz="2000" dirty="0"/>
                        <a:t>Laver færre ting i hjemmet</a:t>
                      </a:r>
                    </a:p>
                    <a:p>
                      <a:pPr marL="285750" lvl="0" indent="-285750">
                        <a:buFont typeface="Arial" panose="020B0604020202020204" pitchFamily="34" charset="0"/>
                        <a:buChar char="•"/>
                      </a:pPr>
                      <a:r>
                        <a:rPr lang="da-DK" sz="2000" dirty="0"/>
                        <a:t>Isolerer mig</a:t>
                      </a:r>
                    </a:p>
                    <a:p>
                      <a:pPr marL="285750" lvl="0" indent="-285750">
                        <a:buFont typeface="Arial" panose="020B0604020202020204" pitchFamily="34" charset="0"/>
                        <a:buChar char="•"/>
                      </a:pPr>
                      <a:r>
                        <a:rPr lang="da-DK" sz="2000" dirty="0"/>
                        <a:t>Svarer ikke beskeder</a:t>
                      </a:r>
                    </a:p>
                    <a:p>
                      <a:pPr marL="285750" lvl="0" indent="-285750">
                        <a:buFont typeface="Arial" panose="020B0604020202020204" pitchFamily="34" charset="0"/>
                        <a:buChar char="•"/>
                      </a:pPr>
                      <a:r>
                        <a:rPr lang="da-DK" sz="2000" dirty="0"/>
                        <a:t>Spiser uregelmæssigt</a:t>
                      </a:r>
                    </a:p>
                    <a:p>
                      <a:pPr marL="0" lvl="0" indent="0">
                        <a:buFont typeface="Arial" panose="020B0604020202020204" pitchFamily="34" charset="0"/>
                        <a:buNone/>
                      </a:pPr>
                      <a:endParaRPr lang="da-DK" sz="2000" dirty="0"/>
                    </a:p>
                    <a:p>
                      <a:pPr marL="285750" lvl="0" indent="-285750">
                        <a:buFont typeface="Arial" panose="020B0604020202020204" pitchFamily="34" charset="0"/>
                        <a:buChar char="•"/>
                      </a:pPr>
                      <a:endParaRPr lang="da-DK" sz="2000" dirty="0"/>
                    </a:p>
                    <a:p>
                      <a:endParaRPr lang="da-DK" sz="2000" dirty="0"/>
                    </a:p>
                  </a:txBody>
                  <a:tcPr/>
                </a:tc>
                <a:extLst>
                  <a:ext uri="{0D108BD9-81ED-4DB2-BD59-A6C34878D82A}">
                    <a16:rowId xmlns:a16="http://schemas.microsoft.com/office/drawing/2014/main" val="1478835746"/>
                  </a:ext>
                </a:extLst>
              </a:tr>
            </a:tbl>
          </a:graphicData>
        </a:graphic>
      </p:graphicFrame>
      <p:graphicFrame>
        <p:nvGraphicFramePr>
          <p:cNvPr id="5" name="Pladsholder til indhold 3">
            <a:extLst>
              <a:ext uri="{FF2B5EF4-FFF2-40B4-BE49-F238E27FC236}">
                <a16:creationId xmlns:a16="http://schemas.microsoft.com/office/drawing/2014/main" id="{54B399F0-6CE5-9A05-A51B-3074B0553282}"/>
              </a:ext>
            </a:extLst>
          </p:cNvPr>
          <p:cNvGraphicFramePr>
            <a:graphicFrameLocks/>
          </p:cNvGraphicFramePr>
          <p:nvPr>
            <p:extLst>
              <p:ext uri="{D42A27DB-BD31-4B8C-83A1-F6EECF244321}">
                <p14:modId xmlns:p14="http://schemas.microsoft.com/office/powerpoint/2010/main" val="3726379059"/>
              </p:ext>
            </p:extLst>
          </p:nvPr>
        </p:nvGraphicFramePr>
        <p:xfrm>
          <a:off x="4622442" y="1807627"/>
          <a:ext cx="2677732" cy="4450080"/>
        </p:xfrm>
        <a:graphic>
          <a:graphicData uri="http://schemas.openxmlformats.org/drawingml/2006/table">
            <a:tbl>
              <a:tblPr firstRow="1" bandRow="1">
                <a:tableStyleId>{5940675A-B579-460E-94D1-54222C63F5DA}</a:tableStyleId>
              </a:tblPr>
              <a:tblGrid>
                <a:gridCol w="2677732">
                  <a:extLst>
                    <a:ext uri="{9D8B030D-6E8A-4147-A177-3AD203B41FA5}">
                      <a16:colId xmlns:a16="http://schemas.microsoft.com/office/drawing/2014/main" val="824382724"/>
                    </a:ext>
                  </a:extLst>
                </a:gridCol>
              </a:tblGrid>
              <a:tr h="370840">
                <a:tc>
                  <a:txBody>
                    <a:bodyPr/>
                    <a:lstStyle/>
                    <a:p>
                      <a:pPr algn="ctr"/>
                      <a:r>
                        <a:rPr lang="da-DK" sz="2000" b="1" dirty="0"/>
                        <a:t>NEUTRAL</a:t>
                      </a:r>
                    </a:p>
                  </a:txBody>
                  <a:tcPr>
                    <a:solidFill>
                      <a:schemeClr val="accent6">
                        <a:lumMod val="60000"/>
                        <a:lumOff val="40000"/>
                      </a:schemeClr>
                    </a:solidFill>
                  </a:tcPr>
                </a:tc>
                <a:extLst>
                  <a:ext uri="{0D108BD9-81ED-4DB2-BD59-A6C34878D82A}">
                    <a16:rowId xmlns:a16="http://schemas.microsoft.com/office/drawing/2014/main" val="854024522"/>
                  </a:ext>
                </a:extLst>
              </a:tr>
              <a:tr h="370840">
                <a:tc>
                  <a:txBody>
                    <a:bodyPr/>
                    <a:lstStyle/>
                    <a:p>
                      <a:pPr marL="285750" lvl="0" indent="-285750">
                        <a:buFont typeface="Arial" panose="020B0604020202020204" pitchFamily="34" charset="0"/>
                        <a:buChar char="•"/>
                      </a:pPr>
                      <a:r>
                        <a:rPr lang="da-DK" sz="2000" dirty="0"/>
                        <a:t>Har som regel struktur på dagen</a:t>
                      </a:r>
                    </a:p>
                    <a:p>
                      <a:pPr marL="285750" lvl="0" indent="-285750">
                        <a:buFont typeface="Arial" panose="020B0604020202020204" pitchFamily="34" charset="0"/>
                        <a:buChar char="•"/>
                      </a:pPr>
                      <a:r>
                        <a:rPr lang="da-DK" sz="2000" dirty="0"/>
                        <a:t>Får rørt mig nogle gange om ugen</a:t>
                      </a:r>
                    </a:p>
                    <a:p>
                      <a:pPr marL="285750" lvl="0" indent="-285750">
                        <a:buFont typeface="Arial" panose="020B0604020202020204" pitchFamily="34" charset="0"/>
                        <a:buChar char="•"/>
                      </a:pPr>
                      <a:r>
                        <a:rPr lang="da-DK" sz="2000" dirty="0"/>
                        <a:t>Har dage med sociale aftaler</a:t>
                      </a:r>
                    </a:p>
                    <a:p>
                      <a:pPr marL="285750" lvl="0" indent="-285750">
                        <a:buFont typeface="Arial" panose="020B0604020202020204" pitchFamily="34" charset="0"/>
                        <a:buChar char="•"/>
                      </a:pPr>
                      <a:r>
                        <a:rPr lang="da-DK" sz="2000" dirty="0"/>
                        <a:t>Har rolige stunder indimellem</a:t>
                      </a:r>
                    </a:p>
                    <a:p>
                      <a:pPr marL="285750" lvl="0" indent="-285750">
                        <a:buFont typeface="Arial" panose="020B0604020202020204" pitchFamily="34" charset="0"/>
                        <a:buChar char="•"/>
                      </a:pPr>
                      <a:r>
                        <a:rPr lang="da-DK" sz="2000" dirty="0"/>
                        <a:t>Sover 7-9 timer</a:t>
                      </a:r>
                    </a:p>
                    <a:p>
                      <a:pPr marL="285750" lvl="0" indent="-285750">
                        <a:buFont typeface="Arial" panose="020B0604020202020204" pitchFamily="34" charset="0"/>
                        <a:buChar char="•"/>
                      </a:pPr>
                      <a:r>
                        <a:rPr lang="da-DK" sz="2000" dirty="0"/>
                        <a:t>Får som regel lavet det jeg skal</a:t>
                      </a:r>
                    </a:p>
                    <a:p>
                      <a:pPr marL="285750" lvl="0" indent="-285750">
                        <a:buFont typeface="Arial" panose="020B0604020202020204" pitchFamily="34" charset="0"/>
                        <a:buChar char="•"/>
                      </a:pPr>
                      <a:r>
                        <a:rPr lang="da-DK" sz="2000" dirty="0"/>
                        <a:t>Spiser tre måltider om dagen</a:t>
                      </a:r>
                    </a:p>
                  </a:txBody>
                  <a:tcPr/>
                </a:tc>
                <a:extLst>
                  <a:ext uri="{0D108BD9-81ED-4DB2-BD59-A6C34878D82A}">
                    <a16:rowId xmlns:a16="http://schemas.microsoft.com/office/drawing/2014/main" val="1478835746"/>
                  </a:ext>
                </a:extLst>
              </a:tr>
            </a:tbl>
          </a:graphicData>
        </a:graphic>
      </p:graphicFrame>
      <p:graphicFrame>
        <p:nvGraphicFramePr>
          <p:cNvPr id="6" name="Pladsholder til indhold 3">
            <a:extLst>
              <a:ext uri="{FF2B5EF4-FFF2-40B4-BE49-F238E27FC236}">
                <a16:creationId xmlns:a16="http://schemas.microsoft.com/office/drawing/2014/main" id="{4BA142F6-F662-29F1-04E4-FFE9E430E610}"/>
              </a:ext>
            </a:extLst>
          </p:cNvPr>
          <p:cNvGraphicFramePr>
            <a:graphicFrameLocks/>
          </p:cNvGraphicFramePr>
          <p:nvPr>
            <p:extLst>
              <p:ext uri="{D42A27DB-BD31-4B8C-83A1-F6EECF244321}">
                <p14:modId xmlns:p14="http://schemas.microsoft.com/office/powerpoint/2010/main" val="3231104556"/>
              </p:ext>
            </p:extLst>
          </p:nvPr>
        </p:nvGraphicFramePr>
        <p:xfrm>
          <a:off x="8406684" y="1807627"/>
          <a:ext cx="2677732" cy="4450080"/>
        </p:xfrm>
        <a:graphic>
          <a:graphicData uri="http://schemas.openxmlformats.org/drawingml/2006/table">
            <a:tbl>
              <a:tblPr firstRow="1" bandRow="1">
                <a:tableStyleId>{5940675A-B579-460E-94D1-54222C63F5DA}</a:tableStyleId>
              </a:tblPr>
              <a:tblGrid>
                <a:gridCol w="2677732">
                  <a:extLst>
                    <a:ext uri="{9D8B030D-6E8A-4147-A177-3AD203B41FA5}">
                      <a16:colId xmlns:a16="http://schemas.microsoft.com/office/drawing/2014/main" val="824382724"/>
                    </a:ext>
                  </a:extLst>
                </a:gridCol>
              </a:tblGrid>
              <a:tr h="370840">
                <a:tc>
                  <a:txBody>
                    <a:bodyPr/>
                    <a:lstStyle/>
                    <a:p>
                      <a:pPr algn="ctr"/>
                      <a:r>
                        <a:rPr lang="da-DK" sz="2000" b="1" dirty="0"/>
                        <a:t>(HYPO)MANI</a:t>
                      </a:r>
                    </a:p>
                  </a:txBody>
                  <a:tcPr>
                    <a:solidFill>
                      <a:schemeClr val="accent2">
                        <a:lumMod val="40000"/>
                        <a:lumOff val="60000"/>
                      </a:schemeClr>
                    </a:solidFill>
                  </a:tcPr>
                </a:tc>
                <a:extLst>
                  <a:ext uri="{0D108BD9-81ED-4DB2-BD59-A6C34878D82A}">
                    <a16:rowId xmlns:a16="http://schemas.microsoft.com/office/drawing/2014/main" val="854024522"/>
                  </a:ext>
                </a:extLst>
              </a:tr>
              <a:tr h="370840">
                <a:tc>
                  <a:txBody>
                    <a:bodyPr/>
                    <a:lstStyle/>
                    <a:p>
                      <a:pPr marL="285750" lvl="0" indent="-285750">
                        <a:buFont typeface="Arial" panose="020B0604020202020204" pitchFamily="34" charset="0"/>
                        <a:buChar char="•"/>
                      </a:pPr>
                      <a:endParaRPr lang="da-DK" sz="2000" dirty="0"/>
                    </a:p>
                    <a:p>
                      <a:pPr marL="285750" lvl="0" indent="-285750">
                        <a:buFont typeface="Arial" panose="020B0604020202020204" pitchFamily="34" charset="0"/>
                        <a:buChar char="•"/>
                      </a:pPr>
                      <a:r>
                        <a:rPr lang="da-DK" sz="2000" dirty="0"/>
                        <a:t>Har gang i mange projekter</a:t>
                      </a:r>
                    </a:p>
                    <a:p>
                      <a:pPr marL="285750" lvl="0" indent="-285750">
                        <a:buFont typeface="Arial" panose="020B0604020202020204" pitchFamily="34" charset="0"/>
                        <a:buChar char="•"/>
                      </a:pPr>
                      <a:r>
                        <a:rPr lang="da-DK" sz="2000" dirty="0"/>
                        <a:t>Har flere aftaler om dagen</a:t>
                      </a:r>
                    </a:p>
                    <a:p>
                      <a:pPr marL="285750" lvl="0" indent="-285750">
                        <a:buFont typeface="Arial" panose="020B0604020202020204" pitchFamily="34" charset="0"/>
                        <a:buChar char="•"/>
                      </a:pPr>
                      <a:r>
                        <a:rPr lang="da-DK" sz="2000" dirty="0"/>
                        <a:t>Glemmer pauser og måltider</a:t>
                      </a:r>
                    </a:p>
                    <a:p>
                      <a:pPr marL="285750" lvl="0" indent="-285750">
                        <a:buFont typeface="Arial" panose="020B0604020202020204" pitchFamily="34" charset="0"/>
                        <a:buChar char="•"/>
                      </a:pPr>
                      <a:r>
                        <a:rPr lang="da-DK" sz="2000" dirty="0"/>
                        <a:t>Sidder oppe sent og sover sparsomt</a:t>
                      </a:r>
                    </a:p>
                    <a:p>
                      <a:pPr marL="285750" lvl="0" indent="-285750">
                        <a:buFont typeface="Arial" panose="020B0604020202020204" pitchFamily="34" charset="0"/>
                        <a:buChar char="•"/>
                      </a:pPr>
                      <a:r>
                        <a:rPr lang="da-DK" sz="2000" dirty="0"/>
                        <a:t>Fester mere, bruger flere rusmidler</a:t>
                      </a:r>
                    </a:p>
                    <a:p>
                      <a:pPr marL="285750" lvl="0" indent="-285750">
                        <a:buFont typeface="Arial" panose="020B0604020202020204" pitchFamily="34" charset="0"/>
                        <a:buChar char="•"/>
                      </a:pPr>
                      <a:r>
                        <a:rPr lang="da-DK" sz="2000" dirty="0"/>
                        <a:t>Træner meget mere</a:t>
                      </a:r>
                    </a:p>
                    <a:p>
                      <a:endParaRPr lang="da-DK" sz="2000" dirty="0"/>
                    </a:p>
                  </a:txBody>
                  <a:tcPr/>
                </a:tc>
                <a:extLst>
                  <a:ext uri="{0D108BD9-81ED-4DB2-BD59-A6C34878D82A}">
                    <a16:rowId xmlns:a16="http://schemas.microsoft.com/office/drawing/2014/main" val="1478835746"/>
                  </a:ext>
                </a:extLst>
              </a:tr>
            </a:tbl>
          </a:graphicData>
        </a:graphic>
      </p:graphicFrame>
      <p:sp>
        <p:nvSpPr>
          <p:cNvPr id="10" name="Pil: venstre-højre 9">
            <a:extLst>
              <a:ext uri="{FF2B5EF4-FFF2-40B4-BE49-F238E27FC236}">
                <a16:creationId xmlns:a16="http://schemas.microsoft.com/office/drawing/2014/main" id="{F4BB0180-4CE1-868C-6DE0-594F11D026BA}"/>
              </a:ext>
            </a:extLst>
          </p:cNvPr>
          <p:cNvSpPr/>
          <p:nvPr/>
        </p:nvSpPr>
        <p:spPr>
          <a:xfrm>
            <a:off x="7433792" y="2086378"/>
            <a:ext cx="839274" cy="450760"/>
          </a:xfrm>
          <a:prstGeom prst="leftRightArrow">
            <a:avLst/>
          </a:prstGeom>
          <a:solidFill>
            <a:schemeClr val="accent6">
              <a:lumMod val="75000"/>
            </a:schemeClr>
          </a:solidFill>
          <a:ln>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
        <p:nvSpPr>
          <p:cNvPr id="11" name="Pil: venstre-højre 10">
            <a:extLst>
              <a:ext uri="{FF2B5EF4-FFF2-40B4-BE49-F238E27FC236}">
                <a16:creationId xmlns:a16="http://schemas.microsoft.com/office/drawing/2014/main" id="{5252AD97-48E6-0C6E-EE24-352E197AAF2B}"/>
              </a:ext>
            </a:extLst>
          </p:cNvPr>
          <p:cNvSpPr/>
          <p:nvPr/>
        </p:nvSpPr>
        <p:spPr>
          <a:xfrm>
            <a:off x="3649550" y="2086378"/>
            <a:ext cx="839274" cy="450760"/>
          </a:xfrm>
          <a:prstGeom prst="leftRightArrow">
            <a:avLst/>
          </a:prstGeom>
          <a:solidFill>
            <a:schemeClr val="accent6">
              <a:lumMod val="75000"/>
            </a:schemeClr>
          </a:solidFill>
          <a:ln>
            <a:solidFill>
              <a:schemeClr val="tx1">
                <a:lumMod val="50000"/>
                <a:lumOff val="5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1045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56B28-E0BD-0C9C-3BE8-380101F172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D31F2B-BA4F-2DD7-CC57-050D2C7FB371}"/>
              </a:ext>
            </a:extLst>
          </p:cNvPr>
          <p:cNvSpPr>
            <a:spLocks noGrp="1"/>
          </p:cNvSpPr>
          <p:nvPr>
            <p:ph type="title"/>
          </p:nvPr>
        </p:nvSpPr>
        <p:spPr>
          <a:xfrm>
            <a:off x="490471" y="611109"/>
            <a:ext cx="10515600" cy="772351"/>
          </a:xfrm>
        </p:spPr>
        <p:txBody>
          <a:bodyPr anchor="b">
            <a:normAutofit/>
          </a:bodyPr>
          <a:lstStyle/>
          <a:p>
            <a:pPr algn="l"/>
            <a:r>
              <a:rPr lang="da-DK" sz="3200" b="1" dirty="0"/>
              <a:t>HVERDAGSRYTME</a:t>
            </a:r>
          </a:p>
        </p:txBody>
      </p:sp>
      <p:sp>
        <p:nvSpPr>
          <p:cNvPr id="3" name="Rectangle 1">
            <a:extLst>
              <a:ext uri="{FF2B5EF4-FFF2-40B4-BE49-F238E27FC236}">
                <a16:creationId xmlns:a16="http://schemas.microsoft.com/office/drawing/2014/main" id="{F0036F23-40C5-693B-2FC0-2C97527310BE}"/>
              </a:ext>
            </a:extLst>
          </p:cNvPr>
          <p:cNvSpPr>
            <a:spLocks noGrp="1" noChangeArrowheads="1"/>
          </p:cNvSpPr>
          <p:nvPr>
            <p:ph idx="1"/>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0" indent="0" eaLnBrk="0" fontAlgn="base" hangingPunct="0">
              <a:spcBef>
                <a:spcPct val="0"/>
              </a:spcBef>
              <a:spcAft>
                <a:spcPts val="600"/>
              </a:spcAft>
              <a:buFontTx/>
              <a:buChar char="•"/>
            </a:pPr>
            <a:r>
              <a:rPr lang="da-DK" altLang="da-DK" sz="2600" dirty="0"/>
              <a:t> </a:t>
            </a:r>
            <a:r>
              <a:rPr kumimoji="0" lang="da-DK" altLang="da-DK" sz="2600" b="0" i="0" u="none" strike="noStrike" cap="none" normalizeH="0" baseline="0" dirty="0">
                <a:ln>
                  <a:noFill/>
                </a:ln>
                <a:effectLst/>
              </a:rPr>
              <a:t>En fast hverdagsrytme giver struktur i søvn, måltider, arbejde og fritid</a:t>
            </a:r>
          </a:p>
          <a:p>
            <a:pPr marL="0" marR="0" lvl="0" indent="0" algn="l" defTabSz="914400" rtl="0" eaLnBrk="0" fontAlgn="base" latinLnBrk="0" hangingPunct="0">
              <a:spcBef>
                <a:spcPct val="0"/>
              </a:spcBef>
              <a:spcAft>
                <a:spcPts val="600"/>
              </a:spcAft>
              <a:buClrTx/>
              <a:buSzTx/>
              <a:buFontTx/>
              <a:buChar char="•"/>
              <a:tabLst/>
            </a:pPr>
            <a:endParaRPr kumimoji="0" lang="da-DK" altLang="da-DK" sz="2600" b="0" i="0" u="none" strike="noStrike" cap="none" normalizeH="0" baseline="0" dirty="0">
              <a:ln>
                <a:noFill/>
              </a:ln>
              <a:effectLst/>
            </a:endParaRPr>
          </a:p>
          <a:p>
            <a:pPr marL="0" indent="0" eaLnBrk="0" fontAlgn="base" hangingPunct="0">
              <a:spcBef>
                <a:spcPct val="0"/>
              </a:spcBef>
              <a:spcAft>
                <a:spcPts val="600"/>
              </a:spcAft>
              <a:buFontTx/>
              <a:buChar char="•"/>
            </a:pPr>
            <a:r>
              <a:rPr lang="da-DK" altLang="da-DK" sz="2600" dirty="0"/>
              <a:t> </a:t>
            </a:r>
            <a:r>
              <a:rPr kumimoji="0" lang="da-DK" altLang="da-DK" sz="2600" b="0" i="0" u="none" strike="noStrike" cap="none" normalizeH="0" baseline="0" dirty="0">
                <a:ln>
                  <a:noFill/>
                </a:ln>
                <a:effectLst/>
              </a:rPr>
              <a:t>Rutiner reducerer stress og mindsker behovet for planlægning</a:t>
            </a:r>
            <a:endParaRPr lang="da-DK" altLang="da-DK" sz="2600" b="0" i="0" u="none" strike="noStrike" cap="none" normalizeH="0" baseline="0">
              <a:ln>
                <a:noFill/>
              </a:ln>
              <a:effectLst/>
              <a:ea typeface="Calibri"/>
              <a:cs typeface="Calibri"/>
            </a:endParaRPr>
          </a:p>
          <a:p>
            <a:pPr marL="0" marR="0" lvl="0" indent="0" algn="l" defTabSz="914400" rtl="0" eaLnBrk="0" fontAlgn="base" latinLnBrk="0" hangingPunct="0">
              <a:spcBef>
                <a:spcPct val="0"/>
              </a:spcBef>
              <a:spcAft>
                <a:spcPts val="600"/>
              </a:spcAft>
              <a:buClrTx/>
              <a:buSzTx/>
              <a:buFontTx/>
              <a:buChar char="•"/>
              <a:tabLst/>
            </a:pPr>
            <a:endParaRPr kumimoji="0" lang="da-DK" altLang="da-DK" sz="2600" b="0" i="0" u="none" strike="noStrike" cap="none" normalizeH="0" baseline="0" dirty="0">
              <a:ln>
                <a:noFill/>
              </a:ln>
              <a:effectLst/>
            </a:endParaRPr>
          </a:p>
          <a:p>
            <a:pPr marL="0" indent="0" eaLnBrk="0" fontAlgn="base" hangingPunct="0">
              <a:spcBef>
                <a:spcPct val="0"/>
              </a:spcBef>
              <a:spcAft>
                <a:spcPts val="600"/>
              </a:spcAft>
              <a:buFontTx/>
              <a:buChar char="•"/>
            </a:pPr>
            <a:r>
              <a:rPr lang="da-DK" altLang="da-DK" sz="2600" dirty="0"/>
              <a:t> </a:t>
            </a:r>
            <a:r>
              <a:rPr kumimoji="0" lang="da-DK" altLang="da-DK" sz="2600" b="0" i="0" u="none" strike="noStrike" cap="none" normalizeH="0" baseline="0" dirty="0">
                <a:ln>
                  <a:noFill/>
                </a:ln>
                <a:effectLst/>
              </a:rPr>
              <a:t>En stabil rytme gør det lettere at opdage ændringer i stemningsleje</a:t>
            </a:r>
            <a:endParaRPr lang="da-DK" altLang="da-DK" sz="2600" b="0" i="0" u="none" strike="noStrike" cap="none" normalizeH="0" baseline="0">
              <a:ln>
                <a:noFill/>
              </a:ln>
              <a:effectLst/>
              <a:ea typeface="Calibri"/>
              <a:cs typeface="Calibri"/>
            </a:endParaRPr>
          </a:p>
          <a:p>
            <a:pPr marL="0" marR="0" lvl="0" indent="0" algn="l" defTabSz="914400" rtl="0" eaLnBrk="0" fontAlgn="base" latinLnBrk="0" hangingPunct="0">
              <a:spcBef>
                <a:spcPct val="0"/>
              </a:spcBef>
              <a:spcAft>
                <a:spcPts val="600"/>
              </a:spcAft>
              <a:buClrTx/>
              <a:buSzTx/>
              <a:buFontTx/>
              <a:buChar char="•"/>
              <a:tabLst/>
            </a:pPr>
            <a:endParaRPr kumimoji="0" lang="da-DK" altLang="da-DK" sz="2600" b="0" i="0" u="none" strike="noStrike" cap="none" normalizeH="0" baseline="0" dirty="0">
              <a:ln>
                <a:noFill/>
              </a:ln>
              <a:effectLst/>
            </a:endParaRPr>
          </a:p>
          <a:p>
            <a:pPr marL="0" indent="0" eaLnBrk="0" fontAlgn="base" hangingPunct="0">
              <a:spcBef>
                <a:spcPct val="0"/>
              </a:spcBef>
              <a:spcAft>
                <a:spcPts val="600"/>
              </a:spcAft>
              <a:buFontTx/>
              <a:buChar char="•"/>
            </a:pPr>
            <a:r>
              <a:rPr lang="da-DK" altLang="da-DK" sz="2600" dirty="0"/>
              <a:t> </a:t>
            </a:r>
            <a:r>
              <a:rPr kumimoji="0" lang="da-DK" altLang="da-DK" sz="2600" b="0" i="0" u="none" strike="noStrike" cap="none" normalizeH="0" baseline="0" dirty="0">
                <a:ln>
                  <a:noFill/>
                </a:ln>
                <a:effectLst/>
              </a:rPr>
              <a:t>Perfektion er ikke målet – find en realistisk balance trods skiftende vilkår</a:t>
            </a:r>
            <a:endParaRPr lang="da-DK" altLang="da-DK" sz="2600" b="0" i="0" u="none" strike="noStrike" cap="none" normalizeH="0" baseline="0" dirty="0">
              <a:ln>
                <a:noFill/>
              </a:ln>
              <a:effectLst/>
              <a:ea typeface="Calibri"/>
              <a:cs typeface="Calibri"/>
            </a:endParaRPr>
          </a:p>
        </p:txBody>
      </p:sp>
    </p:spTree>
    <p:extLst>
      <p:ext uri="{BB962C8B-B14F-4D97-AF65-F5344CB8AC3E}">
        <p14:creationId xmlns:p14="http://schemas.microsoft.com/office/powerpoint/2010/main" val="332506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578B3-3338-F55C-A710-B8203A476004}"/>
              </a:ext>
            </a:extLst>
          </p:cNvPr>
          <p:cNvSpPr>
            <a:spLocks noGrp="1"/>
          </p:cNvSpPr>
          <p:nvPr>
            <p:ph type="title"/>
          </p:nvPr>
        </p:nvSpPr>
        <p:spPr>
          <a:xfrm>
            <a:off x="595090" y="605306"/>
            <a:ext cx="7621632" cy="859665"/>
          </a:xfrm>
        </p:spPr>
        <p:txBody>
          <a:bodyPr anchor="b">
            <a:normAutofit/>
          </a:bodyPr>
          <a:lstStyle/>
          <a:p>
            <a:r>
              <a:rPr lang="da-DK" b="1" dirty="0"/>
              <a:t>DØGNRYTME OG SØVN</a:t>
            </a:r>
          </a:p>
        </p:txBody>
      </p:sp>
      <p:sp>
        <p:nvSpPr>
          <p:cNvPr id="4" name="Pladsholder til slidenummer 3" hidden="1">
            <a:extLst>
              <a:ext uri="{FF2B5EF4-FFF2-40B4-BE49-F238E27FC236}">
                <a16:creationId xmlns:a16="http://schemas.microsoft.com/office/drawing/2014/main" id="{18B0A5F1-7888-A469-3A0A-C91B0053F4E2}"/>
              </a:ext>
            </a:extLst>
          </p:cNvPr>
          <p:cNvSpPr>
            <a:spLocks noGrp="1"/>
          </p:cNvSpPr>
          <p:nvPr>
            <p:ph type="sldNum" sz="quarter" idx="4294967295"/>
          </p:nvPr>
        </p:nvSpPr>
        <p:spPr>
          <a:xfrm>
            <a:off x="11281038" y="6417279"/>
            <a:ext cx="912281" cy="216193"/>
          </a:xfrm>
        </p:spPr>
        <p:txBody>
          <a:bodyPr/>
          <a:lstStyle/>
          <a:p>
            <a:pPr>
              <a:spcAft>
                <a:spcPts val="600"/>
              </a:spcAft>
            </a:pPr>
            <a:fld id="{0DAB5548-7253-48D6-B95B-F3D312A72220}" type="slidenum">
              <a:rPr lang="da-DK" smtClean="0"/>
              <a:pPr>
                <a:spcAft>
                  <a:spcPts val="600"/>
                </a:spcAft>
              </a:pPr>
              <a:t>7</a:t>
            </a:fld>
            <a:endParaRPr lang="da-DK"/>
          </a:p>
        </p:txBody>
      </p:sp>
      <p:sp>
        <p:nvSpPr>
          <p:cNvPr id="3" name="Tekstfelt 2">
            <a:extLst>
              <a:ext uri="{FF2B5EF4-FFF2-40B4-BE49-F238E27FC236}">
                <a16:creationId xmlns:a16="http://schemas.microsoft.com/office/drawing/2014/main" id="{EEF88254-77F4-5201-8147-FD2C991F477E}"/>
              </a:ext>
            </a:extLst>
          </p:cNvPr>
          <p:cNvSpPr txBox="1"/>
          <p:nvPr/>
        </p:nvSpPr>
        <p:spPr>
          <a:xfrm>
            <a:off x="837127" y="1906073"/>
            <a:ext cx="9659155" cy="3570208"/>
          </a:xfrm>
          <a:prstGeom prst="rect">
            <a:avLst/>
          </a:prstGeom>
          <a:noFill/>
        </p:spPr>
        <p:txBody>
          <a:bodyPr wrap="square" rtlCol="0">
            <a:spAutoFit/>
          </a:bodyPr>
          <a:lstStyle/>
          <a:p>
            <a:pPr marL="285750" indent="-285750">
              <a:buFont typeface="Arial" panose="020B0604020202020204" pitchFamily="34" charset="0"/>
              <a:buChar char="•"/>
            </a:pPr>
            <a:r>
              <a:rPr lang="da-DK" sz="2600" dirty="0"/>
              <a:t>Søvn </a:t>
            </a:r>
            <a:r>
              <a:rPr lang="da-DK" sz="2600" b="0" i="0" baseline="0" dirty="0"/>
              <a:t>er afgørende for stabilitet ved bipolar lidelse</a:t>
            </a:r>
          </a:p>
          <a:p>
            <a:endParaRPr lang="da-DK" sz="2600" dirty="0"/>
          </a:p>
          <a:p>
            <a:pPr marL="285750" indent="-285750">
              <a:buFont typeface="Arial" panose="020B0604020202020204" pitchFamily="34" charset="0"/>
              <a:buChar char="•"/>
            </a:pPr>
            <a:r>
              <a:rPr lang="da-DK" sz="2600" dirty="0"/>
              <a:t>Under </a:t>
            </a:r>
            <a:r>
              <a:rPr lang="da-DK" sz="2600" b="0" i="0" baseline="0" dirty="0"/>
              <a:t>søvn restituerer krop og psyke, og hjernen bearbejder indtryk</a:t>
            </a:r>
            <a:endParaRPr lang="da-DK" sz="2600" dirty="0"/>
          </a:p>
          <a:p>
            <a:endParaRPr lang="da-DK" sz="2600" dirty="0"/>
          </a:p>
          <a:p>
            <a:pPr marL="285750" indent="-285750">
              <a:buFont typeface="Arial" panose="020B0604020202020204" pitchFamily="34" charset="0"/>
              <a:buChar char="•"/>
            </a:pPr>
            <a:r>
              <a:rPr lang="da-DK" sz="2600" dirty="0"/>
              <a:t>Hverdag </a:t>
            </a:r>
            <a:r>
              <a:rPr lang="da-DK" sz="2600" b="0" i="0" baseline="0" dirty="0"/>
              <a:t>påvirker både søvn, døgnrytme og stabilitet</a:t>
            </a:r>
            <a:endParaRPr lang="da-DK" sz="2600" dirty="0"/>
          </a:p>
          <a:p>
            <a:endParaRPr lang="da-DK" sz="2600" dirty="0"/>
          </a:p>
          <a:p>
            <a:pPr marL="285750" indent="-285750">
              <a:buFont typeface="Arial" panose="020B0604020202020204" pitchFamily="34" charset="0"/>
              <a:buChar char="•"/>
            </a:pPr>
            <a:r>
              <a:rPr lang="da-DK" sz="2600" dirty="0"/>
              <a:t>Ændringer </a:t>
            </a:r>
            <a:r>
              <a:rPr lang="da-DK" sz="2600" b="0" i="0" baseline="0" dirty="0"/>
              <a:t>i søvnmønstre hænger ofte sammen med skift i stemningsleje</a:t>
            </a:r>
            <a:r>
              <a:rPr lang="da-DK" sz="2600" dirty="0"/>
              <a:t>- og omvendt.</a:t>
            </a:r>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239320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D1D3-665E-B132-D010-747DF35D78D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00A260-473F-2138-F0DE-0B71BCC31D02}"/>
              </a:ext>
            </a:extLst>
          </p:cNvPr>
          <p:cNvSpPr>
            <a:spLocks noGrp="1"/>
          </p:cNvSpPr>
          <p:nvPr>
            <p:ph type="title"/>
          </p:nvPr>
        </p:nvSpPr>
        <p:spPr/>
        <p:txBody>
          <a:bodyPr>
            <a:normAutofit/>
          </a:bodyPr>
          <a:lstStyle/>
          <a:p>
            <a:r>
              <a:rPr lang="da-DK" sz="3200" b="1" dirty="0"/>
              <a:t>SIGNALSTOFFER HAR DØGNRYTME</a:t>
            </a:r>
          </a:p>
        </p:txBody>
      </p:sp>
      <p:sp>
        <p:nvSpPr>
          <p:cNvPr id="10" name="Pladsholder til indhold 9">
            <a:extLst>
              <a:ext uri="{FF2B5EF4-FFF2-40B4-BE49-F238E27FC236}">
                <a16:creationId xmlns:a16="http://schemas.microsoft.com/office/drawing/2014/main" id="{B106C9FA-5762-AF4E-81CB-3577979F7733}"/>
              </a:ext>
            </a:extLst>
          </p:cNvPr>
          <p:cNvSpPr>
            <a:spLocks noGrp="1"/>
          </p:cNvSpPr>
          <p:nvPr>
            <p:ph idx="1"/>
          </p:nvPr>
        </p:nvSpPr>
        <p:spPr/>
        <p:txBody>
          <a:bodyPr>
            <a:normAutofit lnSpcReduction="10000"/>
          </a:bodyPr>
          <a:lstStyle/>
          <a:p>
            <a:r>
              <a:rPr lang="da-DK" altLang="da-DK" dirty="0"/>
              <a:t>Signalstoffer og hormoner </a:t>
            </a:r>
          </a:p>
          <a:p>
            <a:pPr lvl="1"/>
            <a:r>
              <a:rPr lang="da-DK" altLang="da-DK" dirty="0"/>
              <a:t>Dopamin</a:t>
            </a:r>
          </a:p>
          <a:p>
            <a:pPr lvl="1"/>
            <a:r>
              <a:rPr lang="da-DK" altLang="da-DK" dirty="0"/>
              <a:t>Serotonin</a:t>
            </a:r>
          </a:p>
          <a:p>
            <a:pPr lvl="1"/>
            <a:r>
              <a:rPr lang="da-DK" altLang="da-DK" dirty="0"/>
              <a:t>Noradrenalin</a:t>
            </a:r>
          </a:p>
          <a:p>
            <a:pPr lvl="1"/>
            <a:r>
              <a:rPr lang="da-DK" altLang="da-DK" dirty="0" err="1"/>
              <a:t>Cortisol</a:t>
            </a:r>
            <a:endParaRPr lang="da-DK" altLang="da-DK" dirty="0"/>
          </a:p>
          <a:p>
            <a:pPr lvl="1"/>
            <a:r>
              <a:rPr lang="da-DK" altLang="da-DK" dirty="0" err="1"/>
              <a:t>Melatonin</a:t>
            </a:r>
            <a:endParaRPr lang="da-DK" altLang="da-DK" dirty="0"/>
          </a:p>
          <a:p>
            <a:endParaRPr lang="da-DK" altLang="da-DK" dirty="0"/>
          </a:p>
          <a:p>
            <a:r>
              <a:rPr lang="da-DK" altLang="da-DK" dirty="0"/>
              <a:t>De udskilles i forskellig koncentration over døgnet (har døgnrytme)</a:t>
            </a:r>
          </a:p>
          <a:p>
            <a:endParaRPr lang="da-DK" altLang="da-DK" dirty="0"/>
          </a:p>
          <a:p>
            <a:r>
              <a:rPr lang="da-DK" altLang="da-DK" dirty="0"/>
              <a:t>Du hjælper din søvn, ved at have en hverdagsrytme</a:t>
            </a:r>
          </a:p>
        </p:txBody>
      </p:sp>
      <p:pic>
        <p:nvPicPr>
          <p:cNvPr id="3" name="Picture 2" descr="Download Clock, Doodle, Cartoon. Royalty-Free Stock Illustration Image -  Pixabay">
            <a:extLst>
              <a:ext uri="{FF2B5EF4-FFF2-40B4-BE49-F238E27FC236}">
                <a16:creationId xmlns:a16="http://schemas.microsoft.com/office/drawing/2014/main" id="{F2A759AE-4907-0622-1F9D-43EED19848AD}"/>
              </a:ext>
            </a:extLst>
          </p:cNvPr>
          <p:cNvPicPr>
            <a:picLocks noChangeAspect="1" noChangeArrowheads="1"/>
          </p:cNvPicPr>
          <p:nvPr/>
        </p:nvPicPr>
        <p:blipFill rotWithShape="1">
          <a:blip r:embed="rId3">
            <a:clrChange>
              <a:clrFrom>
                <a:srgbClr val="000000">
                  <a:alpha val="47059"/>
                </a:srgbClr>
              </a:clrFrom>
              <a:clrTo>
                <a:srgbClr val="000000">
                  <a:alpha val="0"/>
                </a:srgbClr>
              </a:clrTo>
            </a:clrChange>
            <a:duotone>
              <a:prstClr val="black"/>
              <a:schemeClr val="accent5">
                <a:lumMod val="50000"/>
                <a:tint val="45000"/>
                <a:satMod val="400000"/>
              </a:schemeClr>
            </a:duotone>
            <a:extLst>
              <a:ext uri="{28A0092B-C50C-407E-A947-70E740481C1C}">
                <a14:useLocalDpi xmlns:a14="http://schemas.microsoft.com/office/drawing/2010/main" val="0"/>
              </a:ext>
            </a:extLst>
          </a:blip>
          <a:srcRect l="49612" t="-1" b="-1614"/>
          <a:stretch/>
        </p:blipFill>
        <p:spPr bwMode="auto">
          <a:xfrm>
            <a:off x="8215852" y="717395"/>
            <a:ext cx="2890559" cy="332950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578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6912F-423F-3133-23E8-7BA6AE080B13}"/>
              </a:ext>
            </a:extLst>
          </p:cNvPr>
          <p:cNvSpPr>
            <a:spLocks noGrp="1"/>
          </p:cNvSpPr>
          <p:nvPr>
            <p:ph type="title"/>
          </p:nvPr>
        </p:nvSpPr>
        <p:spPr/>
        <p:txBody>
          <a:bodyPr>
            <a:normAutofit/>
          </a:bodyPr>
          <a:lstStyle/>
          <a:p>
            <a:r>
              <a:rPr lang="da-DK" sz="3200" b="1" dirty="0"/>
              <a:t>DØGNRYTMER VED DEPRESSION</a:t>
            </a:r>
          </a:p>
        </p:txBody>
      </p:sp>
      <p:pic>
        <p:nvPicPr>
          <p:cNvPr id="4" name="Pladsholder til indhold 3">
            <a:extLst>
              <a:ext uri="{FF2B5EF4-FFF2-40B4-BE49-F238E27FC236}">
                <a16:creationId xmlns:a16="http://schemas.microsoft.com/office/drawing/2014/main" id="{5F73B145-EBA9-2E64-008A-9703974493DE}"/>
              </a:ext>
            </a:extLst>
          </p:cNvPr>
          <p:cNvPicPr>
            <a:picLocks noGrp="1" noChangeAspect="1"/>
          </p:cNvPicPr>
          <p:nvPr>
            <p:ph idx="1"/>
          </p:nvPr>
        </p:nvPicPr>
        <p:blipFill>
          <a:blip r:embed="rId3"/>
          <a:stretch>
            <a:fillRect/>
          </a:stretch>
        </p:blipFill>
        <p:spPr>
          <a:xfrm>
            <a:off x="2157909" y="1646410"/>
            <a:ext cx="7876181" cy="4710827"/>
          </a:xfrm>
          <a:prstGeom prst="rect">
            <a:avLst/>
          </a:prstGeom>
        </p:spPr>
      </p:pic>
    </p:spTree>
    <p:extLst>
      <p:ext uri="{BB962C8B-B14F-4D97-AF65-F5344CB8AC3E}">
        <p14:creationId xmlns:p14="http://schemas.microsoft.com/office/powerpoint/2010/main" val="1058307488"/>
      </p:ext>
    </p:extLst>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B3C34-EC69-44F2-971B-9DDADCBF8413}">
  <ds:schemaRefs>
    <ds:schemaRef ds:uri="http://schemas.microsoft.com/office/2006/metadata/properties"/>
    <ds:schemaRef ds:uri="http://schemas.microsoft.com/office/infopath/2007/PartnerControls"/>
    <ds:schemaRef ds:uri="46bc01ff-faee-43f1-949a-29a91abcae44"/>
    <ds:schemaRef ds:uri="45271e33-d65b-4fdb-83df-e33c3ee32854"/>
  </ds:schemaRefs>
</ds:datastoreItem>
</file>

<file path=customXml/itemProps2.xml><?xml version="1.0" encoding="utf-8"?>
<ds:datastoreItem xmlns:ds="http://schemas.openxmlformats.org/officeDocument/2006/customXml" ds:itemID="{D84FDB34-21AA-4AA9-9072-404EDE7D9DB5}">
  <ds:schemaRefs>
    <ds:schemaRef ds:uri="http://schemas.microsoft.com/sharepoint/v3/contenttype/forms"/>
  </ds:schemaRefs>
</ds:datastoreItem>
</file>

<file path=customXml/itemProps3.xml><?xml version="1.0" encoding="utf-8"?>
<ds:datastoreItem xmlns:ds="http://schemas.openxmlformats.org/officeDocument/2006/customXml" ds:itemID="{9BD1916A-CE09-4CB9-863A-A1240E5305A0}"/>
</file>

<file path=docProps/app.xml><?xml version="1.0" encoding="utf-8"?>
<Properties xmlns="http://schemas.openxmlformats.org/officeDocument/2006/extended-properties" xmlns:vt="http://schemas.openxmlformats.org/officeDocument/2006/docPropsVTypes">
  <Template>2024-dmpg-skabelon-v.2</Template>
  <TotalTime>1280</TotalTime>
  <Words>1693</Words>
  <Application>Microsoft Office PowerPoint</Application>
  <PresentationFormat>Widescreen</PresentationFormat>
  <Paragraphs>228</Paragraphs>
  <Slides>23</Slides>
  <Notes>15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Calibri</vt:lpstr>
      <vt:lpstr>Times New Roman</vt:lpstr>
      <vt:lpstr>2024-dmpg-skabelon-v.2</vt:lpstr>
      <vt:lpstr>LIVSSTIL OG DØGNRYTME</vt:lpstr>
      <vt:lpstr>PROGRAM</vt:lpstr>
      <vt:lpstr>LIVSSTIL OG BIPOLAR LIDELSE</vt:lpstr>
      <vt:lpstr>LIVSSTIL OG BIPOLAR LIDELSE</vt:lpstr>
      <vt:lpstr>LIVSSTIL OG BIPOLAR LIDELSE</vt:lpstr>
      <vt:lpstr>HVERDAGSRYTME</vt:lpstr>
      <vt:lpstr>DØGNRYTME OG SØVN</vt:lpstr>
      <vt:lpstr>SIGNALSTOFFER HAR DØGNRYTME</vt:lpstr>
      <vt:lpstr>DØGNRYTMER VED DEPRESSION</vt:lpstr>
      <vt:lpstr>DØGNRYTME</vt:lpstr>
      <vt:lpstr>PowerPoint-præsentation</vt:lpstr>
      <vt:lpstr>PowerPoint-præsentation</vt:lpstr>
      <vt:lpstr>PowerPoint-præsentation</vt:lpstr>
      <vt:lpstr>PowerPoint-præsentation</vt:lpstr>
      <vt:lpstr>PowerPoint-præsentation</vt:lpstr>
      <vt:lpstr>PowerPoint-præsentation</vt:lpstr>
      <vt:lpstr>PLANLÆGNING</vt:lpstr>
      <vt:lpstr>Benspænd</vt:lpstr>
      <vt:lpstr>FASTE RAMMER- principbeslutninger</vt:lpstr>
      <vt:lpstr>FORNUFT   VS   FØLELSE</vt:lpstr>
      <vt:lpstr>TILPASNING AF LIVSSTIL</vt:lpstr>
      <vt:lpstr>PowerPoint-præsentation</vt:lpstr>
      <vt:lpstr>TAK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Morten Sau</cp:lastModifiedBy>
  <cp:revision>94</cp:revision>
  <dcterms:created xsi:type="dcterms:W3CDTF">2025-08-19T10:01:38Z</dcterms:created>
  <dcterms:modified xsi:type="dcterms:W3CDTF">2025-12-04T12:47:40Z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