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A4_AC6D8A0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97_82CEF112.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0"/>
    <p:sldMasterId id="2147483680" r:id="rId11"/>
  </p:sldMasterIdLst>
  <p:notesMasterIdLst>
    <p:notesMasterId r:id="rId48"/>
  </p:notesMasterIdLst>
  <p:sldIdLst>
    <p:sldId id="863" r:id="rId12"/>
    <p:sldId id="425" r:id="rId13"/>
    <p:sldId id="472" r:id="rId14"/>
    <p:sldId id="266" r:id="rId15"/>
    <p:sldId id="267" r:id="rId16"/>
    <p:sldId id="420" r:id="rId17"/>
    <p:sldId id="354" r:id="rId18"/>
    <p:sldId id="864" r:id="rId19"/>
    <p:sldId id="352" r:id="rId20"/>
    <p:sldId id="350" r:id="rId21"/>
    <p:sldId id="268" r:id="rId22"/>
    <p:sldId id="417" r:id="rId23"/>
    <p:sldId id="407" r:id="rId24"/>
    <p:sldId id="412" r:id="rId25"/>
    <p:sldId id="411" r:id="rId26"/>
    <p:sldId id="337" r:id="rId27"/>
    <p:sldId id="416" r:id="rId28"/>
    <p:sldId id="421" r:id="rId29"/>
    <p:sldId id="430" r:id="rId30"/>
    <p:sldId id="431" r:id="rId31"/>
    <p:sldId id="344" r:id="rId32"/>
    <p:sldId id="432" r:id="rId33"/>
    <p:sldId id="422" r:id="rId34"/>
    <p:sldId id="465" r:id="rId35"/>
    <p:sldId id="466" r:id="rId36"/>
    <p:sldId id="467" r:id="rId37"/>
    <p:sldId id="469" r:id="rId38"/>
    <p:sldId id="423" r:id="rId39"/>
    <p:sldId id="428" r:id="rId40"/>
    <p:sldId id="429" r:id="rId41"/>
    <p:sldId id="424" r:id="rId42"/>
    <p:sldId id="347" r:id="rId43"/>
    <p:sldId id="365" r:id="rId44"/>
    <p:sldId id="426" r:id="rId45"/>
    <p:sldId id="464" r:id="rId46"/>
    <p:sldId id="470" r:id="rId4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0DCB8E-2C7F-D4D4-C646-31C8B9C0E4A7}" name="Gudmunda Sirry Arnardottir" initials="GA" userId="S::gudmunda.sirry.arnardottir@regionh.dk::7bee0ae9-7df3-4f86-86c5-166b3b09411c" providerId="AD"/>
  <p188:author id="{5F3E46A3-1E2D-DE61-9FBF-7370588CE1C4}" name="Nadja Grønbjerg Vrå" initials="NV" userId="S::nadja.groenbjerg.vraa@regionh.dk::6af6e989-2da3-4601-a3af-d4aafd4f83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97C"/>
    <a:srgbClr val="F74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D579A-B629-4036-EEB5-E33B8B7712E2}" v="250" dt="2025-11-20T12:13:20.93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9" autoAdjust="0"/>
    <p:restoredTop sz="36663" autoAdjust="0"/>
  </p:normalViewPr>
  <p:slideViewPr>
    <p:cSldViewPr snapToGrid="0">
      <p:cViewPr varScale="1">
        <p:scale>
          <a:sx n="41" d="100"/>
          <a:sy n="41" d="100"/>
        </p:scale>
        <p:origin x="3024" y="42"/>
      </p:cViewPr>
      <p:guideLst/>
    </p:cSldViewPr>
  </p:slideViewPr>
  <p:outlineViewPr>
    <p:cViewPr>
      <p:scale>
        <a:sx n="25" d="100"/>
        <a:sy n="25" d="100"/>
      </p:scale>
      <p:origin x="0" y="0"/>
    </p:cViewPr>
  </p:outlineViewPr>
  <p:notesTextViewPr>
    <p:cViewPr>
      <p:scale>
        <a:sx n="125" d="100"/>
        <a:sy n="125" d="100"/>
      </p:scale>
      <p:origin x="0" y="-966"/>
    </p:cViewPr>
  </p:notesTextViewPr>
  <p:sorterViewPr>
    <p:cViewPr>
      <p:scale>
        <a:sx n="100" d="100"/>
        <a:sy n="100" d="100"/>
      </p:scale>
      <p:origin x="0" y="-4260"/>
    </p:cViewPr>
  </p:sorterViewPr>
  <p:notesViewPr>
    <p:cSldViewPr snapToGrid="0">
      <p:cViewPr varScale="1">
        <p:scale>
          <a:sx n="83" d="100"/>
          <a:sy n="83" d="100"/>
        </p:scale>
        <p:origin x="363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2.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microsoft.com/office/2016/11/relationships/changesInfo" Target="changesInfos/changesInfo1.xml"/><Relationship Id="rId5" Type="http://schemas.openxmlformats.org/officeDocument/2006/relationships/customXml" Target="../customXml/item5.xml"/><Relationship Id="rId10" Type="http://schemas.openxmlformats.org/officeDocument/2006/relationships/slideMaster" Target="slideMasters/slideMaster1.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munda Sirry Arnardottir" userId="7bee0ae9-7df3-4f86-86c5-166b3b09411c" providerId="ADAL" clId="{0711E1F1-F4C3-4067-AAA6-5017697B9FCC}"/>
    <pc:docChg chg="custSel addSld modSld">
      <pc:chgData name="Gudmunda Sirry Arnardottir" userId="7bee0ae9-7df3-4f86-86c5-166b3b09411c" providerId="ADAL" clId="{0711E1F1-F4C3-4067-AAA6-5017697B9FCC}" dt="2025-10-21T08:02:01.461" v="22" actId="20577"/>
      <pc:docMkLst>
        <pc:docMk/>
      </pc:docMkLst>
      <pc:sldChg chg="modSp add mod">
        <pc:chgData name="Gudmunda Sirry Arnardottir" userId="7bee0ae9-7df3-4f86-86c5-166b3b09411c" providerId="ADAL" clId="{0711E1F1-F4C3-4067-AAA6-5017697B9FCC}" dt="2025-10-21T08:02:01.461" v="22" actId="20577"/>
        <pc:sldMkLst>
          <pc:docMk/>
          <pc:sldMk cId="161728170" sldId="863"/>
        </pc:sldMkLst>
        <pc:spChg chg="mod">
          <ac:chgData name="Gudmunda Sirry Arnardottir" userId="7bee0ae9-7df3-4f86-86c5-166b3b09411c" providerId="ADAL" clId="{0711E1F1-F4C3-4067-AAA6-5017697B9FCC}" dt="2025-10-21T08:02:01.461" v="22" actId="20577"/>
          <ac:spMkLst>
            <pc:docMk/>
            <pc:sldMk cId="161728170" sldId="863"/>
            <ac:spMk id="3" creationId="{F468C599-4F00-4407-E12A-D9017247C5F9}"/>
          </ac:spMkLst>
        </pc:spChg>
      </pc:sldChg>
    </pc:docChg>
  </pc:docChgLst>
  <pc:docChgLst>
    <pc:chgData name="Natacha Blauenfeldt Kyster" userId="S::natacha.blauenfeldt.kyster_regionh.dk#ext#@regionmidtjylland.onmicrosoft.com::00b98de2-31d0-42bb-8171-676b4d64317b" providerId="AD" clId="Web-{9B4D579A-B629-4036-EEB5-E33B8B7712E2}"/>
    <pc:docChg chg="modSld">
      <pc:chgData name="Natacha Blauenfeldt Kyster" userId="S::natacha.blauenfeldt.kyster_regionh.dk#ext#@regionmidtjylland.onmicrosoft.com::00b98de2-31d0-42bb-8171-676b4d64317b" providerId="AD" clId="Web-{9B4D579A-B629-4036-EEB5-E33B8B7712E2}" dt="2025-11-20T12:13:20.936" v="243" actId="20577"/>
      <pc:docMkLst>
        <pc:docMk/>
      </pc:docMkLst>
      <pc:sldChg chg="addSp delSp modSp">
        <pc:chgData name="Natacha Blauenfeldt Kyster" userId="S::natacha.blauenfeldt.kyster_regionh.dk#ext#@regionmidtjylland.onmicrosoft.com::00b98de2-31d0-42bb-8171-676b4d64317b" providerId="AD" clId="Web-{9B4D579A-B629-4036-EEB5-E33B8B7712E2}" dt="2025-11-20T12:13:20.936" v="243" actId="20577"/>
        <pc:sldMkLst>
          <pc:docMk/>
          <pc:sldMk cId="129552951" sldId="426"/>
        </pc:sldMkLst>
        <pc:spChg chg="mod">
          <ac:chgData name="Natacha Blauenfeldt Kyster" userId="S::natacha.blauenfeldt.kyster_regionh.dk#ext#@regionmidtjylland.onmicrosoft.com::00b98de2-31d0-42bb-8171-676b4d64317b" providerId="AD" clId="Web-{9B4D579A-B629-4036-EEB5-E33B8B7712E2}" dt="2025-11-20T12:13:20.936" v="243" actId="20577"/>
          <ac:spMkLst>
            <pc:docMk/>
            <pc:sldMk cId="129552951" sldId="426"/>
            <ac:spMk id="4" creationId="{00000000-0000-0000-0000-000000000000}"/>
          </ac:spMkLst>
        </pc:spChg>
        <pc:spChg chg="mod">
          <ac:chgData name="Natacha Blauenfeldt Kyster" userId="S::natacha.blauenfeldt.kyster_regionh.dk#ext#@regionmidtjylland.onmicrosoft.com::00b98de2-31d0-42bb-8171-676b4d64317b" providerId="AD" clId="Web-{9B4D579A-B629-4036-EEB5-E33B8B7712E2}" dt="2025-11-20T12:12:41.513" v="237" actId="1076"/>
          <ac:spMkLst>
            <pc:docMk/>
            <pc:sldMk cId="129552951" sldId="426"/>
            <ac:spMk id="7" creationId="{540953A3-B389-2749-E404-48306A4C1A83}"/>
          </ac:spMkLst>
        </pc:spChg>
        <pc:graphicFrameChg chg="add mod modGraphic">
          <ac:chgData name="Natacha Blauenfeldt Kyster" userId="S::natacha.blauenfeldt.kyster_regionh.dk#ext#@regionmidtjylland.onmicrosoft.com::00b98de2-31d0-42bb-8171-676b4d64317b" providerId="AD" clId="Web-{9B4D579A-B629-4036-EEB5-E33B8B7712E2}" dt="2025-11-20T12:12:58.920" v="240" actId="1076"/>
          <ac:graphicFrameMkLst>
            <pc:docMk/>
            <pc:sldMk cId="129552951" sldId="426"/>
            <ac:graphicFrameMk id="5" creationId="{73700A14-3A95-B0FA-80AD-138EDD9EAE2D}"/>
          </ac:graphicFrameMkLst>
        </pc:graphicFrameChg>
        <pc:picChg chg="del">
          <ac:chgData name="Natacha Blauenfeldt Kyster" userId="S::natacha.blauenfeldt.kyster_regionh.dk#ext#@regionmidtjylland.onmicrosoft.com::00b98de2-31d0-42bb-8171-676b4d64317b" providerId="AD" clId="Web-{9B4D579A-B629-4036-EEB5-E33B8B7712E2}" dt="2025-11-20T12:10:50.026" v="0"/>
          <ac:picMkLst>
            <pc:docMk/>
            <pc:sldMk cId="129552951" sldId="426"/>
            <ac:picMk id="3" creationId="{DDA41DF4-A5A5-5D69-70C6-392E181B57D4}"/>
          </ac:picMkLst>
        </pc:picChg>
      </pc:sldChg>
    </pc:docChg>
  </pc:docChgLst>
  <pc:docChgLst>
    <pc:chgData name="Jette Thrane" userId="S::j.thrane_rn.dk#ext#@regionmidtjylland.onmicrosoft.com::0b513e84-a9d9-47ed-a5de-84015da39e20" providerId="AD" clId="Web-{F12358A6-A35E-6C59-FE63-D9A6513E1AB3}"/>
    <pc:docChg chg="modSld">
      <pc:chgData name="Jette Thrane" userId="S::j.thrane_rn.dk#ext#@regionmidtjylland.onmicrosoft.com::0b513e84-a9d9-47ed-a5de-84015da39e20" providerId="AD" clId="Web-{F12358A6-A35E-6C59-FE63-D9A6513E1AB3}" dt="2025-11-17T11:52:07.739" v="8" actId="20577"/>
      <pc:docMkLst>
        <pc:docMk/>
      </pc:docMkLst>
      <pc:sldChg chg="modSp">
        <pc:chgData name="Jette Thrane" userId="S::j.thrane_rn.dk#ext#@regionmidtjylland.onmicrosoft.com::0b513e84-a9d9-47ed-a5de-84015da39e20" providerId="AD" clId="Web-{F12358A6-A35E-6C59-FE63-D9A6513E1AB3}" dt="2025-11-17T11:52:07.739" v="8" actId="20577"/>
        <pc:sldMkLst>
          <pc:docMk/>
          <pc:sldMk cId="161728170" sldId="863"/>
        </pc:sldMkLst>
        <pc:spChg chg="mod">
          <ac:chgData name="Jette Thrane" userId="S::j.thrane_rn.dk#ext#@regionmidtjylland.onmicrosoft.com::0b513e84-a9d9-47ed-a5de-84015da39e20" providerId="AD" clId="Web-{F12358A6-A35E-6C59-FE63-D9A6513E1AB3}" dt="2025-11-17T11:52:07.739" v="8" actId="20577"/>
          <ac:spMkLst>
            <pc:docMk/>
            <pc:sldMk cId="161728170" sldId="863"/>
            <ac:spMk id="3" creationId="{F468C599-4F00-4407-E12A-D9017247C5F9}"/>
          </ac:spMkLst>
        </pc:spChg>
      </pc:sldChg>
    </pc:docChg>
  </pc:docChgLst>
</pc:chgInfo>
</file>

<file path=ppt/comments/modernComment_197_82CEF112.xml><?xml version="1.0" encoding="utf-8"?>
<p188:cmLst xmlns:a="http://schemas.openxmlformats.org/drawingml/2006/main" xmlns:r="http://schemas.openxmlformats.org/officeDocument/2006/relationships" xmlns:p188="http://schemas.microsoft.com/office/powerpoint/2018/8/main">
  <p188:cm id="{AEAA4286-1017-4973-97F5-4213138E4DAE}" authorId="{5F3E46A3-1E2D-DE61-9FBF-7370588CE1C4}" status="resolved" created="2025-08-28T09:45:07.399" complete="100000">
    <pc:sldMkLst xmlns:pc="http://schemas.microsoft.com/office/powerpoint/2013/main/command">
      <pc:docMk/>
      <pc:sldMk cId="2194600210" sldId="407"/>
    </pc:sldMkLst>
    <p188:txBody>
      <a:bodyPr/>
      <a:lstStyle/>
      <a:p>
        <a:r>
          <a:rPr lang="da-DK"/>
          <a:t>"Et værested eller en aktivitetsgruppe"…? 😊</a:t>
        </a:r>
      </a:p>
    </p188:txBody>
  </p188:cm>
  <p188:cm id="{7617B05A-DDC3-4B58-AFC3-70DDC58396AE}" authorId="{5F3E46A3-1E2D-DE61-9FBF-7370588CE1C4}" status="resolved" created="2025-08-28T09:46:29.404" complete="100000">
    <pc:sldMkLst xmlns:pc="http://schemas.microsoft.com/office/powerpoint/2013/main/command">
      <pc:docMk/>
      <pc:sldMk cId="2194600210" sldId="407"/>
    </pc:sldMkLst>
    <p188:txBody>
      <a:bodyPr/>
      <a:lstStyle/>
      <a:p>
        <a:r>
          <a:rPr lang="da-DK"/>
          <a:t>Elsker din sidste paragraf i noterne!</a:t>
        </a:r>
      </a:p>
    </p188:txBody>
  </p188:cm>
</p188:cmLst>
</file>

<file path=ppt/comments/modernComment_1A4_AC6D8A00.xml><?xml version="1.0" encoding="utf-8"?>
<p188:cmLst xmlns:a="http://schemas.openxmlformats.org/drawingml/2006/main" xmlns:r="http://schemas.openxmlformats.org/officeDocument/2006/relationships" xmlns:p188="http://schemas.microsoft.com/office/powerpoint/2018/8/main">
  <p188:cm id="{025E4EC3-5122-4609-B877-E07B51BFB65B}" authorId="{5F3E46A3-1E2D-DE61-9FBF-7370588CE1C4}" status="resolved" created="2025-08-28T09:35:58.361" complete="100000">
    <pc:sldMkLst xmlns:pc="http://schemas.microsoft.com/office/powerpoint/2013/main/command">
      <pc:docMk/>
      <pc:sldMk cId="2892859904" sldId="420"/>
    </pc:sldMkLst>
    <p188:txBody>
      <a:bodyPr/>
      <a:lstStyle/>
      <a:p>
        <a:r>
          <a:rPr lang="da-DK"/>
          <a:t>OBS lidt stavning i noterne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43A36D6-5254-4F14-B9C7-4EB0937C9DD9}" type="datetimeFigureOut">
              <a:t>11/20/2025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22275" y="4777193"/>
            <a:ext cx="5953125" cy="44594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72615C9-AC94-4F3A-868D-28B4254BE329}" type="slidenum">
              <a:t>‹#›</a:t>
            </a:fld>
            <a:endParaRPr lang="en-US"/>
          </a:p>
        </p:txBody>
      </p:sp>
    </p:spTree>
    <p:extLst>
      <p:ext uri="{BB962C8B-B14F-4D97-AF65-F5344CB8AC3E}">
        <p14:creationId xmlns:p14="http://schemas.microsoft.com/office/powerpoint/2010/main" val="3195595801"/>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lsevier.com/locate/ja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vY57zKFlp-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a.wikipedia.org/wiki/Neurologi"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da.wikipedia.org/wiki/Koncentrationslejr" TargetMode="External"/><Relationship Id="rId5" Type="http://schemas.openxmlformats.org/officeDocument/2006/relationships/hyperlink" Target="https://da.wikipedia.org/wiki/Mening" TargetMode="External"/><Relationship Id="rId4" Type="http://schemas.openxmlformats.org/officeDocument/2006/relationships/hyperlink" Target="https://da.wikipedia.org/wiki/Psykiatri"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37/prj000035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lgn="l" rtl="0">
              <a:lnSpc>
                <a:spcPct val="100000"/>
              </a:lnSpc>
              <a:spcBef>
                <a:spcPts val="0"/>
              </a:spcBef>
              <a:spcAft>
                <a:spcPts val="0"/>
              </a:spcAft>
              <a:buSzPts val="1100"/>
              <a:buNone/>
            </a:pPr>
            <a:r>
              <a:rPr lang="da-DK" b="1" dirty="0"/>
              <a:t>Materialet er udarbejdet af </a:t>
            </a:r>
            <a:r>
              <a:rPr lang="da-DK" b="1" dirty="0" err="1"/>
              <a:t>Gudmunda</a:t>
            </a:r>
            <a:r>
              <a:rPr lang="da-DK" b="1" dirty="0"/>
              <a:t> </a:t>
            </a:r>
            <a:r>
              <a:rPr lang="da-DK" b="1" dirty="0" err="1"/>
              <a:t>Arnardottir</a:t>
            </a:r>
            <a:r>
              <a:rPr lang="da-DK" b="1" dirty="0"/>
              <a:t> – underviser med egne levede erfaringer på Skolen for Recovery Region Hovedstaden Psykiatri</a:t>
            </a:r>
          </a:p>
          <a:p>
            <a:pPr marL="0" lvl="0" indent="0" algn="l" rtl="0">
              <a:lnSpc>
                <a:spcPct val="100000"/>
              </a:lnSpc>
              <a:spcBef>
                <a:spcPts val="0"/>
              </a:spcBef>
              <a:spcAft>
                <a:spcPts val="0"/>
              </a:spcAft>
              <a:buSzPts val="1100"/>
              <a:buNone/>
            </a:pPr>
            <a:endParaRPr lang="da-DK" b="1" dirty="0"/>
          </a:p>
          <a:p>
            <a:pPr marL="0" lvl="0" indent="0" algn="l" rtl="0">
              <a:lnSpc>
                <a:spcPct val="100000"/>
              </a:lnSpc>
              <a:spcBef>
                <a:spcPts val="0"/>
              </a:spcBef>
              <a:spcAft>
                <a:spcPts val="0"/>
              </a:spcAft>
              <a:buSzPts val="1100"/>
              <a:buNone/>
            </a:pPr>
            <a:r>
              <a:rPr lang="da-DK" b="0" dirty="0"/>
              <a:t>Dele af materialet kommer fra kurset – ‘Recovery – et liv i forandring’ og er </a:t>
            </a:r>
            <a:r>
              <a:rPr lang="da-DK" b="0" dirty="0" err="1"/>
              <a:t>samskabt</a:t>
            </a:r>
            <a:r>
              <a:rPr lang="da-DK" b="0" dirty="0"/>
              <a:t> af undervisere fra Skolen for Recovery</a:t>
            </a:r>
          </a:p>
          <a:p>
            <a:pPr marL="0" lvl="0" indent="0" algn="l" rtl="0">
              <a:lnSpc>
                <a:spcPct val="100000"/>
              </a:lnSpc>
              <a:spcBef>
                <a:spcPts val="0"/>
              </a:spcBef>
              <a:spcAft>
                <a:spcPts val="0"/>
              </a:spcAft>
              <a:buSzPts val="1100"/>
              <a:buNone/>
            </a:pPr>
            <a:endParaRPr lang="da-DK" b="1" dirty="0"/>
          </a:p>
          <a:p>
            <a:pPr marL="0" lvl="0" indent="0" algn="l" rtl="0">
              <a:lnSpc>
                <a:spcPct val="100000"/>
              </a:lnSpc>
              <a:spcBef>
                <a:spcPts val="0"/>
              </a:spcBef>
              <a:spcAft>
                <a:spcPts val="0"/>
              </a:spcAft>
              <a:buSzPts val="1100"/>
              <a:buFontTx/>
              <a:buNone/>
            </a:pPr>
            <a:r>
              <a:rPr lang="da-DK" b="0" dirty="0"/>
              <a:t>Materialet består af flere elementer</a:t>
            </a:r>
          </a:p>
          <a:p>
            <a:pPr marL="0" lvl="0" indent="0" algn="l" rtl="0">
              <a:lnSpc>
                <a:spcPct val="100000"/>
              </a:lnSpc>
              <a:spcBef>
                <a:spcPts val="0"/>
              </a:spcBef>
              <a:spcAft>
                <a:spcPts val="0"/>
              </a:spcAft>
              <a:buSzPts val="1100"/>
              <a:buFontTx/>
              <a:buNone/>
            </a:pPr>
            <a:endParaRPr lang="da-DK" b="0" dirty="0"/>
          </a:p>
          <a:p>
            <a:pPr marL="0" lvl="0" indent="0" algn="l" rtl="0">
              <a:lnSpc>
                <a:spcPct val="100000"/>
              </a:lnSpc>
              <a:spcBef>
                <a:spcPts val="0"/>
              </a:spcBef>
              <a:spcAft>
                <a:spcPts val="0"/>
              </a:spcAft>
              <a:buSzPts val="1100"/>
              <a:buFontTx/>
              <a:buNone/>
            </a:pPr>
            <a:r>
              <a:rPr lang="da-DK" b="0" dirty="0"/>
              <a:t>1.</a:t>
            </a:r>
          </a:p>
          <a:p>
            <a:pPr>
              <a:buClr>
                <a:schemeClr val="accent4"/>
              </a:buClr>
              <a:buFont typeface="Wingdings" panose="05000000000000000000" pitchFamily="2" charset="2"/>
              <a:buChar char="§"/>
            </a:pPr>
            <a:r>
              <a:rPr lang="da-DK" dirty="0"/>
              <a:t>Recovery - klinisk og personlig</a:t>
            </a:r>
          </a:p>
          <a:p>
            <a:pPr>
              <a:buClr>
                <a:schemeClr val="accent4"/>
              </a:buClr>
              <a:buFont typeface="Wingdings" panose="05000000000000000000" pitchFamily="2" charset="2"/>
              <a:buChar char="§"/>
            </a:pPr>
            <a:r>
              <a:rPr lang="da-DK" dirty="0"/>
              <a:t>Recovery </a:t>
            </a:r>
            <a:r>
              <a:rPr lang="da-DK" dirty="0" err="1"/>
              <a:t>defininationer</a:t>
            </a:r>
            <a:endParaRPr lang="da-DK" dirty="0"/>
          </a:p>
          <a:p>
            <a:pPr>
              <a:buClr>
                <a:schemeClr val="accent4"/>
              </a:buClr>
              <a:buFont typeface="Wingdings" panose="05000000000000000000" pitchFamily="2" charset="2"/>
              <a:buChar char="§"/>
            </a:pPr>
            <a:r>
              <a:rPr lang="da-DK" dirty="0"/>
              <a:t>CHIME/POETIC – modellen</a:t>
            </a:r>
          </a:p>
          <a:p>
            <a:pPr>
              <a:buClr>
                <a:schemeClr val="accent4"/>
              </a:buClr>
              <a:buFont typeface="Wingdings" panose="05000000000000000000" pitchFamily="2" charset="2"/>
              <a:buChar char="§"/>
            </a:pPr>
            <a:endParaRPr lang="da-DK" dirty="0"/>
          </a:p>
          <a:p>
            <a:pPr>
              <a:buClr>
                <a:schemeClr val="accent4"/>
              </a:buClr>
              <a:buFont typeface="Wingdings" panose="05000000000000000000" pitchFamily="2" charset="2"/>
              <a:buNone/>
            </a:pPr>
            <a:r>
              <a:rPr lang="da-DK" dirty="0"/>
              <a:t>2</a:t>
            </a:r>
          </a:p>
          <a:p>
            <a:pPr marL="0" indent="0">
              <a:buClr>
                <a:schemeClr val="accent4"/>
              </a:buClr>
              <a:buNone/>
            </a:pPr>
            <a:r>
              <a:rPr lang="da-DK" dirty="0"/>
              <a:t>Enkelte POETIC elementer</a:t>
            </a:r>
          </a:p>
          <a:p>
            <a:pPr>
              <a:buClr>
                <a:schemeClr val="accent4"/>
              </a:buClr>
              <a:buFont typeface="Wingdings" panose="05000000000000000000" pitchFamily="2" charset="2"/>
              <a:buChar char="§"/>
            </a:pPr>
            <a:r>
              <a:rPr lang="da-DK" dirty="0">
                <a:sym typeface="Cambria"/>
              </a:rPr>
              <a:t>Mening</a:t>
            </a:r>
          </a:p>
          <a:p>
            <a:pPr>
              <a:buClr>
                <a:schemeClr val="accent4"/>
              </a:buClr>
              <a:buFont typeface="Wingdings" panose="05000000000000000000" pitchFamily="2" charset="2"/>
              <a:buChar char="§"/>
            </a:pPr>
            <a:r>
              <a:rPr lang="da-DK" dirty="0">
                <a:sym typeface="Cambria"/>
              </a:rPr>
              <a:t>Håb og optimisme</a:t>
            </a:r>
          </a:p>
          <a:p>
            <a:pPr>
              <a:buClr>
                <a:schemeClr val="accent4"/>
              </a:buClr>
              <a:buFont typeface="Wingdings" panose="05000000000000000000" pitchFamily="2" charset="2"/>
              <a:buChar char="§"/>
            </a:pPr>
            <a:r>
              <a:rPr lang="da-DK" dirty="0">
                <a:sym typeface="Cambria"/>
              </a:rPr>
              <a:t>Empowerment</a:t>
            </a:r>
          </a:p>
          <a:p>
            <a:pPr>
              <a:buClr>
                <a:schemeClr val="accent4"/>
              </a:buClr>
              <a:buFont typeface="Wingdings" panose="05000000000000000000" pitchFamily="2" charset="2"/>
              <a:buChar char="§"/>
            </a:pPr>
            <a:r>
              <a:rPr lang="da-DK" dirty="0">
                <a:sym typeface="Cambria"/>
              </a:rPr>
              <a:t>Spændinger og ambivalens</a:t>
            </a:r>
          </a:p>
          <a:p>
            <a:pPr>
              <a:buClr>
                <a:schemeClr val="accent4"/>
              </a:buClr>
              <a:buFont typeface="Wingdings" panose="05000000000000000000" pitchFamily="2" charset="2"/>
              <a:buChar char="§"/>
            </a:pPr>
            <a:r>
              <a:rPr lang="da-DK" dirty="0">
                <a:sym typeface="Cambria"/>
              </a:rPr>
              <a:t>Identitet</a:t>
            </a:r>
          </a:p>
          <a:p>
            <a:pPr>
              <a:buClr>
                <a:schemeClr val="accent4"/>
              </a:buClr>
              <a:buFont typeface="Wingdings" panose="05000000000000000000" pitchFamily="2" charset="2"/>
              <a:buChar char="§"/>
            </a:pPr>
            <a:r>
              <a:rPr lang="da-DK" dirty="0">
                <a:sym typeface="Cambria"/>
              </a:rPr>
              <a:t>Samhørighed</a:t>
            </a:r>
          </a:p>
          <a:p>
            <a:pPr marL="0" lvl="0" indent="0" algn="l" rtl="0">
              <a:lnSpc>
                <a:spcPct val="100000"/>
              </a:lnSpc>
              <a:spcBef>
                <a:spcPts val="0"/>
              </a:spcBef>
              <a:spcAft>
                <a:spcPts val="0"/>
              </a:spcAft>
              <a:buSzPts val="1100"/>
              <a:buFontTx/>
              <a:buNone/>
            </a:pPr>
            <a:endParaRPr lang="da-DK" b="0" dirty="0"/>
          </a:p>
          <a:p>
            <a:pPr marL="0" lvl="0" indent="0" algn="l" rtl="0">
              <a:lnSpc>
                <a:spcPct val="100000"/>
              </a:lnSpc>
              <a:spcBef>
                <a:spcPts val="0"/>
              </a:spcBef>
              <a:spcAft>
                <a:spcPts val="0"/>
              </a:spcAft>
              <a:buSzPts val="1100"/>
              <a:buFontTx/>
              <a:buNone/>
            </a:pPr>
            <a:r>
              <a:rPr lang="da-DK" b="1" dirty="0"/>
              <a:t>Materialer</a:t>
            </a:r>
          </a:p>
          <a:p>
            <a:pPr marL="0" lvl="0" indent="0" algn="l" rtl="0">
              <a:lnSpc>
                <a:spcPct val="100000"/>
              </a:lnSpc>
              <a:spcBef>
                <a:spcPts val="0"/>
              </a:spcBef>
              <a:spcAft>
                <a:spcPts val="0"/>
              </a:spcAft>
              <a:buSzPts val="1100"/>
              <a:buFontTx/>
              <a:buNone/>
            </a:pPr>
            <a:r>
              <a:rPr lang="da-DK" b="0" dirty="0"/>
              <a:t>Navneskilte</a:t>
            </a:r>
          </a:p>
          <a:p>
            <a:pPr marL="0" lvl="0" indent="0" algn="l" rtl="0">
              <a:lnSpc>
                <a:spcPct val="100000"/>
              </a:lnSpc>
              <a:spcBef>
                <a:spcPts val="0"/>
              </a:spcBef>
              <a:spcAft>
                <a:spcPts val="0"/>
              </a:spcAft>
              <a:buSzPts val="1100"/>
              <a:buFontTx/>
              <a:buNone/>
            </a:pPr>
            <a:r>
              <a:rPr lang="da-DK" b="0" dirty="0"/>
              <a:t>Tuscher</a:t>
            </a:r>
          </a:p>
          <a:p>
            <a:pPr marL="0" lvl="0" indent="0" algn="l" rtl="0">
              <a:lnSpc>
                <a:spcPct val="100000"/>
              </a:lnSpc>
              <a:spcBef>
                <a:spcPts val="0"/>
              </a:spcBef>
              <a:spcAft>
                <a:spcPts val="0"/>
              </a:spcAft>
              <a:buSzPts val="1100"/>
              <a:buFontTx/>
              <a:buNone/>
            </a:pPr>
            <a:r>
              <a:rPr lang="da-DK" b="0" dirty="0" err="1"/>
              <a:t>Krea</a:t>
            </a:r>
            <a:r>
              <a:rPr lang="da-DK" b="0" dirty="0"/>
              <a:t> grej – saks, papir, lim, magasiner</a:t>
            </a:r>
          </a:p>
          <a:p>
            <a:pPr marL="0" lvl="0" indent="0" algn="l" rtl="0">
              <a:lnSpc>
                <a:spcPct val="100000"/>
              </a:lnSpc>
              <a:spcBef>
                <a:spcPts val="0"/>
              </a:spcBef>
              <a:spcAft>
                <a:spcPts val="0"/>
              </a:spcAft>
              <a:buSzPts val="1100"/>
              <a:buNone/>
            </a:pPr>
            <a:endParaRPr lang="da-DK" b="1" dirty="0"/>
          </a:p>
          <a:p>
            <a:pPr marL="0" lvl="0" indent="0" algn="l" rtl="0">
              <a:lnSpc>
                <a:spcPct val="100000"/>
              </a:lnSpc>
              <a:spcBef>
                <a:spcPts val="0"/>
              </a:spcBef>
              <a:spcAft>
                <a:spcPts val="0"/>
              </a:spcAft>
              <a:buSzPts val="1100"/>
              <a:buNone/>
            </a:pPr>
            <a:r>
              <a:rPr lang="da-DK" b="1" dirty="0"/>
              <a:t>Formål:</a:t>
            </a:r>
            <a:r>
              <a:rPr lang="da-DK" b="0" dirty="0"/>
              <a:t> Få viden om </a:t>
            </a:r>
            <a:r>
              <a:rPr lang="da-DK" b="0" dirty="0" err="1"/>
              <a:t>recovery</a:t>
            </a:r>
            <a:endParaRPr lang="da-DK" b="0" dirty="0"/>
          </a:p>
          <a:p>
            <a:pPr marL="0" lvl="0" indent="0" algn="l" rtl="0">
              <a:lnSpc>
                <a:spcPct val="100000"/>
              </a:lnSpc>
              <a:spcBef>
                <a:spcPts val="0"/>
              </a:spcBef>
              <a:spcAft>
                <a:spcPts val="0"/>
              </a:spcAft>
              <a:buSzPts val="1100"/>
              <a:buNone/>
            </a:pPr>
            <a:r>
              <a:rPr lang="da-DK" b="1" dirty="0"/>
              <a:t>Læringsmål: </a:t>
            </a:r>
            <a:r>
              <a:rPr lang="da-DK" b="0" dirty="0"/>
              <a:t>At forbinde </a:t>
            </a:r>
            <a:r>
              <a:rPr lang="da-DK" b="0" dirty="0" err="1"/>
              <a:t>recovery</a:t>
            </a:r>
            <a:r>
              <a:rPr lang="da-DK" b="0" dirty="0"/>
              <a:t> til hverdagslivet</a:t>
            </a:r>
          </a:p>
          <a:p>
            <a:pPr marL="0" lvl="0" indent="0" algn="l" rtl="0">
              <a:lnSpc>
                <a:spcPct val="100000"/>
              </a:lnSpc>
              <a:spcBef>
                <a:spcPts val="0"/>
              </a:spcBef>
              <a:spcAft>
                <a:spcPts val="0"/>
              </a:spcAft>
              <a:buSzPts val="1100"/>
              <a:buNone/>
            </a:pPr>
            <a:r>
              <a:rPr lang="da-DK" b="1" dirty="0"/>
              <a:t>Arbejdsform: </a:t>
            </a:r>
            <a:r>
              <a:rPr lang="da-DK" b="0" dirty="0"/>
              <a:t>Varieret</a:t>
            </a:r>
          </a:p>
          <a:p>
            <a:pPr marL="0" lvl="0" indent="0" algn="l" rtl="0">
              <a:lnSpc>
                <a:spcPct val="100000"/>
              </a:lnSpc>
              <a:spcBef>
                <a:spcPts val="0"/>
              </a:spcBef>
              <a:spcAft>
                <a:spcPts val="0"/>
              </a:spcAft>
              <a:buSzPts val="1100"/>
              <a:buNone/>
            </a:pPr>
            <a:r>
              <a:rPr lang="da-DK" b="1" dirty="0"/>
              <a:t>Undervisningsform: </a:t>
            </a:r>
            <a:r>
              <a:rPr lang="da-DK" b="0" dirty="0"/>
              <a:t>Varieret, oplæg, øvelser, cases, citater, filmklip</a:t>
            </a:r>
          </a:p>
          <a:p>
            <a:pPr marL="0" lvl="0" indent="0" algn="l" rtl="0">
              <a:lnSpc>
                <a:spcPct val="100000"/>
              </a:lnSpc>
              <a:spcBef>
                <a:spcPts val="0"/>
              </a:spcBef>
              <a:spcAft>
                <a:spcPts val="0"/>
              </a:spcAft>
              <a:buSzPts val="1100"/>
              <a:buNone/>
            </a:pPr>
            <a:endParaRPr lang="da-DK" b="1" dirty="0"/>
          </a:p>
          <a:p>
            <a:pPr marL="0" lvl="0" indent="0" algn="l" rtl="0">
              <a:lnSpc>
                <a:spcPct val="100000"/>
              </a:lnSpc>
              <a:spcBef>
                <a:spcPts val="0"/>
              </a:spcBef>
              <a:spcAft>
                <a:spcPts val="0"/>
              </a:spcAft>
              <a:buSzPts val="1100"/>
              <a:buNone/>
            </a:pPr>
            <a:endParaRPr lang="da-DK" dirty="0"/>
          </a:p>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1</a:t>
            </a:fld>
            <a:endParaRPr lang="da-DK"/>
          </a:p>
        </p:txBody>
      </p:sp>
    </p:spTree>
    <p:extLst>
      <p:ext uri="{BB962C8B-B14F-4D97-AF65-F5344CB8AC3E}">
        <p14:creationId xmlns:p14="http://schemas.microsoft.com/office/powerpoint/2010/main" val="284634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r>
              <a:rPr lang="da-DK" b="1" dirty="0"/>
              <a:t>Formål genkendelse og spejling</a:t>
            </a:r>
          </a:p>
          <a:p>
            <a:endParaRPr lang="da-DK" dirty="0"/>
          </a:p>
          <a:p>
            <a:r>
              <a:rPr lang="da-DK" dirty="0"/>
              <a:t>Tid først hver for sig til at tænke over spørgsmålet</a:t>
            </a:r>
          </a:p>
          <a:p>
            <a:endParaRPr lang="da-DK" dirty="0"/>
          </a:p>
          <a:p>
            <a:r>
              <a:rPr lang="da-DK" dirty="0"/>
              <a:t>Derefter snakke sammen to og to om de tanker man har fået.</a:t>
            </a:r>
          </a:p>
          <a:p>
            <a:endParaRPr lang="da-DK" dirty="0"/>
          </a:p>
          <a:p>
            <a:r>
              <a:rPr lang="da-DK" dirty="0"/>
              <a:t>Til sidst samle op med hele holdet og høre fra et par af grupperne hvad de har talt om. </a:t>
            </a:r>
          </a:p>
        </p:txBody>
      </p:sp>
      <p:sp>
        <p:nvSpPr>
          <p:cNvPr id="4" name="Pladsholder til slidenummer 3"/>
          <p:cNvSpPr>
            <a:spLocks noGrp="1"/>
          </p:cNvSpPr>
          <p:nvPr>
            <p:ph type="sldNum" sz="quarter" idx="5"/>
          </p:nvPr>
        </p:nvSpPr>
        <p:spPr/>
        <p:txBody>
          <a:bodyPr/>
          <a:lstStyle/>
          <a:p>
            <a:pPr defTabSz="914330">
              <a:defRPr/>
            </a:pPr>
            <a:fld id="{22E91502-756A-4244-B8CC-0FD4F7A5EFF5}" type="slidenum">
              <a:rPr lang="da-DK">
                <a:solidFill>
                  <a:prstClr val="black"/>
                </a:solidFill>
                <a:latin typeface="Calibri"/>
              </a:rPr>
              <a:pPr defTabSz="914330">
                <a:defRPr/>
              </a:pPr>
              <a:t>10</a:t>
            </a:fld>
            <a:endParaRPr lang="da-DK" dirty="0">
              <a:solidFill>
                <a:prstClr val="black"/>
              </a:solidFill>
              <a:latin typeface="Calibri"/>
            </a:endParaRPr>
          </a:p>
        </p:txBody>
      </p:sp>
    </p:spTree>
    <p:extLst>
      <p:ext uri="{BB962C8B-B14F-4D97-AF65-F5344CB8AC3E}">
        <p14:creationId xmlns:p14="http://schemas.microsoft.com/office/powerpoint/2010/main" val="80098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f2804f1cd_0_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bf2804f1cd_0_6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a-DK" b="1" dirty="0"/>
              <a:t>Formål: få øje på glimt af håb i hverdagen</a:t>
            </a:r>
          </a:p>
          <a:p>
            <a:pPr marL="0" lvl="0" indent="0" algn="l" rtl="0">
              <a:lnSpc>
                <a:spcPct val="100000"/>
              </a:lnSpc>
              <a:spcBef>
                <a:spcPts val="0"/>
              </a:spcBef>
              <a:spcAft>
                <a:spcPts val="0"/>
              </a:spcAft>
              <a:buSzPts val="1100"/>
              <a:buNone/>
            </a:pPr>
            <a:r>
              <a:rPr lang="da-DK" b="1" dirty="0"/>
              <a:t>20-30 minutter i alt</a:t>
            </a:r>
          </a:p>
          <a:p>
            <a:pPr marL="0" lvl="0" indent="0" algn="l" rtl="0">
              <a:lnSpc>
                <a:spcPct val="100000"/>
              </a:lnSpc>
              <a:spcBef>
                <a:spcPts val="0"/>
              </a:spcBef>
              <a:spcAft>
                <a:spcPts val="0"/>
              </a:spcAft>
              <a:buSzPts val="1100"/>
              <a:buNone/>
            </a:pPr>
            <a:endParaRPr lang="da-DK" b="1" dirty="0"/>
          </a:p>
          <a:p>
            <a:pPr marL="0" lvl="0" indent="0" algn="l" rtl="0">
              <a:lnSpc>
                <a:spcPct val="100000"/>
              </a:lnSpc>
              <a:spcBef>
                <a:spcPts val="0"/>
              </a:spcBef>
              <a:spcAft>
                <a:spcPts val="0"/>
              </a:spcAft>
              <a:buSzPts val="1100"/>
              <a:buNone/>
            </a:pPr>
            <a:r>
              <a:rPr lang="da-DK" b="0" dirty="0"/>
              <a:t>10 minutters dialog med side makker</a:t>
            </a:r>
          </a:p>
          <a:p>
            <a:pPr marL="0" lvl="0" indent="0" algn="l" rtl="0">
              <a:lnSpc>
                <a:spcPct val="100000"/>
              </a:lnSpc>
              <a:spcBef>
                <a:spcPts val="0"/>
              </a:spcBef>
              <a:spcAft>
                <a:spcPts val="0"/>
              </a:spcAft>
              <a:buSzPts val="1100"/>
              <a:buNone/>
            </a:pPr>
            <a:r>
              <a:rPr lang="da-DK" b="0" dirty="0"/>
              <a:t>Derefter tegneøvelse 10 minutter</a:t>
            </a:r>
          </a:p>
          <a:p>
            <a:pPr marL="0" lvl="0" indent="0" algn="l" rtl="0">
              <a:lnSpc>
                <a:spcPct val="100000"/>
              </a:lnSpc>
              <a:spcBef>
                <a:spcPts val="0"/>
              </a:spcBef>
              <a:spcAft>
                <a:spcPts val="0"/>
              </a:spcAft>
              <a:buSzPts val="1100"/>
              <a:buNone/>
            </a:pPr>
            <a:r>
              <a:rPr lang="da-DK" b="0" dirty="0"/>
              <a:t>Evt. plenum drøftelse til sidst</a:t>
            </a:r>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a:p>
            <a:r>
              <a:rPr lang="da-DK" b="1" dirty="0"/>
              <a:t>Materialer til </a:t>
            </a:r>
            <a:r>
              <a:rPr lang="da-DK" b="1" dirty="0" err="1"/>
              <a:t>krea</a:t>
            </a:r>
            <a:r>
              <a:rPr lang="da-DK" b="1" dirty="0"/>
              <a:t> arbejde</a:t>
            </a:r>
          </a:p>
          <a:p>
            <a:r>
              <a:rPr lang="da-DK" dirty="0"/>
              <a:t>Saks, papir, limstifter, magasiner</a:t>
            </a:r>
          </a:p>
          <a:p>
            <a:endParaRPr lang="da-DK" dirty="0"/>
          </a:p>
          <a:p>
            <a:pPr marL="0" indent="0">
              <a:buFont typeface="Arial" panose="020B0604020202020204" pitchFamily="34" charset="0"/>
              <a:buNone/>
            </a:pPr>
            <a:r>
              <a:rPr lang="da-DK" sz="1200" b="1" dirty="0"/>
              <a:t>Samhørighed:</a:t>
            </a:r>
            <a:endParaRPr lang="da-DK" b="1" i="0" dirty="0">
              <a:solidFill>
                <a:srgbClr val="424242"/>
              </a:solidFill>
              <a:effectLst/>
              <a:latin typeface="Segoe Sans"/>
            </a:endParaRPr>
          </a:p>
          <a:p>
            <a:pPr algn="l">
              <a:buFont typeface="Arial" panose="020B0604020202020204" pitchFamily="34" charset="0"/>
              <a:buNone/>
            </a:pPr>
            <a:r>
              <a:rPr lang="da-DK" b="1" i="0" dirty="0">
                <a:solidFill>
                  <a:srgbClr val="424242"/>
                </a:solidFill>
                <a:effectLst/>
                <a:latin typeface="Segoe Sans"/>
              </a:rPr>
              <a:t>Vigtigheden af relationer: </a:t>
            </a:r>
            <a:r>
              <a:rPr lang="da-DK" b="0" i="0" dirty="0">
                <a:solidFill>
                  <a:srgbClr val="424242"/>
                </a:solidFill>
                <a:effectLst/>
                <a:latin typeface="Segoe Sans"/>
              </a:rPr>
              <a:t>At føle sig forbundet med familie, venner, ligesindede med bipolar erfaring og professionelleer centralt for </a:t>
            </a:r>
            <a:r>
              <a:rPr lang="da-DK" b="0" i="0" dirty="0" err="1">
                <a:solidFill>
                  <a:srgbClr val="424242"/>
                </a:solidFill>
                <a:effectLst/>
                <a:latin typeface="Segoe Sans"/>
              </a:rPr>
              <a:t>recovery</a:t>
            </a:r>
            <a:r>
              <a:rPr lang="da-DK" b="0" i="0" dirty="0">
                <a:solidFill>
                  <a:srgbClr val="424242"/>
                </a:solidFill>
                <a:effectLst/>
                <a:latin typeface="Segoe Sans"/>
              </a:rPr>
              <a:t>.</a:t>
            </a:r>
          </a:p>
          <a:p>
            <a:pPr algn="l">
              <a:buFont typeface="Arial" panose="020B0604020202020204" pitchFamily="34" charset="0"/>
              <a:buNone/>
            </a:pPr>
            <a:r>
              <a:rPr lang="da-DK" b="1" i="0" dirty="0">
                <a:solidFill>
                  <a:srgbClr val="424242"/>
                </a:solidFill>
                <a:effectLst/>
                <a:latin typeface="Segoe Sans"/>
              </a:rPr>
              <a:t>Støtte og belastning: </a:t>
            </a:r>
            <a:r>
              <a:rPr lang="da-DK" b="0" i="0" dirty="0">
                <a:solidFill>
                  <a:srgbClr val="424242"/>
                </a:solidFill>
                <a:effectLst/>
                <a:latin typeface="Segoe Sans"/>
              </a:rPr>
              <a:t>Relationer kan give både praktisk og følelsesmæssig støtte, men psykiske udfordringer kan også belaste især nære relationer. Eksempel: En deltager sagde, “Jeg lider ikke af bipolar – det gør min familie og mine venner.” Det fremhævede vigtigheden af at føle sig forbundet med forskellige grupper af mennesker – herunder familie, venner, ligesindede med bipolar lidelse og professionelle, især psykoterapeuter. </a:t>
            </a:r>
          </a:p>
          <a:p>
            <a:pPr algn="l">
              <a:buFont typeface="Arial" panose="020B0604020202020204" pitchFamily="34" charset="0"/>
              <a:buNone/>
            </a:pPr>
            <a:endParaRPr lang="da-DK" b="0" i="0" dirty="0">
              <a:solidFill>
                <a:srgbClr val="424242"/>
              </a:solidFill>
              <a:effectLst/>
              <a:latin typeface="Segoe Sans"/>
            </a:endParaRPr>
          </a:p>
          <a:p>
            <a:pPr algn="l">
              <a:buFont typeface="Arial" panose="020B0604020202020204" pitchFamily="34" charset="0"/>
              <a:buNone/>
            </a:pPr>
            <a:r>
              <a:rPr lang="da-DK" b="0" i="0" dirty="0">
                <a:solidFill>
                  <a:srgbClr val="424242"/>
                </a:solidFill>
                <a:effectLst/>
                <a:latin typeface="Segoe Sans"/>
              </a:rPr>
              <a:t>Disse grupper kunne være vigtige kilder til praktisk eller følelsesmæssig støtte, f.eks.:</a:t>
            </a:r>
          </a:p>
          <a:p>
            <a:r>
              <a:rPr lang="da-DK" b="0" i="1" dirty="0">
                <a:effectLst/>
              </a:rPr>
              <a:t>“Mine børn siger, at jeg er den bedste mor i verden” </a:t>
            </a:r>
            <a:r>
              <a:rPr lang="da-DK" b="0" i="0" dirty="0">
                <a:solidFill>
                  <a:srgbClr val="424242"/>
                </a:solidFill>
                <a:effectLst/>
                <a:latin typeface="Segoe Sans"/>
              </a:rPr>
              <a:t>Dog kunne psykiske vanskeligheder ofte belaste især nære relationer:</a:t>
            </a:r>
            <a:r>
              <a:rPr lang="da-DK" b="0" i="1" dirty="0">
                <a:solidFill>
                  <a:srgbClr val="424242"/>
                </a:solidFill>
                <a:effectLst/>
                <a:latin typeface="Segoe Sans"/>
              </a:rPr>
              <a:t> </a:t>
            </a:r>
            <a:r>
              <a:rPr lang="da-DK" b="0" i="1" dirty="0">
                <a:effectLst/>
              </a:rPr>
              <a:t>“Jeg siger altid, at det ikke er mig, der lider af bipolar – det er min familie og mine venner.”</a:t>
            </a:r>
            <a:endParaRPr lang="da-DK" sz="1200" b="1" i="1" dirty="0"/>
          </a:p>
          <a:p>
            <a:endParaRPr lang="da-DK" sz="12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da-DK" sz="1200" dirty="0" err="1">
                <a:solidFill>
                  <a:schemeClr val="dk1"/>
                </a:solidFill>
              </a:rPr>
              <a:t>Jagfeld,G</a:t>
            </a:r>
            <a:r>
              <a:rPr lang="da-DK" sz="1200" dirty="0">
                <a:solidFill>
                  <a:schemeClr val="dk1"/>
                </a:solidFill>
              </a:rPr>
              <a:t>. * ,</a:t>
            </a:r>
            <a:r>
              <a:rPr lang="da-DK" sz="1200" dirty="0" err="1">
                <a:solidFill>
                  <a:schemeClr val="dk1"/>
                </a:solidFill>
              </a:rPr>
              <a:t>Lobban</a:t>
            </a:r>
            <a:r>
              <a:rPr lang="da-DK" sz="1200" dirty="0">
                <a:solidFill>
                  <a:schemeClr val="dk1"/>
                </a:solidFill>
              </a:rPr>
              <a:t>, F., l </a:t>
            </a:r>
            <a:r>
              <a:rPr lang="da-DK" sz="1200" dirty="0" err="1">
                <a:solidFill>
                  <a:schemeClr val="dk1"/>
                </a:solidFill>
              </a:rPr>
              <a:t>Marshall,P</a:t>
            </a:r>
            <a:r>
              <a:rPr lang="da-DK" sz="1200" dirty="0">
                <a:solidFill>
                  <a:schemeClr val="dk1"/>
                </a:solidFill>
              </a:rPr>
              <a:t>., Jones, S.H. Personal </a:t>
            </a:r>
            <a:r>
              <a:rPr lang="da-DK" sz="1200" dirty="0" err="1">
                <a:solidFill>
                  <a:schemeClr val="dk1"/>
                </a:solidFill>
              </a:rPr>
              <a:t>recovery</a:t>
            </a:r>
            <a:r>
              <a:rPr lang="da-DK" sz="1200" dirty="0">
                <a:solidFill>
                  <a:schemeClr val="dk1"/>
                </a:solidFill>
              </a:rPr>
              <a:t> in bipolar </a:t>
            </a:r>
            <a:r>
              <a:rPr lang="da-DK" sz="1200" dirty="0" err="1">
                <a:solidFill>
                  <a:schemeClr val="dk1"/>
                </a:solidFill>
              </a:rPr>
              <a:t>disorder</a:t>
            </a:r>
            <a:r>
              <a:rPr lang="da-DK" sz="1200" dirty="0">
                <a:solidFill>
                  <a:schemeClr val="dk1"/>
                </a:solidFill>
              </a:rPr>
              <a:t>: </a:t>
            </a:r>
            <a:r>
              <a:rPr lang="da-DK" sz="1200" dirty="0" err="1">
                <a:solidFill>
                  <a:schemeClr val="dk1"/>
                </a:solidFill>
              </a:rPr>
              <a:t>Systematic</a:t>
            </a:r>
            <a:r>
              <a:rPr lang="da-DK" sz="1200" dirty="0">
                <a:solidFill>
                  <a:schemeClr val="dk1"/>
                </a:solidFill>
              </a:rPr>
              <a:t> </a:t>
            </a:r>
            <a:r>
              <a:rPr lang="da-DK" sz="1200" dirty="0" err="1">
                <a:solidFill>
                  <a:schemeClr val="dk1"/>
                </a:solidFill>
              </a:rPr>
              <a:t>review</a:t>
            </a:r>
            <a:r>
              <a:rPr lang="da-DK" sz="1200" dirty="0">
                <a:solidFill>
                  <a:schemeClr val="dk1"/>
                </a:solidFill>
              </a:rPr>
              <a:t> and “</a:t>
            </a:r>
            <a:r>
              <a:rPr lang="da-DK" sz="1200" dirty="0" err="1">
                <a:solidFill>
                  <a:schemeClr val="dk1"/>
                </a:solidFill>
              </a:rPr>
              <a:t>best</a:t>
            </a:r>
            <a:r>
              <a:rPr lang="da-DK" sz="1200" dirty="0">
                <a:solidFill>
                  <a:schemeClr val="dk1"/>
                </a:solidFill>
              </a:rPr>
              <a:t> </a:t>
            </a:r>
            <a:r>
              <a:rPr lang="da-DK" sz="1200" dirty="0" err="1">
                <a:solidFill>
                  <a:schemeClr val="dk1"/>
                </a:solidFill>
              </a:rPr>
              <a:t>fit”framework</a:t>
            </a:r>
            <a:r>
              <a:rPr lang="da-DK" sz="1200" dirty="0">
                <a:solidFill>
                  <a:schemeClr val="dk1"/>
                </a:solidFill>
              </a:rPr>
              <a:t> </a:t>
            </a:r>
            <a:r>
              <a:rPr lang="da-DK" sz="1200" dirty="0" err="1">
                <a:solidFill>
                  <a:schemeClr val="dk1"/>
                </a:solidFill>
              </a:rPr>
              <a:t>synthesis</a:t>
            </a:r>
            <a:r>
              <a:rPr lang="da-DK" sz="1200" dirty="0">
                <a:solidFill>
                  <a:schemeClr val="dk1"/>
                </a:solidFill>
              </a:rPr>
              <a:t> of </a:t>
            </a:r>
            <a:r>
              <a:rPr lang="da-DK" sz="1200" dirty="0" err="1">
                <a:solidFill>
                  <a:schemeClr val="dk1"/>
                </a:solidFill>
              </a:rPr>
              <a:t>qualitative</a:t>
            </a:r>
            <a:r>
              <a:rPr lang="da-DK" sz="1200" dirty="0">
                <a:solidFill>
                  <a:schemeClr val="dk1"/>
                </a:solidFill>
              </a:rPr>
              <a:t> </a:t>
            </a:r>
            <a:r>
              <a:rPr lang="da-DK" sz="1200" dirty="0" err="1">
                <a:solidFill>
                  <a:schemeClr val="dk1"/>
                </a:solidFill>
              </a:rPr>
              <a:t>evidence</a:t>
            </a:r>
            <a:r>
              <a:rPr lang="da-DK" sz="1200" dirty="0">
                <a:solidFill>
                  <a:schemeClr val="dk1"/>
                </a:solidFill>
              </a:rPr>
              <a:t> – a POETIC adaptation of CHIME. Review </a:t>
            </a:r>
            <a:r>
              <a:rPr lang="da-DK" sz="1200" dirty="0" err="1">
                <a:solidFill>
                  <a:schemeClr val="dk1"/>
                </a:solidFill>
              </a:rPr>
              <a:t>article.</a:t>
            </a:r>
            <a:r>
              <a:rPr lang="da-DK" sz="1200" i="1" dirty="0" err="1">
                <a:solidFill>
                  <a:schemeClr val="dk1"/>
                </a:solidFill>
              </a:rPr>
              <a:t>Journal</a:t>
            </a:r>
            <a:r>
              <a:rPr lang="da-DK" sz="1200" i="1" dirty="0">
                <a:solidFill>
                  <a:schemeClr val="dk1"/>
                </a:solidFill>
              </a:rPr>
              <a:t> of </a:t>
            </a:r>
            <a:r>
              <a:rPr lang="da-DK" sz="1200" i="1" dirty="0" err="1">
                <a:solidFill>
                  <a:schemeClr val="dk1"/>
                </a:solidFill>
              </a:rPr>
              <a:t>Affective</a:t>
            </a:r>
            <a:r>
              <a:rPr lang="da-DK" sz="1200" i="1" dirty="0">
                <a:solidFill>
                  <a:schemeClr val="dk1"/>
                </a:solidFill>
              </a:rPr>
              <a:t> </a:t>
            </a:r>
            <a:r>
              <a:rPr lang="da-DK" sz="1200" i="1" dirty="0" err="1">
                <a:solidFill>
                  <a:schemeClr val="dk1"/>
                </a:solidFill>
              </a:rPr>
              <a:t>Disorders</a:t>
            </a:r>
            <a:r>
              <a:rPr lang="da-DK" sz="1200" i="1" dirty="0">
                <a:solidFill>
                  <a:schemeClr val="dk1"/>
                </a:solidFill>
              </a:rPr>
              <a:t> 292 </a:t>
            </a:r>
            <a:r>
              <a:rPr lang="da-DK" sz="1200" dirty="0">
                <a:solidFill>
                  <a:schemeClr val="dk1"/>
                </a:solidFill>
              </a:rPr>
              <a:t>(2021) 375–385</a:t>
            </a:r>
            <a:r>
              <a:rPr lang="da-DK" sz="1200" dirty="0">
                <a:solidFill>
                  <a:schemeClr val="dk1"/>
                </a:solidFill>
                <a:uFill>
                  <a:noFill/>
                </a:uFill>
                <a:hlinkClick r:id="rId3">
                  <a:extLst>
                    <a:ext uri="{A12FA001-AC4F-418D-AE19-62706E023703}">
                      <ahyp:hlinkClr xmlns:ahyp="http://schemas.microsoft.com/office/drawing/2018/hyperlinkcolor" val="tx"/>
                    </a:ext>
                  </a:extLst>
                </a:hlinkClick>
              </a:rPr>
              <a:t> </a:t>
            </a:r>
            <a:r>
              <a:rPr lang="da-DK" sz="1200" u="sng" dirty="0">
                <a:solidFill>
                  <a:srgbClr val="0097A7"/>
                </a:solidFill>
                <a:hlinkClick r:id="rId3">
                  <a:extLst>
                    <a:ext uri="{A12FA001-AC4F-418D-AE19-62706E023703}">
                      <ahyp:hlinkClr xmlns:ahyp="http://schemas.microsoft.com/office/drawing/2018/hyperlinkcolor" val="tx"/>
                    </a:ext>
                  </a:extLst>
                </a:hlinkClick>
              </a:rPr>
              <a:t>www.elsevier.com/locate/jad</a:t>
            </a:r>
            <a:endParaRPr lang="da-DK" sz="1200" u="sng" dirty="0">
              <a:solidFill>
                <a:srgbClr val="0097A7"/>
              </a:solidFill>
            </a:endParaRPr>
          </a:p>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12</a:t>
            </a:fld>
            <a:endParaRPr lang="da-DK"/>
          </a:p>
        </p:txBody>
      </p:sp>
    </p:spTree>
    <p:extLst>
      <p:ext uri="{BB962C8B-B14F-4D97-AF65-F5344CB8AC3E}">
        <p14:creationId xmlns:p14="http://schemas.microsoft.com/office/powerpoint/2010/main" val="2482903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a:lnSpc>
                <a:spcPct val="115000"/>
              </a:lnSpc>
              <a:spcAft>
                <a:spcPts val="1000"/>
              </a:spcAft>
            </a:pPr>
            <a:r>
              <a:rPr lang="da-DK" sz="1100" b="1" dirty="0">
                <a:effectLst/>
                <a:latin typeface="+mn-lt"/>
                <a:ea typeface="MS Mincho" panose="02020609040205080304" pitchFamily="49" charset="-128"/>
                <a:cs typeface="Times New Roman" panose="02020603050405020304" pitchFamily="18" charset="0"/>
              </a:rPr>
              <a:t>Udfordringer ved fællesskaber, når man er psykisk sårbar:</a:t>
            </a:r>
          </a:p>
          <a:p>
            <a:pPr>
              <a:lnSpc>
                <a:spcPct val="115000"/>
              </a:lnSpc>
              <a:spcAft>
                <a:spcPts val="1000"/>
              </a:spcAft>
            </a:pPr>
            <a:r>
              <a:rPr lang="da-DK" sz="1100" b="1" dirty="0">
                <a:effectLst/>
                <a:latin typeface="+mn-lt"/>
                <a:ea typeface="MS Mincho" panose="02020609040205080304" pitchFamily="49" charset="-128"/>
                <a:cs typeface="Times New Roman" panose="02020603050405020304" pitchFamily="18" charset="0"/>
              </a:rPr>
              <a:t>Disse udsagn er kun vejledende</a:t>
            </a:r>
            <a:br>
              <a:rPr lang="da-DK" sz="1100" dirty="0">
                <a:effectLst/>
                <a:latin typeface="+mn-lt"/>
                <a:ea typeface="MS Mincho" panose="02020609040205080304" pitchFamily="49" charset="-128"/>
                <a:cs typeface="Times New Roman" panose="02020603050405020304" pitchFamily="18" charset="0"/>
              </a:rPr>
            </a:br>
            <a:r>
              <a:rPr lang="da-DK" sz="1100" dirty="0">
                <a:effectLst/>
                <a:latin typeface="+mn-lt"/>
                <a:ea typeface="MS Mincho" panose="02020609040205080304" pitchFamily="49" charset="-128"/>
                <a:cs typeface="Times New Roman" panose="02020603050405020304" pitchFamily="18" charset="0"/>
              </a:rPr>
              <a:t>- Frygten for ikke at passe ind</a:t>
            </a:r>
            <a:br>
              <a:rPr lang="da-DK" sz="1100" dirty="0">
                <a:effectLst/>
                <a:latin typeface="+mn-lt"/>
                <a:ea typeface="MS Mincho" panose="02020609040205080304" pitchFamily="49" charset="-128"/>
                <a:cs typeface="Times New Roman" panose="02020603050405020304" pitchFamily="18" charset="0"/>
              </a:rPr>
            </a:br>
            <a:r>
              <a:rPr lang="da-DK" sz="1100" dirty="0">
                <a:effectLst/>
                <a:latin typeface="+mn-lt"/>
                <a:ea typeface="MS Mincho" panose="02020609040205080304" pitchFamily="49" charset="-128"/>
                <a:cs typeface="Times New Roman" panose="02020603050405020304" pitchFamily="18" charset="0"/>
              </a:rPr>
              <a:t>- Social angst eller uro</a:t>
            </a:r>
          </a:p>
          <a:p>
            <a:pPr>
              <a:lnSpc>
                <a:spcPct val="115000"/>
              </a:lnSpc>
              <a:spcAft>
                <a:spcPts val="1000"/>
              </a:spcAft>
            </a:pPr>
            <a:r>
              <a:rPr lang="da-DK" sz="1100" dirty="0">
                <a:effectLst/>
                <a:latin typeface="+mn-lt"/>
                <a:ea typeface="MS Mincho" panose="02020609040205080304" pitchFamily="49" charset="-128"/>
                <a:cs typeface="Times New Roman" panose="02020603050405020304" pitchFamily="18" charset="0"/>
              </a:rPr>
              <a:t>- Manglende energi til at deltage</a:t>
            </a:r>
            <a:br>
              <a:rPr lang="da-DK" sz="1100" dirty="0">
                <a:effectLst/>
                <a:latin typeface="+mn-lt"/>
                <a:ea typeface="MS Mincho" panose="02020609040205080304" pitchFamily="49" charset="-128"/>
                <a:cs typeface="Times New Roman" panose="02020603050405020304" pitchFamily="18" charset="0"/>
              </a:rPr>
            </a:br>
            <a:r>
              <a:rPr lang="da-DK" sz="1100" dirty="0">
                <a:effectLst/>
                <a:latin typeface="+mn-lt"/>
                <a:ea typeface="MS Mincho" panose="02020609040205080304" pitchFamily="49" charset="-128"/>
                <a:cs typeface="Times New Roman" panose="02020603050405020304" pitchFamily="18" charset="0"/>
              </a:rPr>
              <a:t>- Svært ved at sætte grænser eller åbne op</a:t>
            </a:r>
          </a:p>
          <a:p>
            <a:pPr>
              <a:lnSpc>
                <a:spcPct val="115000"/>
              </a:lnSpc>
              <a:spcAft>
                <a:spcPts val="1000"/>
              </a:spcAft>
            </a:pPr>
            <a:endParaRPr lang="da-DK" sz="1100" dirty="0">
              <a:effectLst/>
              <a:latin typeface="+mn-lt"/>
              <a:ea typeface="MS Mincho" panose="02020609040205080304" pitchFamily="49" charset="-128"/>
              <a:cs typeface="Times New Roman" panose="02020603050405020304" pitchFamily="18" charset="0"/>
            </a:endParaRPr>
          </a:p>
          <a:p>
            <a:pPr>
              <a:lnSpc>
                <a:spcPct val="115000"/>
              </a:lnSpc>
              <a:spcAft>
                <a:spcPts val="1000"/>
              </a:spcAft>
            </a:pPr>
            <a:r>
              <a:rPr lang="da-DK" sz="1100" dirty="0">
                <a:effectLst/>
                <a:latin typeface="+mn-lt"/>
                <a:ea typeface="MS Mincho" panose="02020609040205080304" pitchFamily="49" charset="-128"/>
                <a:cs typeface="Times New Roman" panose="02020603050405020304" pitchFamily="18" charset="0"/>
              </a:rPr>
              <a:t>-&gt;Derfor er det vigtigt med trygge, rummelige fællesskaber, hvor der er plads til forskellighed og sårbarhed.</a:t>
            </a:r>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13</a:t>
            </a:fld>
            <a:endParaRPr lang="da-DK" dirty="0"/>
          </a:p>
        </p:txBody>
      </p:sp>
    </p:spTree>
    <p:extLst>
      <p:ext uri="{BB962C8B-B14F-4D97-AF65-F5344CB8AC3E}">
        <p14:creationId xmlns:p14="http://schemas.microsoft.com/office/powerpoint/2010/main" val="402180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r>
              <a:rPr lang="da-DK" b="1" dirty="0"/>
              <a:t>Formål</a:t>
            </a:r>
          </a:p>
        </p:txBody>
      </p:sp>
      <p:sp>
        <p:nvSpPr>
          <p:cNvPr id="4" name="Pladsholder til slidenummer 3"/>
          <p:cNvSpPr>
            <a:spLocks noGrp="1"/>
          </p:cNvSpPr>
          <p:nvPr>
            <p:ph type="sldNum" sz="quarter" idx="5"/>
          </p:nvPr>
        </p:nvSpPr>
        <p:spPr/>
        <p:txBody>
          <a:bodyPr/>
          <a:lstStyle/>
          <a:p>
            <a:fld id="{22E91502-756A-4244-B8CC-0FD4F7A5EFF5}" type="slidenum">
              <a:rPr lang="da-DK" smtClean="0"/>
              <a:t>14</a:t>
            </a:fld>
            <a:endParaRPr lang="da-DK" dirty="0"/>
          </a:p>
        </p:txBody>
      </p:sp>
    </p:spTree>
    <p:extLst>
      <p:ext uri="{BB962C8B-B14F-4D97-AF65-F5344CB8AC3E}">
        <p14:creationId xmlns:p14="http://schemas.microsoft.com/office/powerpoint/2010/main" val="138122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da-DK" sz="1100" b="1" dirty="0">
                <a:effectLst/>
                <a:latin typeface="+mn-lt"/>
                <a:ea typeface="MS Mincho" panose="02020609040205080304" pitchFamily="49" charset="-128"/>
                <a:cs typeface="Times New Roman" panose="02020603050405020304" pitchFamily="18" charset="0"/>
              </a:rPr>
              <a:t>Formål: At skabe refleksion over egen rolle i fællesskabet – og hvad man har brug for </a:t>
            </a:r>
            <a:r>
              <a:rPr lang="da-DK" sz="1100" b="1" dirty="0" err="1">
                <a:effectLst/>
                <a:latin typeface="+mn-lt"/>
                <a:ea typeface="MS Mincho" panose="02020609040205080304" pitchFamily="49" charset="-128"/>
                <a:cs typeface="Times New Roman" panose="02020603050405020304" pitchFamily="18" charset="0"/>
              </a:rPr>
              <a:t>for</a:t>
            </a:r>
            <a:r>
              <a:rPr lang="da-DK" sz="1100" b="1" dirty="0">
                <a:effectLst/>
                <a:latin typeface="+mn-lt"/>
                <a:ea typeface="MS Mincho" panose="02020609040205080304" pitchFamily="49" charset="-128"/>
                <a:cs typeface="Times New Roman" panose="02020603050405020304" pitchFamily="18" charset="0"/>
              </a:rPr>
              <a:t> at føle sig tryg.</a:t>
            </a:r>
            <a:br>
              <a:rPr lang="da-DK" sz="1100" dirty="0">
                <a:effectLst/>
                <a:latin typeface="+mn-lt"/>
                <a:ea typeface="MS Mincho" panose="02020609040205080304" pitchFamily="49" charset="-128"/>
                <a:cs typeface="Times New Roman" panose="02020603050405020304" pitchFamily="18" charset="0"/>
              </a:rPr>
            </a:br>
            <a:endParaRPr lang="da-DK" sz="1100" b="1" dirty="0">
              <a:solidFill>
                <a:srgbClr val="4F81BD"/>
              </a:solidFill>
              <a:effectLst/>
              <a:latin typeface="+mn-lt"/>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da-DK" sz="1100" b="0" dirty="0">
                <a:solidFill>
                  <a:srgbClr val="4F81BD"/>
                </a:solidFill>
                <a:effectLst/>
                <a:latin typeface="+mn-lt"/>
                <a:ea typeface="MS Gothic" panose="020B0609070205080204" pitchFamily="49" charset="-128"/>
                <a:cs typeface="Times New Roman" panose="02020603050405020304" pitchFamily="18" charset="0"/>
              </a:rPr>
              <a:t>Sådan er jeg med i fællesskabet</a:t>
            </a:r>
          </a:p>
          <a:p>
            <a:pPr>
              <a:lnSpc>
                <a:spcPct val="115000"/>
              </a:lnSpc>
              <a:spcAft>
                <a:spcPts val="1000"/>
              </a:spcAft>
            </a:pPr>
            <a:br>
              <a:rPr lang="da-DK" sz="1100" dirty="0">
                <a:effectLst/>
                <a:latin typeface="+mn-lt"/>
                <a:ea typeface="MS Mincho" panose="02020609040205080304" pitchFamily="49" charset="-128"/>
                <a:cs typeface="Times New Roman" panose="02020603050405020304" pitchFamily="18" charset="0"/>
              </a:rPr>
            </a:br>
            <a:r>
              <a:rPr lang="da-DK" sz="1100" dirty="0">
                <a:effectLst/>
                <a:latin typeface="+mn-lt"/>
                <a:ea typeface="MS Mincho" panose="02020609040205080304" pitchFamily="49" charset="-128"/>
                <a:cs typeface="Times New Roman" panose="02020603050405020304" pitchFamily="18" charset="0"/>
              </a:rPr>
              <a:t>Deling i grupper eller i plenum (hvis der er tryghed til det).</a:t>
            </a:r>
            <a:br>
              <a:rPr lang="da-DK" sz="1100" dirty="0">
                <a:effectLst/>
                <a:latin typeface="+mn-lt"/>
                <a:ea typeface="MS Mincho" panose="02020609040205080304" pitchFamily="49" charset="-128"/>
                <a:cs typeface="Times New Roman" panose="02020603050405020304" pitchFamily="18" charset="0"/>
              </a:rPr>
            </a:br>
            <a:endParaRPr lang="da-DK"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endParaRPr lang="da-DK"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15</a:t>
            </a:fld>
            <a:endParaRPr lang="da-DK" dirty="0"/>
          </a:p>
        </p:txBody>
      </p:sp>
    </p:spTree>
    <p:extLst>
      <p:ext uri="{BB962C8B-B14F-4D97-AF65-F5344CB8AC3E}">
        <p14:creationId xmlns:p14="http://schemas.microsoft.com/office/powerpoint/2010/main" val="383265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r>
              <a:rPr lang="da-DK" b="1" dirty="0"/>
              <a:t>Lave planche sammen om fællesskaber</a:t>
            </a:r>
          </a:p>
          <a:p>
            <a:endParaRPr lang="da-DK" b="0" dirty="0"/>
          </a:p>
          <a:p>
            <a:r>
              <a:rPr lang="da-DK" b="0" dirty="0"/>
              <a:t>Grupper af 3 – 4 udarbejder en planche (25 min.) som derefter præsenteres for gruppen (10 min).</a:t>
            </a:r>
          </a:p>
          <a:p>
            <a:endParaRPr lang="da-DK" b="0" dirty="0"/>
          </a:p>
          <a:p>
            <a:r>
              <a:rPr lang="da-DK" b="0" dirty="0"/>
              <a:t>Kreativ tilgang til undervisningen – giver engagement og tilgodeser andre læringsstile så man husker bedre</a:t>
            </a:r>
          </a:p>
        </p:txBody>
      </p:sp>
      <p:sp>
        <p:nvSpPr>
          <p:cNvPr id="4" name="Pladsholder til diasnummer 3"/>
          <p:cNvSpPr>
            <a:spLocks noGrp="1"/>
          </p:cNvSpPr>
          <p:nvPr>
            <p:ph type="sldNum" sz="quarter" idx="10"/>
          </p:nvPr>
        </p:nvSpPr>
        <p:spPr/>
        <p:txBody>
          <a:bodyPr/>
          <a:lstStyle/>
          <a:p>
            <a:fld id="{22E91502-756A-4244-B8CC-0FD4F7A5EFF5}" type="slidenum">
              <a:rPr lang="da-DK" smtClean="0"/>
              <a:t>16</a:t>
            </a:fld>
            <a:endParaRPr lang="da-DK" dirty="0"/>
          </a:p>
        </p:txBody>
      </p:sp>
    </p:spTree>
    <p:extLst>
      <p:ext uri="{BB962C8B-B14F-4D97-AF65-F5344CB8AC3E}">
        <p14:creationId xmlns:p14="http://schemas.microsoft.com/office/powerpoint/2010/main" val="255067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a:t>
            </a:r>
          </a:p>
          <a:p>
            <a:r>
              <a:rPr lang="da-DK" b="0" dirty="0"/>
              <a:t>Det er ikke meningen at besvare alle spørgsmål</a:t>
            </a:r>
          </a:p>
        </p:txBody>
      </p:sp>
      <p:sp>
        <p:nvSpPr>
          <p:cNvPr id="4" name="Pladsholder til slidenummer 3"/>
          <p:cNvSpPr>
            <a:spLocks noGrp="1"/>
          </p:cNvSpPr>
          <p:nvPr>
            <p:ph type="sldNum" sz="quarter" idx="5"/>
          </p:nvPr>
        </p:nvSpPr>
        <p:spPr/>
        <p:txBody>
          <a:bodyPr/>
          <a:lstStyle/>
          <a:p>
            <a:fld id="{A72615C9-AC94-4F3A-868D-28B4254BE329}" type="slidenum">
              <a:rPr lang="da-DK" smtClean="0"/>
              <a:t>17</a:t>
            </a:fld>
            <a:endParaRPr lang="da-DK"/>
          </a:p>
        </p:txBody>
      </p:sp>
    </p:spTree>
    <p:extLst>
      <p:ext uri="{BB962C8B-B14F-4D97-AF65-F5344CB8AC3E}">
        <p14:creationId xmlns:p14="http://schemas.microsoft.com/office/powerpoint/2010/main" val="4211082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a:t>
            </a:r>
          </a:p>
          <a:p>
            <a:pPr algn="l"/>
            <a:br>
              <a:rPr lang="da-DK" dirty="0"/>
            </a:br>
            <a:r>
              <a:rPr lang="da-DK" sz="1200" b="1" dirty="0"/>
              <a:t>Identitet: </a:t>
            </a:r>
          </a:p>
          <a:p>
            <a:pPr algn="l"/>
            <a:r>
              <a:rPr lang="da-DK" b="0" i="0" dirty="0">
                <a:solidFill>
                  <a:srgbClr val="424242"/>
                </a:solidFill>
                <a:effectLst/>
                <a:latin typeface="Segoe Sans"/>
              </a:rPr>
              <a:t>At genopbygge en positiv selvopfattelse var en vigtig del af den personlige recovery-proces, fordi både samfundsmæssig og selvstigma forbundet med en bipolar diagnose satte identiteten under pres.</a:t>
            </a:r>
          </a:p>
          <a:p>
            <a:pPr algn="l"/>
            <a:endParaRPr lang="da-DK" b="0" i="0" dirty="0">
              <a:solidFill>
                <a:srgbClr val="424242"/>
              </a:solidFill>
              <a:effectLst/>
              <a:latin typeface="Segoe Sans"/>
            </a:endParaRPr>
          </a:p>
          <a:p>
            <a:pPr algn="l"/>
            <a:r>
              <a:rPr lang="da-DK" b="0" i="0" dirty="0">
                <a:solidFill>
                  <a:srgbClr val="424242"/>
                </a:solidFill>
                <a:effectLst/>
                <a:latin typeface="Segoe Sans"/>
              </a:rPr>
              <a:t>Episoder med mani og depression kunne føre til identitetskriser: </a:t>
            </a:r>
            <a:r>
              <a:rPr lang="da-DK" b="0" i="1" dirty="0">
                <a:solidFill>
                  <a:srgbClr val="424242"/>
                </a:solidFill>
                <a:effectLst/>
                <a:latin typeface="Segoe Sans"/>
              </a:rPr>
              <a:t>“Jeg blev usikker, fordi jeg ikke vidste, om mine følelser og reaktioner var ægte eller en del af sygdommen. Det gav mig en følelse af identitetstab og fik mig til at tvivle på mig selv.” </a:t>
            </a:r>
            <a:r>
              <a:rPr lang="da-DK" b="0" i="0" dirty="0">
                <a:solidFill>
                  <a:srgbClr val="424242"/>
                </a:solidFill>
                <a:effectLst/>
                <a:latin typeface="Segoe Sans"/>
              </a:rPr>
              <a:t>Udfordringer med selvopfattelsen kunne opstå senere i recovery-processen, som følge af øget selvbevidsthed – jeg hold  </a:t>
            </a:r>
            <a:r>
              <a:rPr lang="da-DK" b="0" dirty="0">
                <a:effectLst/>
              </a:rPr>
              <a:t>“Jeg har mindre tillid til mig selv. Jeg følte, at jeg ikke havde lige så meget selvtillid.</a:t>
            </a:r>
          </a:p>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18</a:t>
            </a:fld>
            <a:endParaRPr lang="da-DK"/>
          </a:p>
        </p:txBody>
      </p:sp>
    </p:spTree>
    <p:extLst>
      <p:ext uri="{BB962C8B-B14F-4D97-AF65-F5344CB8AC3E}">
        <p14:creationId xmlns:p14="http://schemas.microsoft.com/office/powerpoint/2010/main" val="376556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a:t>Formål</a:t>
            </a:r>
          </a:p>
          <a:p>
            <a:r>
              <a:rPr lang="da-DK" sz="1200" b="1" dirty="0"/>
              <a:t>10-15 minutters oplæg</a:t>
            </a:r>
          </a:p>
          <a:p>
            <a:endParaRPr lang="da-DK" sz="1200" b="1" dirty="0"/>
          </a:p>
          <a:p>
            <a:r>
              <a:rPr lang="da-DK" sz="1200" b="1" dirty="0"/>
              <a:t>Der har været en session  om stigma, selvværd og identitet og dette kan også inddrages igen her.</a:t>
            </a:r>
          </a:p>
          <a:p>
            <a:endParaRPr lang="da-DK" sz="1200" b="1" dirty="0"/>
          </a:p>
          <a:p>
            <a:r>
              <a:rPr lang="da-DK" sz="1200" b="1" dirty="0"/>
              <a:t> I recovery-processen bliver identeten og rollerne ramt og man bliver kastet ud af det vante og må genopfinde sig selv, gendigte eller genfortælle sig selv og forene en </a:t>
            </a:r>
            <a:r>
              <a:rPr lang="da-DK" sz="1200" b="1" dirty="0" err="1"/>
              <a:t>evt</a:t>
            </a:r>
            <a:r>
              <a:rPr lang="da-DK" sz="1200" b="1" dirty="0"/>
              <a:t> ny eller ændret identitet</a:t>
            </a:r>
          </a:p>
          <a:p>
            <a:endParaRPr lang="da-DK" sz="1200" b="1" dirty="0"/>
          </a:p>
          <a:p>
            <a:r>
              <a:rPr lang="da-DK" sz="1200" dirty="0"/>
              <a:t>Vi skal i dag tale om noget, der er helt grundlæggende menneskeligt: identitet – altså det, der gør os til dem, vi er – og hvordan den kan blive udfordret, men også genopbygget, når man lever med psykisk sygdom.</a:t>
            </a:r>
          </a:p>
          <a:p>
            <a:r>
              <a:rPr lang="da-DK" sz="1200" dirty="0"/>
              <a:t>Når man får en psykisk diagnose, sker der ofte noget med ens selvopfattelse. Måske begynder man at se sig selv som "en syg person", eller man føler, at omgivelserne kun ser én gennem diagnosen. Det kan opleves som en krise i identiteten. Men </a:t>
            </a:r>
            <a:r>
              <a:rPr lang="da-DK" sz="1200" dirty="0" err="1"/>
              <a:t>recovery</a:t>
            </a:r>
            <a:r>
              <a:rPr lang="da-DK" sz="1200" dirty="0"/>
              <a:t> handler netop om, at man er mere end sin sygdom.</a:t>
            </a:r>
          </a:p>
          <a:p>
            <a:endParaRPr lang="da-DK" sz="1200" dirty="0"/>
          </a:p>
          <a:p>
            <a:r>
              <a:rPr lang="da-DK" sz="1200" dirty="0"/>
              <a:t>Recovery betyder ikke nødvendigvis at blive rask, men at finde veje til at leve et meningsfuldt liv – med eller uden symptomer. Det handler om håb, selvbestemmelse, relationer og om at blive anerkendt som et helt menneske.</a:t>
            </a:r>
          </a:p>
          <a:p>
            <a:r>
              <a:rPr lang="da-DK" sz="1200" dirty="0"/>
              <a:t>Identitet og </a:t>
            </a:r>
            <a:r>
              <a:rPr lang="da-DK" sz="1200" dirty="0" err="1"/>
              <a:t>recovery</a:t>
            </a:r>
            <a:r>
              <a:rPr lang="da-DK" sz="1200" dirty="0"/>
              <a:t> hænger tæt sammen. For mange handler </a:t>
            </a:r>
            <a:r>
              <a:rPr lang="da-DK" sz="1200" dirty="0" err="1"/>
              <a:t>recovery</a:t>
            </a:r>
            <a:r>
              <a:rPr lang="da-DK" sz="1200" dirty="0"/>
              <a:t> om at genetablere eller udvikle en ny identitet – en, der ikke kun handler om sygdom, men også om styrker, drømme, interesser og værdier.</a:t>
            </a:r>
          </a:p>
          <a:p>
            <a:r>
              <a:rPr lang="da-DK" sz="1200" dirty="0"/>
              <a:t>Derfor er det så vigtigt, at vi som fagpersoner, pårørende og samfund ikke reducerer mennesker til deres diagnoser. Vi må se hele mennesket og støtte deres proces – ikke bare medicinsk, men også menneskeligt.</a:t>
            </a:r>
          </a:p>
          <a:p>
            <a:endParaRPr lang="da-DK" sz="1200" dirty="0"/>
          </a:p>
          <a:p>
            <a:r>
              <a:rPr lang="da-DK" sz="1200" dirty="0" err="1"/>
              <a:t>Slade</a:t>
            </a:r>
            <a:r>
              <a:rPr lang="da-DK" sz="1200" dirty="0"/>
              <a:t>, Mike: </a:t>
            </a:r>
            <a:r>
              <a:rPr lang="da-DK" sz="1200" i="1" dirty="0"/>
              <a:t>Personal Recovery and Mental </a:t>
            </a:r>
            <a:r>
              <a:rPr lang="da-DK" sz="1200" i="1" dirty="0" err="1"/>
              <a:t>Illness</a:t>
            </a:r>
            <a:endParaRPr lang="da-DK" sz="1200" dirty="0"/>
          </a:p>
          <a:p>
            <a:r>
              <a:rPr lang="da-DK" sz="1200" dirty="0"/>
              <a:t>Psykiatrifonden: materiale om </a:t>
            </a:r>
            <a:r>
              <a:rPr lang="da-DK" sz="1200" dirty="0" err="1"/>
              <a:t>recovery</a:t>
            </a:r>
            <a:r>
              <a:rPr lang="da-DK" sz="1200" dirty="0"/>
              <a:t> og identitet</a:t>
            </a:r>
          </a:p>
          <a:p>
            <a:r>
              <a:rPr lang="da-DK" sz="1200" dirty="0"/>
              <a:t>Peer-uddannelser og brugerorganisationer (fx SIND, LAP)</a:t>
            </a:r>
          </a:p>
          <a:p>
            <a:endParaRPr lang="da-DK" sz="1200" dirty="0"/>
          </a:p>
        </p:txBody>
      </p:sp>
      <p:sp>
        <p:nvSpPr>
          <p:cNvPr id="4" name="Pladsholder til slidenummer 3"/>
          <p:cNvSpPr>
            <a:spLocks noGrp="1"/>
          </p:cNvSpPr>
          <p:nvPr>
            <p:ph type="sldNum" sz="quarter" idx="5"/>
          </p:nvPr>
        </p:nvSpPr>
        <p:spPr/>
        <p:txBody>
          <a:bodyPr/>
          <a:lstStyle/>
          <a:p>
            <a:fld id="{A72615C9-AC94-4F3A-868D-28B4254BE329}" type="slidenum">
              <a:rPr lang="da-DK" smtClean="0"/>
              <a:t>19</a:t>
            </a:fld>
            <a:endParaRPr lang="da-DK"/>
          </a:p>
        </p:txBody>
      </p:sp>
    </p:spTree>
    <p:extLst>
      <p:ext uri="{BB962C8B-B14F-4D97-AF65-F5344CB8AC3E}">
        <p14:creationId xmlns:p14="http://schemas.microsoft.com/office/powerpoint/2010/main" val="26413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a:t>Formål: overblik og </a:t>
            </a:r>
            <a:r>
              <a:rPr lang="da-DK" sz="1200" b="1" dirty="0" err="1"/>
              <a:t>empowerment</a:t>
            </a:r>
            <a:r>
              <a:rPr lang="da-DK" sz="1200" b="1" dirty="0"/>
              <a:t> til deltagerne som aktivt bestemmer emnevalg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dirty="0"/>
              <a:t>Optimisme og håb: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dirty="0"/>
              <a:t>Samhørighed</a:t>
            </a:r>
            <a:endParaRPr lang="da-DK" sz="800" b="1" dirty="0">
              <a:solidFill>
                <a:schemeClr val="dk1"/>
              </a:solidFill>
              <a:latin typeface="+mn-lt"/>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dirty="0"/>
              <a:t>Identitet: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dirty="0"/>
              <a:t>Tension/udfordringer/ambivalens</a:t>
            </a:r>
          </a:p>
          <a:p>
            <a:pPr marL="457200" indent="-457200">
              <a:buFont typeface="Arial" panose="020B0604020202020204" pitchFamily="34" charset="0"/>
              <a:buChar char="•"/>
            </a:pPr>
            <a:r>
              <a:rPr lang="da-DK" sz="1200" b="0" dirty="0"/>
              <a:t>Empowerment: </a:t>
            </a:r>
          </a:p>
          <a:p>
            <a:pPr marL="457200" indent="-457200">
              <a:buFont typeface="Arial" panose="020B0604020202020204" pitchFamily="34" charset="0"/>
              <a:buChar char="•"/>
            </a:pPr>
            <a:r>
              <a:rPr lang="da-DK" sz="1200" b="0" dirty="0"/>
              <a:t>Meningsfuldhed:</a:t>
            </a:r>
          </a:p>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2</a:t>
            </a:fld>
            <a:endParaRPr lang="da-DK"/>
          </a:p>
        </p:txBody>
      </p:sp>
    </p:spTree>
    <p:extLst>
      <p:ext uri="{BB962C8B-B14F-4D97-AF65-F5344CB8AC3E}">
        <p14:creationId xmlns:p14="http://schemas.microsoft.com/office/powerpoint/2010/main" val="232914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a:t>
            </a:r>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20</a:t>
            </a:fld>
            <a:endParaRPr lang="da-DK"/>
          </a:p>
        </p:txBody>
      </p:sp>
    </p:spTree>
    <p:extLst>
      <p:ext uri="{BB962C8B-B14F-4D97-AF65-F5344CB8AC3E}">
        <p14:creationId xmlns:p14="http://schemas.microsoft.com/office/powerpoint/2010/main" val="3710705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38113" y="1347788"/>
            <a:ext cx="6462712" cy="3636962"/>
          </a:xfrm>
        </p:spPr>
      </p:sp>
      <p:sp>
        <p:nvSpPr>
          <p:cNvPr id="3" name="Pladsholder til noter 2"/>
          <p:cNvSpPr>
            <a:spLocks noGrp="1"/>
          </p:cNvSpPr>
          <p:nvPr>
            <p:ph type="body" idx="1"/>
          </p:nvPr>
        </p:nvSpPr>
        <p:spPr/>
        <p:txBody>
          <a:bodyPr/>
          <a:lstStyle/>
          <a:p>
            <a:endParaRPr lang="da-DK" b="1" dirty="0"/>
          </a:p>
          <a:p>
            <a:r>
              <a:rPr lang="da-DK" b="1" dirty="0"/>
              <a:t>KLIK PÅ BILLEDET FOR AT KOMME TIL FILMEN</a:t>
            </a:r>
          </a:p>
          <a:p>
            <a:endParaRPr lang="da-DK" b="1" dirty="0"/>
          </a:p>
          <a:p>
            <a:r>
              <a:rPr lang="da-DK" b="1" dirty="0"/>
              <a:t>Formål </a:t>
            </a:r>
            <a:r>
              <a:rPr lang="da-DK" b="1" dirty="0" err="1"/>
              <a:t>fun</a:t>
            </a:r>
            <a:r>
              <a:rPr lang="da-DK" b="1" dirty="0"/>
              <a:t> </a:t>
            </a:r>
            <a:r>
              <a:rPr lang="da-DK" b="1" dirty="0" err="1"/>
              <a:t>fact</a:t>
            </a:r>
            <a:r>
              <a:rPr lang="da-DK" b="1" dirty="0"/>
              <a:t> om identitet</a:t>
            </a:r>
            <a:endParaRPr lang="da-DK" dirty="0"/>
          </a:p>
          <a:p>
            <a:r>
              <a:rPr lang="da-DK" dirty="0"/>
              <a:t>5 min.</a:t>
            </a:r>
          </a:p>
          <a:p>
            <a:endParaRPr lang="da-DK" dirty="0"/>
          </a:p>
          <a:p>
            <a:r>
              <a:rPr lang="da-DK" dirty="0"/>
              <a:t>Ingen intro – bare vise filmklippet</a:t>
            </a:r>
          </a:p>
          <a:p>
            <a:endParaRPr lang="da-DK" dirty="0"/>
          </a:p>
          <a:p>
            <a:r>
              <a:rPr lang="da-DK" sz="1200" b="1" kern="1200" dirty="0">
                <a:solidFill>
                  <a:schemeClr val="tx1"/>
                </a:solidFill>
                <a:effectLst/>
                <a:latin typeface="+mn-lt"/>
                <a:ea typeface="+mn-ea"/>
                <a:cs typeface="+mn-cs"/>
              </a:rPr>
              <a:t>STOP KLIPPET VED 2.18 MINUTTER</a:t>
            </a:r>
          </a:p>
          <a:p>
            <a:r>
              <a:rPr lang="da-DK" sz="1200" kern="1200" dirty="0">
                <a:solidFill>
                  <a:schemeClr val="tx1"/>
                </a:solidFill>
                <a:effectLst/>
                <a:latin typeface="+mn-lt"/>
                <a:ea typeface="+mn-ea"/>
                <a:cs typeface="+mn-cs"/>
              </a:rPr>
              <a:t> </a:t>
            </a:r>
          </a:p>
          <a:p>
            <a:r>
              <a:rPr lang="da-DK" sz="1200" u="sng" kern="1200" dirty="0">
                <a:solidFill>
                  <a:schemeClr val="tx1"/>
                </a:solidFill>
                <a:effectLst/>
                <a:latin typeface="+mn-lt"/>
                <a:ea typeface="+mn-ea"/>
                <a:cs typeface="+mn-cs"/>
                <a:hlinkClick r:id="rId3"/>
              </a:rPr>
              <a:t>https://www.youtube.com/watch?v=vY57zKFlp-8</a:t>
            </a:r>
            <a:r>
              <a:rPr lang="da-DK" sz="1200" kern="1200" dirty="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21</a:t>
            </a:fld>
            <a:endParaRPr lang="da-DK" dirty="0"/>
          </a:p>
        </p:txBody>
      </p:sp>
    </p:spTree>
    <p:extLst>
      <p:ext uri="{BB962C8B-B14F-4D97-AF65-F5344CB8AC3E}">
        <p14:creationId xmlns:p14="http://schemas.microsoft.com/office/powerpoint/2010/main" val="3814297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dirty="0"/>
              <a:t>Brainstorm på tavle/plenum eller deltagere interviewer hinanden</a:t>
            </a:r>
            <a:br>
              <a:rPr lang="da-DK" sz="1200" b="1" dirty="0"/>
            </a:br>
            <a:endParaRPr lang="da-DK" b="1" dirty="0"/>
          </a:p>
          <a:p>
            <a:r>
              <a:rPr lang="da-DK" b="1" dirty="0"/>
              <a:t>Formål: ideer og spejling</a:t>
            </a:r>
            <a:endParaRPr lang="da-DK" dirty="0"/>
          </a:p>
          <a:p>
            <a:r>
              <a:rPr lang="da-DK" dirty="0"/>
              <a:t>10-15 minutter – gerne kort opsamling fra grupperne hvis de har noget på hjerte</a:t>
            </a:r>
          </a:p>
          <a:p>
            <a:r>
              <a:rPr lang="da-DK" dirty="0"/>
              <a:t>I grupper: De snakker om spørgsmålet og interviewer hinanden</a:t>
            </a:r>
          </a:p>
          <a:p>
            <a:endParaRPr lang="da-DK" dirty="0"/>
          </a:p>
          <a:p>
            <a:r>
              <a:rPr lang="da-DK" b="1" dirty="0"/>
              <a:t>Ekstra spørgsmål</a:t>
            </a:r>
          </a:p>
          <a:p>
            <a:r>
              <a:rPr lang="da-DK" dirty="0"/>
              <a:t>Hvad var svært da du blev ramt og hvordan overvandt du det?</a:t>
            </a:r>
          </a:p>
          <a:p>
            <a:r>
              <a:rPr lang="da-DK" dirty="0"/>
              <a:t>Hvilket råd vil du give andre?</a:t>
            </a:r>
          </a:p>
          <a:p>
            <a:r>
              <a:rPr lang="da-DK" dirty="0"/>
              <a:t>Fik du støtte og råd fra andre? Og var det hjælpsomt? Hvorfor, hvorfor ikke?</a:t>
            </a:r>
          </a:p>
        </p:txBody>
      </p:sp>
      <p:sp>
        <p:nvSpPr>
          <p:cNvPr id="4" name="Pladsholder til slidenummer 3"/>
          <p:cNvSpPr>
            <a:spLocks noGrp="1"/>
          </p:cNvSpPr>
          <p:nvPr>
            <p:ph type="sldNum" sz="quarter" idx="5"/>
          </p:nvPr>
        </p:nvSpPr>
        <p:spPr/>
        <p:txBody>
          <a:bodyPr/>
          <a:lstStyle/>
          <a:p>
            <a:pPr defTabSz="914330">
              <a:defRPr/>
            </a:pPr>
            <a:fld id="{22E91502-756A-4244-B8CC-0FD4F7A5EFF5}" type="slidenum">
              <a:rPr lang="da-DK">
                <a:solidFill>
                  <a:prstClr val="black"/>
                </a:solidFill>
                <a:latin typeface="Calibri"/>
              </a:rPr>
              <a:pPr defTabSz="914330">
                <a:defRPr/>
              </a:pPr>
              <a:t>22</a:t>
            </a:fld>
            <a:endParaRPr lang="da-DK" dirty="0">
              <a:solidFill>
                <a:prstClr val="black"/>
              </a:solidFill>
              <a:latin typeface="Calibri"/>
            </a:endParaRPr>
          </a:p>
        </p:txBody>
      </p:sp>
    </p:spTree>
    <p:extLst>
      <p:ext uri="{BB962C8B-B14F-4D97-AF65-F5344CB8AC3E}">
        <p14:creationId xmlns:p14="http://schemas.microsoft.com/office/powerpoint/2010/main" val="800981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mn-lt"/>
              </a:rPr>
              <a:t>Formål: betone udfordringerne om at have bipolar og i særdeleshed </a:t>
            </a:r>
            <a:r>
              <a:rPr lang="da-DK" sz="1100" b="1" dirty="0" err="1">
                <a:latin typeface="+mn-lt"/>
              </a:rPr>
              <a:t>hypomani</a:t>
            </a:r>
            <a:endParaRPr lang="da-DK" sz="1100" b="1" dirty="0">
              <a:latin typeface="+mn-lt"/>
            </a:endParaRPr>
          </a:p>
          <a:p>
            <a:pPr marL="0" indent="0">
              <a:buFont typeface="Arial" panose="020B0604020202020204" pitchFamily="34" charset="0"/>
              <a:buNone/>
            </a:pPr>
            <a:endParaRPr lang="da-DK" sz="1100" b="0" dirty="0">
              <a:latin typeface="+mn-lt"/>
            </a:endParaRPr>
          </a:p>
          <a:p>
            <a:pPr marL="0" indent="0">
              <a:buFont typeface="Arial" panose="020B0604020202020204" pitchFamily="34" charset="0"/>
              <a:buNone/>
            </a:pPr>
            <a:r>
              <a:rPr lang="da-DK" sz="1100" b="1" dirty="0">
                <a:latin typeface="+mn-lt"/>
              </a:rPr>
              <a:t>Tension/udfordringer</a:t>
            </a:r>
            <a:r>
              <a:rPr lang="da-DK" sz="1100" b="1" i="0" dirty="0">
                <a:solidFill>
                  <a:schemeClr val="tx1"/>
                </a:solidFill>
                <a:effectLst/>
                <a:latin typeface="+mn-lt"/>
              </a:rPr>
              <a:t>/</a:t>
            </a:r>
            <a:r>
              <a:rPr lang="da-DK" sz="1100" b="1" i="0" dirty="0">
                <a:solidFill>
                  <a:srgbClr val="424242"/>
                </a:solidFill>
                <a:effectLst/>
                <a:latin typeface="+mn-lt"/>
              </a:rPr>
              <a:t>Spændinger</a:t>
            </a:r>
          </a:p>
          <a:p>
            <a:pPr algn="l"/>
            <a:r>
              <a:rPr lang="da-DK" sz="1100" b="1" i="0" dirty="0">
                <a:solidFill>
                  <a:srgbClr val="424242"/>
                </a:solidFill>
                <a:effectLst/>
                <a:latin typeface="+mn-lt"/>
              </a:rPr>
              <a:t>Balancen mellem accept og ambitioner</a:t>
            </a:r>
          </a:p>
          <a:p>
            <a:pPr algn="l"/>
            <a:r>
              <a:rPr lang="da-DK" sz="1100" b="0" i="0" dirty="0">
                <a:solidFill>
                  <a:srgbClr val="424242"/>
                </a:solidFill>
                <a:effectLst/>
                <a:latin typeface="+mn-lt"/>
              </a:rPr>
              <a:t>Accept af sårbarhed og at man ikke ‘reagerer lige så godt på stress som alle andre’, var en opmuntring til at passe på sig selv. Dette betød ofte en reduktion i arbejdstimer eller ansvar: </a:t>
            </a:r>
            <a:r>
              <a:rPr lang="da-DK" sz="1100" b="0" i="1" dirty="0">
                <a:solidFill>
                  <a:srgbClr val="424242"/>
                </a:solidFill>
                <a:effectLst/>
                <a:latin typeface="+mn-lt"/>
              </a:rPr>
              <a:t>“Jeg gav mig selv tilladelse – og faktisk efter lægens ordre – til ikke at ... forsøge at gøre alt det, jeg gjorde før indlæggelsen”</a:t>
            </a:r>
            <a:r>
              <a:rPr lang="da-DK" sz="1100" b="0" i="0" dirty="0">
                <a:solidFill>
                  <a:srgbClr val="424242"/>
                </a:solidFill>
                <a:effectLst/>
                <a:latin typeface="+mn-lt"/>
              </a:rPr>
              <a:t> </a:t>
            </a:r>
          </a:p>
          <a:p>
            <a:pPr algn="l"/>
            <a:r>
              <a:rPr lang="da-DK" sz="1100" b="0" i="0" dirty="0">
                <a:solidFill>
                  <a:srgbClr val="424242"/>
                </a:solidFill>
                <a:effectLst/>
                <a:latin typeface="+mn-lt"/>
              </a:rPr>
              <a:t>Dette skulle dog balanceres med </a:t>
            </a:r>
            <a:r>
              <a:rPr lang="da-DK" sz="1100" b="0" i="1" dirty="0">
                <a:solidFill>
                  <a:srgbClr val="424242"/>
                </a:solidFill>
                <a:effectLst/>
                <a:latin typeface="+mn-lt"/>
              </a:rPr>
              <a:t>At have drømme og aspirationer </a:t>
            </a:r>
            <a:r>
              <a:rPr lang="da-DK" sz="1100" b="0" i="0" dirty="0">
                <a:solidFill>
                  <a:srgbClr val="424242"/>
                </a:solidFill>
                <a:effectLst/>
                <a:latin typeface="+mn-lt"/>
              </a:rPr>
              <a:t>der var diskussion blandt deltagerne om, hvordan accept af begrænsninger både kan hjælpe og hindre </a:t>
            </a:r>
            <a:r>
              <a:rPr lang="da-DK" sz="1100" b="0" i="0" dirty="0" err="1">
                <a:solidFill>
                  <a:srgbClr val="424242"/>
                </a:solidFill>
                <a:effectLst/>
                <a:latin typeface="+mn-lt"/>
              </a:rPr>
              <a:t>recovery</a:t>
            </a:r>
            <a:r>
              <a:rPr lang="da-DK" sz="1100" b="0" i="0" dirty="0">
                <a:solidFill>
                  <a:srgbClr val="424242"/>
                </a:solidFill>
                <a:effectLst/>
                <a:latin typeface="+mn-lt"/>
              </a:rPr>
              <a:t>. For nogle var håbet om forandring og ikke at acceptere for mange begrænsninger en vigtig del af </a:t>
            </a:r>
            <a:r>
              <a:rPr lang="da-DK" sz="1100" b="0" i="0" dirty="0" err="1">
                <a:solidFill>
                  <a:srgbClr val="424242"/>
                </a:solidFill>
                <a:effectLst/>
                <a:latin typeface="+mn-lt"/>
              </a:rPr>
              <a:t>recovery</a:t>
            </a:r>
            <a:r>
              <a:rPr lang="da-DK" sz="1100" b="0" i="0" dirty="0">
                <a:solidFill>
                  <a:srgbClr val="424242"/>
                </a:solidFill>
                <a:effectLst/>
                <a:latin typeface="+mn-lt"/>
              </a:rPr>
              <a:t>”</a:t>
            </a:r>
          </a:p>
          <a:p>
            <a:pPr algn="l">
              <a:buFont typeface="+mj-lt"/>
              <a:buNone/>
            </a:pPr>
            <a:r>
              <a:rPr lang="da-DK" sz="1100" b="1" i="0" dirty="0">
                <a:solidFill>
                  <a:srgbClr val="424242"/>
                </a:solidFill>
                <a:effectLst/>
                <a:latin typeface="+mn-lt"/>
              </a:rPr>
              <a:t>Åbenhed: støtte vs. stigmatisering:</a:t>
            </a:r>
            <a:endParaRPr lang="da-DK" sz="1100" b="0" i="0" dirty="0">
              <a:solidFill>
                <a:srgbClr val="424242"/>
              </a:solidFill>
              <a:effectLst/>
              <a:latin typeface="+mn-lt"/>
            </a:endParaRPr>
          </a:p>
          <a:p>
            <a:pPr algn="l">
              <a:buFont typeface="+mj-lt"/>
              <a:buNone/>
            </a:pPr>
            <a:r>
              <a:rPr lang="da-DK" sz="1100" b="0" i="0" dirty="0">
                <a:solidFill>
                  <a:srgbClr val="424242"/>
                </a:solidFill>
                <a:effectLst/>
                <a:latin typeface="+mn-lt"/>
              </a:rPr>
              <a:t>At være åben om sin psykiske sygdom kunne føre til støtte og tillid fra andre. Men det kunne også medføre stigmatisering, tab af kontrol og overvågning – både fra familie og samfund. Diagnosen bipolar lidelse gav adgang til behandling, men kunne også føre til negativ selvopfattelse og samfundets fordomme.</a:t>
            </a:r>
          </a:p>
          <a:p>
            <a:pPr algn="l"/>
            <a:r>
              <a:rPr lang="da-DK" sz="1100" b="1" i="0" dirty="0">
                <a:solidFill>
                  <a:srgbClr val="424242"/>
                </a:solidFill>
                <a:effectLst/>
                <a:latin typeface="+mn-lt"/>
              </a:rPr>
              <a:t>Ambivalens omkring (</a:t>
            </a:r>
            <a:r>
              <a:rPr lang="da-DK" sz="1100" b="1" i="0" dirty="0" err="1">
                <a:solidFill>
                  <a:srgbClr val="424242"/>
                </a:solidFill>
                <a:effectLst/>
                <a:latin typeface="+mn-lt"/>
              </a:rPr>
              <a:t>hypo</a:t>
            </a:r>
            <a:r>
              <a:rPr lang="da-DK" sz="1100" b="1" i="0" dirty="0">
                <a:solidFill>
                  <a:srgbClr val="424242"/>
                </a:solidFill>
                <a:effectLst/>
                <a:latin typeface="+mn-lt"/>
              </a:rPr>
              <a:t>)mani:</a:t>
            </a:r>
            <a:endParaRPr lang="da-DK" sz="1100" b="0" i="0" dirty="0">
              <a:solidFill>
                <a:srgbClr val="424242"/>
              </a:solidFill>
              <a:effectLst/>
              <a:latin typeface="+mn-lt"/>
            </a:endParaRPr>
          </a:p>
          <a:p>
            <a:pPr marL="0" lvl="0" indent="0" algn="l">
              <a:buFont typeface="Arial" panose="020B0604020202020204" pitchFamily="34" charset="0"/>
              <a:buNone/>
            </a:pPr>
            <a:r>
              <a:rPr lang="da-DK" sz="1100" b="0" i="0" dirty="0">
                <a:solidFill>
                  <a:srgbClr val="424242"/>
                </a:solidFill>
                <a:effectLst/>
                <a:latin typeface="+mn-lt"/>
              </a:rPr>
              <a:t>Mange deltagere havde blandede følelser omkring mani/</a:t>
            </a:r>
            <a:r>
              <a:rPr lang="da-DK" sz="1100" b="0" i="0" dirty="0" err="1">
                <a:solidFill>
                  <a:srgbClr val="424242"/>
                </a:solidFill>
                <a:effectLst/>
                <a:latin typeface="+mn-lt"/>
              </a:rPr>
              <a:t>hypomani</a:t>
            </a:r>
            <a:r>
              <a:rPr lang="da-DK" sz="1100" b="0" i="0" dirty="0">
                <a:solidFill>
                  <a:srgbClr val="424242"/>
                </a:solidFill>
                <a:effectLst/>
                <a:latin typeface="+mn-lt"/>
              </a:rPr>
              <a:t>: de så både kreative og energiske fordele, men også problemer. Nogle følte, at maniske episoder hjalp dem med at håndtere depression og hverdagsliv.</a:t>
            </a:r>
            <a:endParaRPr lang="da-DK" sz="1100" dirty="0">
              <a:latin typeface="+mn-lt"/>
            </a:endParaRPr>
          </a:p>
        </p:txBody>
      </p:sp>
      <p:sp>
        <p:nvSpPr>
          <p:cNvPr id="4" name="Pladsholder til slidenummer 3"/>
          <p:cNvSpPr>
            <a:spLocks noGrp="1"/>
          </p:cNvSpPr>
          <p:nvPr>
            <p:ph type="sldNum" sz="quarter" idx="5"/>
          </p:nvPr>
        </p:nvSpPr>
        <p:spPr/>
        <p:txBody>
          <a:bodyPr/>
          <a:lstStyle/>
          <a:p>
            <a:fld id="{A72615C9-AC94-4F3A-868D-28B4254BE329}" type="slidenum">
              <a:rPr lang="da-DK" smtClean="0"/>
              <a:t>23</a:t>
            </a:fld>
            <a:endParaRPr lang="da-DK"/>
          </a:p>
        </p:txBody>
      </p:sp>
    </p:spTree>
    <p:extLst>
      <p:ext uri="{BB962C8B-B14F-4D97-AF65-F5344CB8AC3E}">
        <p14:creationId xmlns:p14="http://schemas.microsoft.com/office/powerpoint/2010/main" val="2114041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b="1" dirty="0">
                <a:latin typeface="+mn-lt"/>
              </a:rPr>
              <a:t>Oplæg</a:t>
            </a:r>
          </a:p>
          <a:p>
            <a:r>
              <a:rPr lang="da-DK" sz="1100" b="1" dirty="0">
                <a:latin typeface="+mn-lt"/>
              </a:rPr>
              <a:t>Formål</a:t>
            </a:r>
          </a:p>
          <a:p>
            <a:pPr marL="0" indent="0">
              <a:buFont typeface="Arial" panose="020B0604020202020204" pitchFamily="34" charset="0"/>
              <a:buNone/>
            </a:pPr>
            <a:endParaRPr lang="da-DK" sz="1100" b="0" dirty="0">
              <a:latin typeface="+mn-lt"/>
            </a:endParaRPr>
          </a:p>
          <a:p>
            <a:pPr marL="0" indent="0">
              <a:buFont typeface="Arial" panose="020B0604020202020204" pitchFamily="34" charset="0"/>
              <a:buNone/>
            </a:pPr>
            <a:r>
              <a:rPr lang="da-DK" sz="1100" b="1" dirty="0">
                <a:latin typeface="+mn-lt"/>
              </a:rPr>
              <a:t>Tension/udfordringer</a:t>
            </a:r>
            <a:r>
              <a:rPr lang="da-DK" sz="1100" b="1" i="0" dirty="0">
                <a:solidFill>
                  <a:schemeClr val="tx1"/>
                </a:solidFill>
                <a:effectLst/>
                <a:latin typeface="+mn-lt"/>
              </a:rPr>
              <a:t>/</a:t>
            </a:r>
            <a:r>
              <a:rPr lang="da-DK" sz="1100" b="1" i="0" dirty="0">
                <a:solidFill>
                  <a:srgbClr val="424242"/>
                </a:solidFill>
                <a:effectLst/>
                <a:latin typeface="+mn-lt"/>
              </a:rPr>
              <a:t>Spændinger</a:t>
            </a:r>
          </a:p>
          <a:p>
            <a:pPr algn="l"/>
            <a:r>
              <a:rPr lang="da-DK" sz="1100" b="1" i="0" dirty="0">
                <a:solidFill>
                  <a:srgbClr val="424242"/>
                </a:solidFill>
                <a:effectLst/>
                <a:latin typeface="+mn-lt"/>
              </a:rPr>
              <a:t>Balancen mellem accept og ambitioner</a:t>
            </a:r>
          </a:p>
          <a:p>
            <a:pPr algn="l"/>
            <a:r>
              <a:rPr lang="da-DK" sz="1100" b="0" i="0" dirty="0">
                <a:solidFill>
                  <a:srgbClr val="424242"/>
                </a:solidFill>
                <a:effectLst/>
                <a:latin typeface="+mn-lt"/>
              </a:rPr>
              <a:t>Accept af sårbarhed og at man ikke ‘reagerer lige så godt på stress som alle andre’, var en opmuntring til at passe på sig selv. Dette betød ofte en reduktion i arbejdstimer eller ansvar: </a:t>
            </a:r>
            <a:r>
              <a:rPr lang="da-DK" sz="1100" b="0" i="1" dirty="0">
                <a:solidFill>
                  <a:srgbClr val="424242"/>
                </a:solidFill>
                <a:effectLst/>
                <a:latin typeface="+mn-lt"/>
              </a:rPr>
              <a:t>“Jeg gav mig selv tilladelse – og faktisk efter lægens ordre – til ikke at ... forsøge at gøre alt det, jeg gjorde før indlæggelsen”</a:t>
            </a:r>
            <a:r>
              <a:rPr lang="da-DK" sz="1100" b="0" i="0" dirty="0">
                <a:solidFill>
                  <a:srgbClr val="424242"/>
                </a:solidFill>
                <a:effectLst/>
                <a:latin typeface="+mn-lt"/>
              </a:rPr>
              <a:t> </a:t>
            </a:r>
          </a:p>
          <a:p>
            <a:pPr algn="l"/>
            <a:r>
              <a:rPr lang="da-DK" sz="1100" b="0" i="0" dirty="0">
                <a:solidFill>
                  <a:srgbClr val="424242"/>
                </a:solidFill>
                <a:effectLst/>
                <a:latin typeface="+mn-lt"/>
              </a:rPr>
              <a:t>Dette skulle dog balanceres med </a:t>
            </a:r>
            <a:r>
              <a:rPr lang="da-DK" sz="1100" b="0" i="1" dirty="0">
                <a:solidFill>
                  <a:srgbClr val="424242"/>
                </a:solidFill>
                <a:effectLst/>
                <a:latin typeface="+mn-lt"/>
              </a:rPr>
              <a:t>At have drømme og aspirationer </a:t>
            </a:r>
            <a:r>
              <a:rPr lang="da-DK" sz="1100" b="0" i="0" dirty="0">
                <a:solidFill>
                  <a:srgbClr val="424242"/>
                </a:solidFill>
                <a:effectLst/>
                <a:latin typeface="+mn-lt"/>
              </a:rPr>
              <a:t>der var diskussion blandt deltagerne om, hvordan accept af begrænsninger både kan hjælpe og hindre </a:t>
            </a:r>
            <a:r>
              <a:rPr lang="da-DK" sz="1100" b="0" i="0" dirty="0" err="1">
                <a:solidFill>
                  <a:srgbClr val="424242"/>
                </a:solidFill>
                <a:effectLst/>
                <a:latin typeface="+mn-lt"/>
              </a:rPr>
              <a:t>recovery</a:t>
            </a:r>
            <a:r>
              <a:rPr lang="da-DK" sz="1100" b="0" i="0" dirty="0">
                <a:solidFill>
                  <a:srgbClr val="424242"/>
                </a:solidFill>
                <a:effectLst/>
                <a:latin typeface="+mn-lt"/>
              </a:rPr>
              <a:t>. For nogle var håbet om forandring og ikke at acceptere for mange begrænsninger en vigtig del af </a:t>
            </a:r>
            <a:r>
              <a:rPr lang="da-DK" sz="1100" b="0" i="0" dirty="0" err="1">
                <a:solidFill>
                  <a:srgbClr val="424242"/>
                </a:solidFill>
                <a:effectLst/>
                <a:latin typeface="+mn-lt"/>
              </a:rPr>
              <a:t>recovery</a:t>
            </a:r>
            <a:r>
              <a:rPr lang="da-DK" sz="1100" b="0" i="0" dirty="0">
                <a:solidFill>
                  <a:srgbClr val="424242"/>
                </a:solidFill>
                <a:effectLst/>
                <a:latin typeface="+mn-lt"/>
              </a:rPr>
              <a:t>”</a:t>
            </a:r>
          </a:p>
          <a:p>
            <a:pPr algn="l">
              <a:buFont typeface="+mj-lt"/>
              <a:buNone/>
            </a:pPr>
            <a:r>
              <a:rPr lang="da-DK" sz="1100" b="1" i="0" dirty="0">
                <a:solidFill>
                  <a:srgbClr val="424242"/>
                </a:solidFill>
                <a:effectLst/>
                <a:latin typeface="+mn-lt"/>
              </a:rPr>
              <a:t>Åbenhed: støtte vs. stigmatisering:</a:t>
            </a:r>
            <a:endParaRPr lang="da-DK" sz="1100" b="0" i="0" dirty="0">
              <a:solidFill>
                <a:srgbClr val="424242"/>
              </a:solidFill>
              <a:effectLst/>
              <a:latin typeface="+mn-lt"/>
            </a:endParaRPr>
          </a:p>
          <a:p>
            <a:pPr algn="l">
              <a:buFont typeface="+mj-lt"/>
              <a:buNone/>
            </a:pPr>
            <a:r>
              <a:rPr lang="da-DK" sz="1100" b="0" i="0" dirty="0">
                <a:solidFill>
                  <a:srgbClr val="424242"/>
                </a:solidFill>
                <a:effectLst/>
                <a:latin typeface="+mn-lt"/>
              </a:rPr>
              <a:t>At være åben om sin psykiske sygdom kunne føre til støtte og tillid fra andre. Men det kunne også medføre stigmatisering, tab af kontrol og overvågning – både fra familie og samfund. Diagnosen bipolar lidelse gav adgang til behandling, men kunne også føre til negativ selvopfattelse og samfundets fordomme.</a:t>
            </a:r>
          </a:p>
          <a:p>
            <a:endParaRPr lang="da-DK" sz="1100" b="1" dirty="0">
              <a:latin typeface="+mn-lt"/>
            </a:endParaRPr>
          </a:p>
          <a:p>
            <a:endParaRPr lang="da-DK" sz="1100" b="1" dirty="0">
              <a:latin typeface="+mn-lt"/>
            </a:endParaRPr>
          </a:p>
        </p:txBody>
      </p:sp>
      <p:sp>
        <p:nvSpPr>
          <p:cNvPr id="4" name="Pladsholder til slidenummer 3"/>
          <p:cNvSpPr>
            <a:spLocks noGrp="1"/>
          </p:cNvSpPr>
          <p:nvPr>
            <p:ph type="sldNum" sz="quarter" idx="5"/>
          </p:nvPr>
        </p:nvSpPr>
        <p:spPr/>
        <p:txBody>
          <a:bodyPr/>
          <a:lstStyle/>
          <a:p>
            <a:fld id="{A72615C9-AC94-4F3A-868D-28B4254BE329}" type="slidenum">
              <a:rPr lang="da-DK" smtClean="0"/>
              <a:t>24</a:t>
            </a:fld>
            <a:endParaRPr lang="da-DK"/>
          </a:p>
        </p:txBody>
      </p:sp>
    </p:spTree>
    <p:extLst>
      <p:ext uri="{BB962C8B-B14F-4D97-AF65-F5344CB8AC3E}">
        <p14:creationId xmlns:p14="http://schemas.microsoft.com/office/powerpoint/2010/main" val="2793173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Øvelse:</a:t>
            </a:r>
          </a:p>
          <a:p>
            <a:r>
              <a:rPr lang="da-DK" dirty="0"/>
              <a:t>Tænk over spørgsmålet i 5 minutter og skriv evt. noter – derefter plenum/runde  - kun for dem der har lys tog markerer</a:t>
            </a:r>
          </a:p>
        </p:txBody>
      </p:sp>
      <p:sp>
        <p:nvSpPr>
          <p:cNvPr id="4" name="Pladsholder til slidenummer 3"/>
          <p:cNvSpPr>
            <a:spLocks noGrp="1"/>
          </p:cNvSpPr>
          <p:nvPr>
            <p:ph type="sldNum" sz="quarter" idx="5"/>
          </p:nvPr>
        </p:nvSpPr>
        <p:spPr/>
        <p:txBody>
          <a:bodyPr/>
          <a:lstStyle/>
          <a:p>
            <a:fld id="{A72615C9-AC94-4F3A-868D-28B4254BE329}" type="slidenum">
              <a:rPr lang="da-DK" smtClean="0"/>
              <a:t>25</a:t>
            </a:fld>
            <a:endParaRPr lang="da-DK"/>
          </a:p>
        </p:txBody>
      </p:sp>
    </p:spTree>
    <p:extLst>
      <p:ext uri="{BB962C8B-B14F-4D97-AF65-F5344CB8AC3E}">
        <p14:creationId xmlns:p14="http://schemas.microsoft.com/office/powerpoint/2010/main" val="3062011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Oplæg</a:t>
            </a:r>
          </a:p>
          <a:p>
            <a:pPr algn="l"/>
            <a:r>
              <a:rPr lang="da-DK" b="1" dirty="0"/>
              <a:t>Ambivalens omkring (</a:t>
            </a:r>
            <a:r>
              <a:rPr lang="da-DK" b="1" dirty="0" err="1"/>
              <a:t>hypo</a:t>
            </a:r>
            <a:r>
              <a:rPr lang="da-DK" b="1" dirty="0"/>
              <a:t>)mani:</a:t>
            </a:r>
          </a:p>
          <a:p>
            <a:pPr marL="0" lvl="0" indent="0" algn="l">
              <a:buFont typeface="Arial" panose="020B0604020202020204" pitchFamily="34" charset="0"/>
              <a:buNone/>
            </a:pPr>
            <a:r>
              <a:rPr lang="da-DK" dirty="0"/>
              <a:t>Mange deltagere havde blandede følelser omkring mani/</a:t>
            </a:r>
            <a:r>
              <a:rPr lang="da-DK" dirty="0" err="1"/>
              <a:t>hypomani</a:t>
            </a:r>
            <a:r>
              <a:rPr lang="da-DK" dirty="0"/>
              <a:t>: de så både kreative og energiske fordele, men også problemer. Nogle følte, at maniske episoder hjalp dem med at håndtere depression og hverdagsliv.</a:t>
            </a:r>
          </a:p>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26</a:t>
            </a:fld>
            <a:endParaRPr lang="da-DK"/>
          </a:p>
        </p:txBody>
      </p:sp>
    </p:spTree>
    <p:extLst>
      <p:ext uri="{BB962C8B-B14F-4D97-AF65-F5344CB8AC3E}">
        <p14:creationId xmlns:p14="http://schemas.microsoft.com/office/powerpoint/2010/main" val="1329978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Plenum eller små dialoggrupper</a:t>
            </a:r>
          </a:p>
        </p:txBody>
      </p:sp>
      <p:sp>
        <p:nvSpPr>
          <p:cNvPr id="4" name="Pladsholder til slidenummer 3"/>
          <p:cNvSpPr>
            <a:spLocks noGrp="1"/>
          </p:cNvSpPr>
          <p:nvPr>
            <p:ph type="sldNum" sz="quarter" idx="5"/>
          </p:nvPr>
        </p:nvSpPr>
        <p:spPr/>
        <p:txBody>
          <a:bodyPr/>
          <a:lstStyle/>
          <a:p>
            <a:fld id="{A72615C9-AC94-4F3A-868D-28B4254BE329}" type="slidenum">
              <a:rPr lang="da-DK" smtClean="0"/>
              <a:t>27</a:t>
            </a:fld>
            <a:endParaRPr lang="da-DK"/>
          </a:p>
        </p:txBody>
      </p:sp>
    </p:spTree>
    <p:extLst>
      <p:ext uri="{BB962C8B-B14F-4D97-AF65-F5344CB8AC3E}">
        <p14:creationId xmlns:p14="http://schemas.microsoft.com/office/powerpoint/2010/main" val="570321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Formål</a:t>
            </a:r>
          </a:p>
          <a:p>
            <a:pPr algn="l"/>
            <a:r>
              <a:rPr lang="da-DK" b="1" dirty="0"/>
              <a:t>Empowerment </a:t>
            </a:r>
            <a:r>
              <a:rPr lang="da-DK" dirty="0"/>
              <a:t>betød, at deltagerne følte, at de havde kontrol over livet ved at forstå og kunne håndtere deres udsving og få adgang til professionel støtte, hvis nødvendigt. At tage ansvar og kende sig selv og være på vagt over for stemningssvingninger, og livsstilsændringer i hverdagen med rutine, balance og ro. </a:t>
            </a:r>
          </a:p>
          <a:p>
            <a:pPr algn="l"/>
            <a:endParaRPr lang="da-DK" dirty="0"/>
          </a:p>
          <a:p>
            <a:pPr algn="l"/>
            <a:r>
              <a:rPr lang="da-DK" dirty="0"/>
              <a:t>Generelt håndterede deltagerne selv deres tilstand ved at holde øje tidlige tegn på episoder og handle derefter. De beskrev, at det at finde deres individuelle advarselssignaler og mestringsstrategier var en "tidskrævende og udfordrende opgave" med ”</a:t>
            </a:r>
            <a:r>
              <a:rPr lang="da-DK" dirty="0" err="1"/>
              <a:t>trial</a:t>
            </a:r>
            <a:r>
              <a:rPr lang="da-DK" dirty="0"/>
              <a:t> and </a:t>
            </a:r>
            <a:r>
              <a:rPr lang="da-DK" dirty="0" err="1"/>
              <a:t>error</a:t>
            </a:r>
            <a:r>
              <a:rPr lang="da-DK" dirty="0"/>
              <a:t> og "betydelig indsats” </a:t>
            </a:r>
          </a:p>
          <a:p>
            <a:pPr algn="l"/>
            <a:endParaRPr lang="da-DK" dirty="0"/>
          </a:p>
          <a:p>
            <a:pPr algn="l"/>
            <a:r>
              <a:rPr lang="da-DK" dirty="0"/>
              <a:t>Holdninger til medicin spændte fra at være en essentiel faktor for at holde sig rask, til ikke særlig hjælpsom, eller endda en hindring for personlig </a:t>
            </a:r>
            <a:r>
              <a:rPr lang="da-DK" dirty="0" err="1"/>
              <a:t>recovery</a:t>
            </a:r>
            <a:r>
              <a:rPr lang="da-DK" dirty="0"/>
              <a:t>:</a:t>
            </a:r>
          </a:p>
        </p:txBody>
      </p:sp>
      <p:sp>
        <p:nvSpPr>
          <p:cNvPr id="4" name="Pladsholder til slidenummer 3"/>
          <p:cNvSpPr>
            <a:spLocks noGrp="1"/>
          </p:cNvSpPr>
          <p:nvPr>
            <p:ph type="sldNum" sz="quarter" idx="5"/>
          </p:nvPr>
        </p:nvSpPr>
        <p:spPr/>
        <p:txBody>
          <a:bodyPr/>
          <a:lstStyle/>
          <a:p>
            <a:fld id="{A72615C9-AC94-4F3A-868D-28B4254BE329}" type="slidenum">
              <a:rPr lang="da-DK" smtClean="0"/>
              <a:t>28</a:t>
            </a:fld>
            <a:endParaRPr lang="da-DK"/>
          </a:p>
        </p:txBody>
      </p:sp>
    </p:spTree>
    <p:extLst>
      <p:ext uri="{BB962C8B-B14F-4D97-AF65-F5344CB8AC3E}">
        <p14:creationId xmlns:p14="http://schemas.microsoft.com/office/powerpoint/2010/main" val="1554400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dirty="0"/>
              <a:t>Formål</a:t>
            </a:r>
            <a:endParaRPr lang="da-DK" b="1" i="0" dirty="0">
              <a:solidFill>
                <a:srgbClr val="424242"/>
              </a:solidFill>
              <a:effectLst/>
              <a:latin typeface="Segoe Sans"/>
            </a:endParaRPr>
          </a:p>
          <a:p>
            <a:pPr algn="l"/>
            <a:r>
              <a:rPr lang="da-DK" b="1" i="0" dirty="0">
                <a:solidFill>
                  <a:srgbClr val="424242"/>
                </a:solidFill>
                <a:effectLst/>
                <a:latin typeface="Segoe Sans"/>
              </a:rPr>
              <a:t>Empowerment og Paulo </a:t>
            </a:r>
            <a:r>
              <a:rPr lang="da-DK" b="1" i="0" dirty="0" err="1">
                <a:solidFill>
                  <a:srgbClr val="424242"/>
                </a:solidFill>
                <a:effectLst/>
                <a:latin typeface="Segoe Sans"/>
              </a:rPr>
              <a:t>Freire</a:t>
            </a:r>
            <a:endParaRPr lang="da-DK" b="1" i="0" dirty="0">
              <a:solidFill>
                <a:srgbClr val="424242"/>
              </a:solidFill>
              <a:effectLst/>
              <a:latin typeface="Segoe Sans"/>
            </a:endParaRPr>
          </a:p>
          <a:p>
            <a:pPr algn="l"/>
            <a:endParaRPr lang="da-DK" b="1" i="0" dirty="0">
              <a:solidFill>
                <a:srgbClr val="424242"/>
              </a:solidFill>
              <a:effectLst/>
              <a:latin typeface="Segoe Sans"/>
            </a:endParaRPr>
          </a:p>
          <a:p>
            <a:pPr algn="l"/>
            <a:r>
              <a:rPr lang="da-DK" b="1" i="0" dirty="0">
                <a:solidFill>
                  <a:srgbClr val="424242"/>
                </a:solidFill>
                <a:effectLst/>
                <a:latin typeface="Segoe Sans"/>
              </a:rPr>
              <a:t>Empowerment</a:t>
            </a:r>
            <a:r>
              <a:rPr lang="da-DK" b="0" i="0" dirty="0">
                <a:solidFill>
                  <a:srgbClr val="424242"/>
                </a:solidFill>
                <a:effectLst/>
                <a:latin typeface="Segoe Sans"/>
              </a:rPr>
              <a:t> handler om at styrke menneskers evne til at tage kontrol over deres eget liv, træffe beslutninger og deltage aktivt i samfundet. For mennesker med psykisk sårbarhed er </a:t>
            </a:r>
            <a:r>
              <a:rPr lang="da-DK" b="0" i="0" dirty="0" err="1">
                <a:solidFill>
                  <a:srgbClr val="424242"/>
                </a:solidFill>
                <a:effectLst/>
                <a:latin typeface="Segoe Sans"/>
              </a:rPr>
              <a:t>empowerment</a:t>
            </a:r>
            <a:r>
              <a:rPr lang="da-DK" b="0" i="0" dirty="0">
                <a:solidFill>
                  <a:srgbClr val="424242"/>
                </a:solidFill>
                <a:effectLst/>
                <a:latin typeface="Segoe Sans"/>
              </a:rPr>
              <a:t> en vej til at genvinde håb, selvværd og handlekraft.</a:t>
            </a:r>
          </a:p>
          <a:p>
            <a:pPr algn="l"/>
            <a:endParaRPr lang="da-DK" b="0" i="0" dirty="0">
              <a:solidFill>
                <a:srgbClr val="424242"/>
              </a:solidFill>
              <a:effectLst/>
              <a:latin typeface="Segoe Sans"/>
            </a:endParaRPr>
          </a:p>
          <a:p>
            <a:pPr algn="l"/>
            <a:r>
              <a:rPr lang="da-DK" b="1" i="0" dirty="0">
                <a:solidFill>
                  <a:srgbClr val="424242"/>
                </a:solidFill>
                <a:effectLst/>
                <a:latin typeface="Segoe Sans"/>
              </a:rPr>
              <a:t>Paulo </a:t>
            </a:r>
            <a:r>
              <a:rPr lang="da-DK" b="1" i="0" dirty="0" err="1">
                <a:solidFill>
                  <a:srgbClr val="424242"/>
                </a:solidFill>
                <a:effectLst/>
                <a:latin typeface="Segoe Sans"/>
              </a:rPr>
              <a:t>Freire</a:t>
            </a:r>
            <a:r>
              <a:rPr lang="da-DK" b="0" i="0" dirty="0">
                <a:solidFill>
                  <a:srgbClr val="424242"/>
                </a:solidFill>
                <a:effectLst/>
                <a:latin typeface="Segoe Sans"/>
              </a:rPr>
              <a:t>, en brasiliansk pædagog og filosof, er kendt for sin tilgang til frigørende undervisning. Han mente, at læring skal være dialogbaseret og tage udgangspunkt i menneskers egne erfaringer og livssituationer. </a:t>
            </a:r>
          </a:p>
          <a:p>
            <a:pPr algn="l"/>
            <a:endParaRPr lang="da-DK" b="0" i="0" dirty="0">
              <a:solidFill>
                <a:srgbClr val="424242"/>
              </a:solidFill>
              <a:effectLst/>
              <a:latin typeface="Segoe Sans"/>
            </a:endParaRPr>
          </a:p>
          <a:p>
            <a:r>
              <a:rPr lang="da-DK" dirty="0"/>
              <a:t>På et individuelt plan kan det h</a:t>
            </a:r>
            <a:r>
              <a:rPr lang="da-DK" sz="1200" kern="1200" dirty="0">
                <a:solidFill>
                  <a:schemeClr val="tx1"/>
                </a:solidFill>
                <a:effectLst/>
                <a:latin typeface="+mn-lt"/>
                <a:ea typeface="+mn-ea"/>
                <a:cs typeface="+mn-cs"/>
              </a:rPr>
              <a:t>andle om oplevelsen af styrket selvværd, selvsikkerhed og bevidsthed om egne kompetencer og ressourcer. Og at få bragt det i spil i tilværelsen og man så er ramt af sygdom eller ej.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Det bliver også brugt til at beskrive arbejdet med at bemyndige andre (give magt til). Et kendt eksempel Paulo </a:t>
            </a:r>
            <a:r>
              <a:rPr lang="da-DK" sz="1200" b="0" i="0" kern="1200" dirty="0" err="1">
                <a:solidFill>
                  <a:schemeClr val="tx1"/>
                </a:solidFill>
                <a:effectLst/>
                <a:latin typeface="+mn-lt"/>
                <a:ea typeface="+mn-ea"/>
                <a:cs typeface="+mn-cs"/>
              </a:rPr>
              <a:t>Freires</a:t>
            </a:r>
            <a:r>
              <a:rPr lang="da-DK" sz="1200" b="0" i="0" kern="1200" dirty="0">
                <a:solidFill>
                  <a:schemeClr val="tx1"/>
                </a:solidFill>
                <a:effectLst/>
                <a:latin typeface="+mn-lt"/>
                <a:ea typeface="+mn-ea"/>
                <a:cs typeface="+mn-cs"/>
              </a:rPr>
              <a:t> (1921-1997) bekæmpelse af </a:t>
            </a:r>
            <a:r>
              <a:rPr lang="da-DK" sz="1200" b="0" i="0" kern="1200" dirty="0" err="1">
                <a:solidFill>
                  <a:schemeClr val="tx1"/>
                </a:solidFill>
                <a:effectLst/>
                <a:latin typeface="+mn-lt"/>
                <a:ea typeface="+mn-ea"/>
                <a:cs typeface="+mn-cs"/>
              </a:rPr>
              <a:t>analfebetisme</a:t>
            </a:r>
            <a:r>
              <a:rPr lang="da-DK" sz="1200" b="0" i="0" kern="1200" dirty="0">
                <a:solidFill>
                  <a:schemeClr val="tx1"/>
                </a:solidFill>
                <a:effectLst/>
                <a:latin typeface="+mn-lt"/>
                <a:ea typeface="+mn-ea"/>
                <a:cs typeface="+mn-cs"/>
              </a:rPr>
              <a:t> blandt Brasiliens undertrykte landarbejdere i 50’erne og 60’erne. Han udviklede en metode, der skulle gøre landarbejderne bevidste om deres sociale situation og bidrage til deres frigørelse. Han havde til hensigt at ‘</a:t>
            </a:r>
            <a:r>
              <a:rPr lang="da-DK" sz="1200" b="0" i="0" kern="1200" dirty="0" err="1">
                <a:solidFill>
                  <a:schemeClr val="tx1"/>
                </a:solidFill>
                <a:effectLst/>
                <a:latin typeface="+mn-lt"/>
                <a:ea typeface="+mn-ea"/>
                <a:cs typeface="+mn-cs"/>
              </a:rPr>
              <a:t>empower</a:t>
            </a:r>
            <a:r>
              <a:rPr lang="da-DK" sz="1200" b="0" i="0" kern="1200" dirty="0">
                <a:solidFill>
                  <a:schemeClr val="tx1"/>
                </a:solidFill>
                <a:effectLst/>
                <a:latin typeface="+mn-lt"/>
                <a:ea typeface="+mn-ea"/>
                <a:cs typeface="+mn-cs"/>
              </a:rPr>
              <a:t>’ de undertrykte landarbejdere.</a:t>
            </a:r>
          </a:p>
          <a:p>
            <a:pPr marL="0" marR="0" lvl="0" indent="0" algn="r"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Pædagogisk antologi – Tomas Ellegaard</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dirty="0"/>
          </a:p>
          <a:p>
            <a:r>
              <a:rPr lang="da-DK" dirty="0"/>
              <a:t>Medarbejdere og pårørende i psykiatrien kan også spille en vigtig rolle i at støtte patienten i processen mod troen på egen magt og kompetence til at træffe beslutninger og valg. Balancen mellem at tage for meget over til at lade patienten stå på egne ben og selv træffe valg.</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Det skal vi prøve at arbejde lidt med nu.</a:t>
            </a:r>
            <a:endParaRPr lang="da-DK" dirty="0"/>
          </a:p>
          <a:p>
            <a:r>
              <a:rPr lang="da-DK" dirty="0"/>
              <a:t>---</a:t>
            </a:r>
          </a:p>
          <a:p>
            <a:r>
              <a:rPr lang="da-DK" sz="900" i="1" dirty="0"/>
              <a:t>Empowerment i praksis bliver set i forskellige sammenhænge fx</a:t>
            </a:r>
          </a:p>
          <a:p>
            <a:endParaRPr lang="da-DK" sz="900" i="1" dirty="0"/>
          </a:p>
          <a:p>
            <a:r>
              <a:rPr lang="da-DK" sz="900" b="1" i="1" dirty="0"/>
              <a:t>Politisk/samfundsplan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i="1" dirty="0"/>
              <a:t>Interesseorganisationer som fx LAP kæmper for deres medlemmers interesser og rettigheder fx ses det i </a:t>
            </a:r>
            <a:r>
              <a:rPr lang="da-DK" sz="900" i="1" dirty="0" err="1"/>
              <a:t>LAPs</a:t>
            </a:r>
            <a:r>
              <a:rPr lang="da-DK" sz="900" i="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9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1" i="1" kern="1200" dirty="0">
                <a:solidFill>
                  <a:schemeClr val="tx1"/>
                </a:solidFill>
                <a:effectLst/>
                <a:latin typeface="+mn-lt"/>
                <a:ea typeface="+mn-ea"/>
                <a:cs typeface="+mn-cs"/>
              </a:rPr>
              <a:t>Handlingsprogram for LAP 2018 – 2019 at de blandt andet vil arbejde med: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1" kern="1200" dirty="0">
                <a:solidFill>
                  <a:schemeClr val="tx1"/>
                </a:solidFill>
                <a:effectLst/>
                <a:latin typeface="+mn-lt"/>
                <a:ea typeface="+mn-ea"/>
                <a:cs typeface="+mn-cs"/>
              </a:rPr>
              <a:t>”Rettigheder”: arbejde for at forbedre retssikkerheden for borgere med et </a:t>
            </a:r>
            <a:r>
              <a:rPr lang="da-DK" sz="900" b="0" i="1" kern="1200" dirty="0" err="1">
                <a:solidFill>
                  <a:schemeClr val="tx1"/>
                </a:solidFill>
                <a:effectLst/>
                <a:latin typeface="+mn-lt"/>
                <a:ea typeface="+mn-ea"/>
                <a:cs typeface="+mn-cs"/>
              </a:rPr>
              <a:t>psyko-socialt</a:t>
            </a:r>
            <a:r>
              <a:rPr lang="da-DK" sz="900" b="0" i="1" kern="1200" dirty="0">
                <a:solidFill>
                  <a:schemeClr val="tx1"/>
                </a:solidFill>
                <a:effectLst/>
                <a:latin typeface="+mn-lt"/>
                <a:ea typeface="+mn-ea"/>
                <a:cs typeface="+mn-cs"/>
              </a:rPr>
              <a:t> handicap, herunder værgemål.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1" kern="1200" dirty="0">
                <a:solidFill>
                  <a:schemeClr val="tx1"/>
                </a:solidFill>
                <a:effectLst/>
                <a:latin typeface="+mn-lt"/>
                <a:ea typeface="+mn-ea"/>
                <a:cs typeface="+mn-cs"/>
              </a:rPr>
              <a:t>”Nada akupunktur”: arbejde for at få Nada akupunktur godkendt som behandlingsform af sundhedsstyrelsen. Dertil skal Lap arbejde for at gøre Nada akupunktur tilgængelig for flest mulige brugere.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1" kern="1200" dirty="0">
                <a:solidFill>
                  <a:schemeClr val="tx1"/>
                </a:solidFill>
                <a:effectLst/>
                <a:latin typeface="+mn-lt"/>
                <a:ea typeface="+mn-ea"/>
                <a:cs typeface="+mn-cs"/>
              </a:rPr>
              <a:t>Tænder til alle socialt udsatte.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1" kern="1200" dirty="0">
                <a:solidFill>
                  <a:schemeClr val="tx1"/>
                </a:solidFill>
                <a:effectLst/>
                <a:latin typeface="+mn-lt"/>
                <a:ea typeface="+mn-ea"/>
                <a:cs typeface="+mn-cs"/>
              </a:rPr>
              <a:t>Kender kursisterne til andre?</a:t>
            </a:r>
          </a:p>
          <a:p>
            <a:endParaRPr lang="en-US" sz="1200" b="0" i="0" u="none" kern="1200" dirty="0">
              <a:solidFill>
                <a:schemeClr val="tx1"/>
              </a:solidFill>
              <a:effectLst/>
              <a:latin typeface="+mn-lt"/>
              <a:ea typeface="+mn-ea"/>
              <a:cs typeface="+mn-cs"/>
            </a:endParaRPr>
          </a:p>
          <a:p>
            <a:endParaRPr lang="en-US" sz="1200" b="0" i="0" u="none" kern="1200" dirty="0">
              <a:solidFill>
                <a:schemeClr val="tx1"/>
              </a:solidFill>
              <a:effectLst/>
              <a:latin typeface="+mn-lt"/>
              <a:ea typeface="+mn-ea"/>
              <a:cs typeface="+mn-cs"/>
            </a:endParaRPr>
          </a:p>
          <a:p>
            <a:endParaRPr lang="en-US" sz="1200" b="0" i="0" u="none" kern="1200" dirty="0">
              <a:solidFill>
                <a:schemeClr val="tx1"/>
              </a:solidFill>
              <a:effectLst/>
              <a:latin typeface="+mn-lt"/>
              <a:ea typeface="+mn-ea"/>
              <a:cs typeface="+mn-cs"/>
            </a:endParaRPr>
          </a:p>
          <a:p>
            <a:endParaRPr lang="en-US" sz="1200" b="0" i="0" u="none" kern="1200" dirty="0">
              <a:solidFill>
                <a:schemeClr val="tx1"/>
              </a:solidFill>
              <a:effectLst/>
              <a:latin typeface="+mn-lt"/>
              <a:ea typeface="+mn-ea"/>
              <a:cs typeface="+mn-cs"/>
            </a:endParaRPr>
          </a:p>
          <a:p>
            <a:endParaRPr lang="en-US" sz="1200" b="0" i="0" u="none" kern="1200" dirty="0">
              <a:solidFill>
                <a:schemeClr val="tx1"/>
              </a:solidFill>
              <a:effectLst/>
              <a:latin typeface="+mn-lt"/>
              <a:ea typeface="+mn-ea"/>
              <a:cs typeface="+mn-cs"/>
            </a:endParaRPr>
          </a:p>
          <a:p>
            <a:endParaRPr lang="en-US" sz="1200" b="0" i="0" u="none" kern="1200" dirty="0">
              <a:solidFill>
                <a:schemeClr val="tx1"/>
              </a:solidFill>
              <a:effectLst/>
              <a:latin typeface="+mn-lt"/>
              <a:ea typeface="+mn-ea"/>
              <a:cs typeface="+mn-cs"/>
            </a:endParaRPr>
          </a:p>
          <a:p>
            <a:endParaRPr lang="en-US" sz="1200" b="0" i="0" u="none" kern="1200" dirty="0">
              <a:solidFill>
                <a:schemeClr val="tx1"/>
              </a:solidFill>
              <a:effectLst/>
              <a:latin typeface="+mn-lt"/>
              <a:ea typeface="+mn-ea"/>
              <a:cs typeface="+mn-cs"/>
            </a:endParaRPr>
          </a:p>
          <a:p>
            <a:endParaRPr lang="en-US" sz="1200" b="0" i="0" u="none" kern="1200" dirty="0">
              <a:solidFill>
                <a:schemeClr val="tx1"/>
              </a:solidFill>
              <a:effectLst/>
              <a:latin typeface="+mn-lt"/>
              <a:ea typeface="+mn-ea"/>
              <a:cs typeface="+mn-cs"/>
            </a:endParaRPr>
          </a:p>
          <a:p>
            <a:endParaRPr lang="en-US" sz="1200" b="0" i="0" u="none" kern="1200" dirty="0">
              <a:solidFill>
                <a:schemeClr val="tx1"/>
              </a:solidFill>
              <a:effectLst/>
              <a:latin typeface="+mn-lt"/>
              <a:ea typeface="+mn-ea"/>
              <a:cs typeface="+mn-cs"/>
            </a:endParaRPr>
          </a:p>
          <a:p>
            <a:endParaRPr lang="en-US" sz="1200" b="0" i="0" u="none" kern="1200" dirty="0">
              <a:solidFill>
                <a:schemeClr val="tx1"/>
              </a:solidFill>
              <a:effectLst/>
              <a:latin typeface="+mn-lt"/>
              <a:ea typeface="+mn-ea"/>
              <a:cs typeface="+mn-cs"/>
            </a:endParaRPr>
          </a:p>
          <a:p>
            <a:endParaRPr lang="da-DK" b="0" u="none" dirty="0"/>
          </a:p>
          <a:p>
            <a:pPr algn="l"/>
            <a:endParaRPr lang="da-DK" b="0" i="0" dirty="0">
              <a:solidFill>
                <a:srgbClr val="424242"/>
              </a:solidFill>
              <a:effectLst/>
              <a:latin typeface="Segoe Sans"/>
            </a:endParaRPr>
          </a:p>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29</a:t>
            </a:fld>
            <a:endParaRPr lang="da-DK"/>
          </a:p>
        </p:txBody>
      </p:sp>
    </p:spTree>
    <p:extLst>
      <p:ext uri="{BB962C8B-B14F-4D97-AF65-F5344CB8AC3E}">
        <p14:creationId xmlns:p14="http://schemas.microsoft.com/office/powerpoint/2010/main" val="77751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200" b="1" dirty="0"/>
              <a:t>Formål: overblik og </a:t>
            </a:r>
            <a:r>
              <a:rPr lang="da-DK" sz="1200" b="1" dirty="0" err="1"/>
              <a:t>empowerment</a:t>
            </a:r>
            <a:r>
              <a:rPr lang="da-DK" sz="1200" b="1" dirty="0"/>
              <a:t> til deltagerne som aktivt bestemmer emnevalg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dirty="0"/>
              <a:t>Optimisme og håb: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dirty="0"/>
              <a:t>Samhørighed</a:t>
            </a:r>
            <a:endParaRPr lang="da-DK" sz="800" b="1" dirty="0">
              <a:solidFill>
                <a:schemeClr val="dk1"/>
              </a:solidFill>
              <a:latin typeface="+mn-lt"/>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dirty="0"/>
              <a:t>Identitet: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dirty="0"/>
              <a:t>Tension/udfordringer/ambivalens</a:t>
            </a:r>
          </a:p>
          <a:p>
            <a:pPr marL="457200" indent="-457200">
              <a:buFont typeface="Arial" panose="020B0604020202020204" pitchFamily="34" charset="0"/>
              <a:buChar char="•"/>
            </a:pPr>
            <a:r>
              <a:rPr lang="da-DK" sz="1200" b="0" dirty="0"/>
              <a:t>Empowerment: </a:t>
            </a:r>
          </a:p>
          <a:p>
            <a:pPr marL="457200" indent="-457200">
              <a:buFont typeface="Arial" panose="020B0604020202020204" pitchFamily="34" charset="0"/>
              <a:buChar char="•"/>
            </a:pPr>
            <a:r>
              <a:rPr lang="da-DK" sz="1200" b="0" dirty="0"/>
              <a:t>Meningsfuldhed:</a:t>
            </a:r>
          </a:p>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3</a:t>
            </a:fld>
            <a:endParaRPr lang="da-DK"/>
          </a:p>
        </p:txBody>
      </p:sp>
    </p:spTree>
    <p:extLst>
      <p:ext uri="{BB962C8B-B14F-4D97-AF65-F5344CB8AC3E}">
        <p14:creationId xmlns:p14="http://schemas.microsoft.com/office/powerpoint/2010/main" val="3112944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Formål: at få øje på styrker</a:t>
            </a:r>
          </a:p>
          <a:p>
            <a:r>
              <a:rPr lang="da-DK" dirty="0"/>
              <a:t>Gruppearbejde: 3-4 i en gruppe 10-20 minutter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Dette kan være en svær øvelse men hvis deltagerne er i en gruppe kan de spejle sig i hinandens fortællinger</a:t>
            </a:r>
          </a:p>
          <a:p>
            <a:endParaRPr lang="da-DK" dirty="0"/>
          </a:p>
          <a:p>
            <a:r>
              <a:rPr lang="da-DK" dirty="0"/>
              <a:t>Der behøves ikke nødvendigvis at samle op på arbejdet og det er ok lade det blive grupperne</a:t>
            </a:r>
          </a:p>
        </p:txBody>
      </p:sp>
      <p:sp>
        <p:nvSpPr>
          <p:cNvPr id="4" name="Pladsholder til slidenummer 3"/>
          <p:cNvSpPr>
            <a:spLocks noGrp="1"/>
          </p:cNvSpPr>
          <p:nvPr>
            <p:ph type="sldNum" sz="quarter" idx="5"/>
          </p:nvPr>
        </p:nvSpPr>
        <p:spPr/>
        <p:txBody>
          <a:bodyPr/>
          <a:lstStyle/>
          <a:p>
            <a:fld id="{A72615C9-AC94-4F3A-868D-28B4254BE329}" type="slidenum">
              <a:rPr lang="da-DK" smtClean="0"/>
              <a:t>30</a:t>
            </a:fld>
            <a:endParaRPr lang="da-DK"/>
          </a:p>
        </p:txBody>
      </p:sp>
    </p:spTree>
    <p:extLst>
      <p:ext uri="{BB962C8B-B14F-4D97-AF65-F5344CB8AC3E}">
        <p14:creationId xmlns:p14="http://schemas.microsoft.com/office/powerpoint/2010/main" val="4243475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31</a:t>
            </a:fld>
            <a:endParaRPr lang="da-DK"/>
          </a:p>
        </p:txBody>
      </p:sp>
    </p:spTree>
    <p:extLst>
      <p:ext uri="{BB962C8B-B14F-4D97-AF65-F5344CB8AC3E}">
        <p14:creationId xmlns:p14="http://schemas.microsoft.com/office/powerpoint/2010/main" val="4277059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8113" y="1347788"/>
            <a:ext cx="6462712" cy="3636962"/>
          </a:xfrm>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1" dirty="0"/>
              <a:t>Meningsfuldhed:</a:t>
            </a:r>
          </a:p>
          <a:p>
            <a:pPr algn="l"/>
            <a:r>
              <a:rPr lang="da-DK" b="1" dirty="0"/>
              <a:t>Formål og mening forenede to vigtige personlige recovery-processer:</a:t>
            </a:r>
            <a:r>
              <a:rPr lang="da-DK" dirty="0"/>
              <a:t> at have eller finde meningsfulde aktiviteter her og nu og få forståelse for tidligere stemningssvingninger.</a:t>
            </a:r>
          </a:p>
          <a:p>
            <a:pPr algn="l"/>
            <a:endParaRPr lang="da-DK" dirty="0"/>
          </a:p>
          <a:p>
            <a:pPr algn="l"/>
            <a:r>
              <a:rPr lang="da-DK" dirty="0"/>
              <a:t>Mange deltagere satte pris deltids- eller fuldtidsarbejde, fordi det gav struktur, social interaktion, en værdsat rolle og muligheder for anerkendelse: "... det lader mig vide, at de ikke dømmer mig ud fra en diagnose, de dømmer mig ud fra, hvad jeg er i stand til at levere i [arbejdet], og det føles godt ..." arbejdet på den anden side kunne give ”problemer med symptomer eller blot at håndtere stress i arbejdslivet" hvilket kunne udløse episoder.</a:t>
            </a:r>
          </a:p>
          <a:p>
            <a:pPr algn="l"/>
            <a:endParaRPr lang="da-DK" dirty="0"/>
          </a:p>
          <a:p>
            <a:pPr algn="l"/>
            <a:r>
              <a:rPr lang="da-DK" b="1" dirty="0"/>
              <a:t>Forældreskab</a:t>
            </a:r>
            <a:r>
              <a:rPr lang="da-DK" dirty="0"/>
              <a:t> var en anden meningsfuld rolle og ligesom arbejdet – gav det både muligheder og udfordringer.</a:t>
            </a:r>
          </a:p>
          <a:p>
            <a:pPr algn="l"/>
            <a:r>
              <a:rPr lang="da-DK" dirty="0"/>
              <a:t>Forældreansvar var et incitament til at kæmpe for ens sundhed, leve regelmæssigt og være et godt forbillede "Jeg har fået det bedre </a:t>
            </a:r>
            <a:r>
              <a:rPr lang="da-DK" dirty="0" err="1"/>
              <a:t>pga</a:t>
            </a:r>
            <a:r>
              <a:rPr lang="da-DK" dirty="0"/>
              <a:t> min datter, hun er alt for mig" Samtidig følte forældre skyld og skam og var i tvivl om de var gode nok som forældre.</a:t>
            </a:r>
          </a:p>
          <a:p>
            <a:endParaRPr lang="da-DK" dirty="0"/>
          </a:p>
        </p:txBody>
      </p:sp>
      <p:sp>
        <p:nvSpPr>
          <p:cNvPr id="4" name="Pladsholder til diasnummer 3"/>
          <p:cNvSpPr>
            <a:spLocks noGrp="1"/>
          </p:cNvSpPr>
          <p:nvPr>
            <p:ph type="sldNum" sz="quarter" idx="10"/>
          </p:nvPr>
        </p:nvSpPr>
        <p:spPr/>
        <p:txBody>
          <a:bodyPr/>
          <a:lstStyle/>
          <a:p>
            <a:fld id="{426EF170-78D8-4535-90E8-28DA05E78144}" type="slidenum">
              <a:rPr lang="da-DK" smtClean="0"/>
              <a:t>32</a:t>
            </a:fld>
            <a:endParaRPr lang="da-DK"/>
          </a:p>
        </p:txBody>
      </p:sp>
    </p:spTree>
    <p:extLst>
      <p:ext uri="{BB962C8B-B14F-4D97-AF65-F5344CB8AC3E}">
        <p14:creationId xmlns:p14="http://schemas.microsoft.com/office/powerpoint/2010/main" val="1996713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731963" y="776288"/>
            <a:ext cx="3275012" cy="1843087"/>
          </a:xfrm>
        </p:spPr>
      </p:sp>
      <p:sp>
        <p:nvSpPr>
          <p:cNvPr id="3" name="Pladsholder til noter 2"/>
          <p:cNvSpPr>
            <a:spLocks noGrp="1"/>
          </p:cNvSpPr>
          <p:nvPr>
            <p:ph type="body" idx="1"/>
          </p:nvPr>
        </p:nvSpPr>
        <p:spPr>
          <a:xfrm>
            <a:off x="690870" y="2808482"/>
            <a:ext cx="5390305" cy="7738948"/>
          </a:xfrm>
        </p:spPr>
        <p:txBody>
          <a:bodyPr/>
          <a:lstStyle/>
          <a:p>
            <a:r>
              <a:rPr lang="da-DK" b="1" dirty="0">
                <a:effectLst/>
              </a:rPr>
              <a:t>Viktor </a:t>
            </a:r>
            <a:r>
              <a:rPr lang="da-DK" b="1" dirty="0" err="1">
                <a:effectLst/>
              </a:rPr>
              <a:t>Frankls</a:t>
            </a:r>
            <a:r>
              <a:rPr lang="da-DK" b="1" dirty="0">
                <a:effectLst/>
              </a:rPr>
              <a:t> historie</a:t>
            </a:r>
          </a:p>
          <a:p>
            <a:r>
              <a:rPr lang="da-DK" dirty="0">
                <a:effectLst/>
              </a:rPr>
              <a:t>Vi har valgt</a:t>
            </a:r>
            <a:r>
              <a:rPr lang="da-DK" baseline="0" dirty="0">
                <a:effectLst/>
              </a:rPr>
              <a:t> at bruge </a:t>
            </a:r>
            <a:r>
              <a:rPr lang="da-DK" baseline="0" dirty="0" err="1">
                <a:effectLst/>
              </a:rPr>
              <a:t>Frankls</a:t>
            </a:r>
            <a:r>
              <a:rPr lang="da-DK" baseline="0" dirty="0">
                <a:effectLst/>
              </a:rPr>
              <a:t> teori om meningsfuldhed i tilværelsen. </a:t>
            </a:r>
            <a:r>
              <a:rPr lang="da-DK" baseline="0" dirty="0" err="1">
                <a:effectLst/>
              </a:rPr>
              <a:t>Frankl</a:t>
            </a:r>
            <a:r>
              <a:rPr lang="da-DK" baseline="0" dirty="0">
                <a:effectLst/>
              </a:rPr>
              <a:t> var læge</a:t>
            </a:r>
            <a:r>
              <a:rPr lang="da-DK" dirty="0">
                <a:effectLst/>
              </a:rPr>
              <a:t>professor i </a:t>
            </a:r>
            <a:r>
              <a:rPr lang="da-DK" dirty="0">
                <a:effectLst/>
                <a:hlinkClick r:id="rId3" tooltip="Neurologi"/>
              </a:rPr>
              <a:t>neurologi</a:t>
            </a:r>
            <a:r>
              <a:rPr lang="da-DK" dirty="0">
                <a:effectLst/>
              </a:rPr>
              <a:t> og </a:t>
            </a:r>
            <a:r>
              <a:rPr lang="da-DK" dirty="0">
                <a:effectLst/>
                <a:hlinkClick r:id="rId4" tooltip="Psykiatri"/>
              </a:rPr>
              <a:t>psykiatri</a:t>
            </a:r>
            <a:r>
              <a:rPr lang="da-DK" dirty="0">
                <a:effectLst/>
              </a:rPr>
              <a:t> ved det medicinske </a:t>
            </a:r>
            <a:r>
              <a:rPr lang="da-DK" dirty="0" err="1">
                <a:effectLst/>
              </a:rPr>
              <a:t>universtitet</a:t>
            </a:r>
            <a:r>
              <a:rPr lang="da-DK" baseline="0" dirty="0">
                <a:effectLst/>
              </a:rPr>
              <a:t> i Wien. Han var jøde og overlevede </a:t>
            </a:r>
            <a:r>
              <a:rPr lang="da-DK" dirty="0">
                <a:effectLst/>
              </a:rPr>
              <a:t>Auschwitz og </a:t>
            </a:r>
            <a:r>
              <a:rPr lang="da-DK" baseline="0" dirty="0">
                <a:effectLst/>
              </a:rPr>
              <a:t>holocaust. Han var grundlægger af det han kaldte logoterapi og har blandt andet udgivet bogen ‘</a:t>
            </a:r>
            <a:r>
              <a:rPr lang="da-DK" baseline="0" dirty="0" err="1">
                <a:effectLst/>
              </a:rPr>
              <a:t>Man’s</a:t>
            </a:r>
            <a:r>
              <a:rPr lang="da-DK" baseline="0" dirty="0">
                <a:effectLst/>
              </a:rPr>
              <a:t> </a:t>
            </a:r>
            <a:r>
              <a:rPr lang="da-DK" baseline="0" dirty="0" err="1">
                <a:effectLst/>
              </a:rPr>
              <a:t>search</a:t>
            </a:r>
            <a:r>
              <a:rPr lang="da-DK" baseline="0" dirty="0">
                <a:effectLst/>
              </a:rPr>
              <a:t> for </a:t>
            </a:r>
            <a:r>
              <a:rPr lang="da-DK" baseline="0" dirty="0" err="1">
                <a:effectLst/>
              </a:rPr>
              <a:t>meaning</a:t>
            </a:r>
            <a:r>
              <a:rPr lang="da-DK" baseline="0" dirty="0">
                <a:effectLst/>
              </a:rPr>
              <a:t>’ i 1962.</a:t>
            </a:r>
          </a:p>
          <a:p>
            <a:endParaRPr lang="da-DK" baseline="0" dirty="0">
              <a:effectLst/>
            </a:endParaRPr>
          </a:p>
          <a:p>
            <a:r>
              <a:rPr lang="da-DK" b="1" dirty="0">
                <a:effectLst/>
              </a:rPr>
              <a:t>Logoterapi</a:t>
            </a:r>
            <a:r>
              <a:rPr lang="da-DK" dirty="0">
                <a:effectLst/>
              </a:rPr>
              <a:t> er tanken om, at hvis man kan finde </a:t>
            </a:r>
            <a:r>
              <a:rPr lang="da-DK" dirty="0">
                <a:effectLst/>
                <a:hlinkClick r:id="rId5" tooltip="Mening"/>
              </a:rPr>
              <a:t>mening</a:t>
            </a:r>
            <a:r>
              <a:rPr lang="da-DK" dirty="0">
                <a:effectLst/>
              </a:rPr>
              <a:t> med det, der sker for en, så overlever man. Fx hvis man tror på, der er en mening med at være i </a:t>
            </a:r>
            <a:r>
              <a:rPr lang="da-DK" dirty="0">
                <a:effectLst/>
                <a:hlinkClick r:id="rId6" tooltip="Koncentrationslejr"/>
              </a:rPr>
              <a:t>koncentrationslejr</a:t>
            </a:r>
            <a:r>
              <a:rPr lang="da-DK" dirty="0">
                <a:effectLst/>
              </a:rPr>
              <a:t>, så skal man nok overleve. Så længe, der er en mening med det.</a:t>
            </a:r>
          </a:p>
          <a:p>
            <a:endParaRPr lang="da-DK" dirty="0">
              <a:effectLst/>
            </a:endParaRPr>
          </a:p>
          <a:p>
            <a:r>
              <a:rPr lang="da-DK" b="1" dirty="0">
                <a:effectLst/>
              </a:rPr>
              <a:t>Noget</a:t>
            </a:r>
            <a:r>
              <a:rPr lang="da-DK" b="1" baseline="0" dirty="0">
                <a:effectLst/>
              </a:rPr>
              <a:t> af det han er erfarede fra sit ophold i KZ lejr var at…</a:t>
            </a:r>
            <a:endParaRPr lang="da-DK" b="1" dirty="0">
              <a:effectLst/>
            </a:endParaRPr>
          </a:p>
          <a:p>
            <a:endParaRPr lang="da-DK" dirty="0">
              <a:effectLst/>
            </a:endParaRPr>
          </a:p>
          <a:p>
            <a:r>
              <a:rPr lang="da-DK" dirty="0">
                <a:effectLst/>
              </a:rPr>
              <a:t>‘De fanger, der overlever opholdet i koncentrationslejrene var mennesker, der f.eks. havde en stærk åndelig tro, eller som kunne bevare et stærkt håb om at blive genforenet med deres kære. </a:t>
            </a:r>
          </a:p>
          <a:p>
            <a:endParaRPr lang="da-DK" dirty="0">
              <a:effectLst/>
            </a:endParaRPr>
          </a:p>
          <a:p>
            <a:r>
              <a:rPr lang="da-DK" dirty="0">
                <a:effectLst/>
              </a:rPr>
              <a:t>Omvendt var de fanger, der havde svært ved at se en mening med livet i koncentrationslejrene, og som blev præget af håbløshed og mismod, i langt større risiko for at blive syge og dø.</a:t>
            </a:r>
          </a:p>
          <a:p>
            <a:endParaRPr lang="da-DK" b="1" dirty="0">
              <a:effectLst/>
            </a:endParaRPr>
          </a:p>
          <a:p>
            <a:r>
              <a:rPr lang="da-DK" b="1" dirty="0">
                <a:effectLst/>
              </a:rPr>
              <a:t>Ifølge </a:t>
            </a:r>
            <a:r>
              <a:rPr lang="da-DK" b="1" dirty="0" err="1">
                <a:effectLst/>
              </a:rPr>
              <a:t>Frankl</a:t>
            </a:r>
            <a:r>
              <a:rPr lang="da-DK" b="1" dirty="0">
                <a:effectLst/>
              </a:rPr>
              <a:t> er livets mening ikke fastlagt, den varierer fra menneske til menneske og fra situation til situation, og mennesket har altid en frihed til at finde en mening med sit liv. </a:t>
            </a:r>
          </a:p>
          <a:p>
            <a:endParaRPr lang="da-DK" dirty="0">
              <a:effectLst/>
            </a:endParaRPr>
          </a:p>
          <a:p>
            <a:r>
              <a:rPr lang="da-DK" dirty="0">
                <a:effectLst/>
              </a:rPr>
              <a:t>Filosofisk var </a:t>
            </a:r>
            <a:r>
              <a:rPr lang="da-DK" dirty="0" err="1">
                <a:effectLst/>
              </a:rPr>
              <a:t>Frankl</a:t>
            </a:r>
            <a:r>
              <a:rPr lang="da-DK" dirty="0">
                <a:effectLst/>
              </a:rPr>
              <a:t> her ikke mindst inspireret af Nietzsches idé om at det menneske, der har et </a:t>
            </a:r>
            <a:r>
              <a:rPr lang="da-DK" i="1" dirty="0">
                <a:effectLst/>
              </a:rPr>
              <a:t>hvorfor</a:t>
            </a:r>
            <a:r>
              <a:rPr lang="da-DK" dirty="0">
                <a:effectLst/>
              </a:rPr>
              <a:t> også kan klare næsten ethvert hvad og hvordan her i livet. </a:t>
            </a:r>
          </a:p>
          <a:p>
            <a:endParaRPr lang="da-DK" b="1" dirty="0">
              <a:effectLst/>
            </a:endParaRPr>
          </a:p>
          <a:p>
            <a:r>
              <a:rPr lang="da-DK" b="1" dirty="0">
                <a:effectLst/>
              </a:rPr>
              <a:t>Man kan</a:t>
            </a:r>
            <a:r>
              <a:rPr lang="da-DK" b="1" baseline="0" dirty="0">
                <a:effectLst/>
              </a:rPr>
              <a:t> finde denne mening </a:t>
            </a:r>
            <a:r>
              <a:rPr lang="da-DK" b="1" dirty="0">
                <a:effectLst/>
              </a:rPr>
              <a:t>i afklaringen af et </a:t>
            </a:r>
            <a:r>
              <a:rPr lang="da-DK" b="1" i="1" dirty="0">
                <a:effectLst/>
              </a:rPr>
              <a:t>kald,</a:t>
            </a:r>
            <a:r>
              <a:rPr lang="da-DK" b="1" dirty="0">
                <a:effectLst/>
              </a:rPr>
              <a:t> f.eks. igennem et job eller frivilligt arbejde; i etablering af meningsgivende </a:t>
            </a:r>
            <a:r>
              <a:rPr lang="da-DK" b="1" i="1" dirty="0">
                <a:effectLst/>
              </a:rPr>
              <a:t>relationer</a:t>
            </a:r>
            <a:r>
              <a:rPr lang="da-DK" b="1" dirty="0">
                <a:effectLst/>
              </a:rPr>
              <a:t> til andre mennesker, f.eks. i kærlighedsforhold, venskaber eller familieforhold; eller i en åndelig meningsfuldhed gennem </a:t>
            </a:r>
            <a:r>
              <a:rPr lang="da-DK" b="1" i="1" dirty="0">
                <a:effectLst/>
              </a:rPr>
              <a:t>tro</a:t>
            </a:r>
            <a:r>
              <a:rPr lang="da-DK" b="1" dirty="0">
                <a:effectLst/>
              </a:rPr>
              <a:t> på fx det at være en del af noget større</a:t>
            </a:r>
          </a:p>
          <a:p>
            <a:endParaRPr lang="da-DK" b="1" dirty="0">
              <a:effectLst/>
            </a:endParaRPr>
          </a:p>
          <a:p>
            <a:endParaRPr lang="da-DK" b="1" dirty="0">
              <a:effectLst/>
            </a:endParaRPr>
          </a:p>
          <a:p>
            <a:r>
              <a:rPr lang="da-DK" b="1" dirty="0">
                <a:effectLst/>
              </a:rPr>
              <a:t>Kilde: </a:t>
            </a:r>
            <a:r>
              <a:rPr lang="da-DK" b="1" dirty="0" err="1">
                <a:effectLst/>
              </a:rPr>
              <a:t>wikipedia</a:t>
            </a:r>
            <a:endParaRPr lang="da-DK" b="1" dirty="0">
              <a:effectLst/>
            </a:endParaRPr>
          </a:p>
          <a:p>
            <a:endParaRPr lang="da-DK" b="1" baseline="0" dirty="0">
              <a:effectLst/>
            </a:endParaRPr>
          </a:p>
          <a:p>
            <a:endParaRPr lang="da-DK" b="1" baseline="0" dirty="0">
              <a:effectLst/>
            </a:endParaRPr>
          </a:p>
          <a:p>
            <a:endParaRPr lang="da-DK" b="1" baseline="0" dirty="0">
              <a:effectLst/>
            </a:endParaRPr>
          </a:p>
        </p:txBody>
      </p:sp>
      <p:sp>
        <p:nvSpPr>
          <p:cNvPr id="4" name="Pladsholder til diasnummer 3"/>
          <p:cNvSpPr>
            <a:spLocks noGrp="1"/>
          </p:cNvSpPr>
          <p:nvPr>
            <p:ph type="sldNum" sz="quarter" idx="10"/>
          </p:nvPr>
        </p:nvSpPr>
        <p:spPr/>
        <p:txBody>
          <a:bodyPr/>
          <a:lstStyle/>
          <a:p>
            <a:fld id="{426EF170-78D8-4535-90E8-28DA05E78144}" type="slidenum">
              <a:rPr lang="da-DK" smtClean="0"/>
              <a:t>33</a:t>
            </a:fld>
            <a:endParaRPr lang="da-DK"/>
          </a:p>
        </p:txBody>
      </p:sp>
    </p:spTree>
    <p:extLst>
      <p:ext uri="{BB962C8B-B14F-4D97-AF65-F5344CB8AC3E}">
        <p14:creationId xmlns:p14="http://schemas.microsoft.com/office/powerpoint/2010/main" val="1405880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8113" y="1347788"/>
            <a:ext cx="6462712" cy="3636962"/>
          </a:xfrm>
        </p:spPr>
      </p:sp>
      <p:sp>
        <p:nvSpPr>
          <p:cNvPr id="3" name="Pladsholder til noter 2"/>
          <p:cNvSpPr>
            <a:spLocks noGrp="1"/>
          </p:cNvSpPr>
          <p:nvPr>
            <p:ph type="body" idx="1"/>
          </p:nvPr>
        </p:nvSpPr>
        <p:spPr/>
        <p:txBody>
          <a:bodyPr/>
          <a:lstStyle/>
          <a:p>
            <a:r>
              <a:rPr lang="da-DK" b="1" dirty="0"/>
              <a:t>Formål</a:t>
            </a:r>
          </a:p>
          <a:p>
            <a:r>
              <a:rPr lang="da-DK" b="1" dirty="0"/>
              <a:t>Få øje på værdier som man kan pejle efter  fx når tager beslutninger</a:t>
            </a:r>
          </a:p>
          <a:p>
            <a:r>
              <a:rPr lang="da-DK" b="1" dirty="0"/>
              <a:t>20 minutter i alt = 3 minutter alene – 6 minutter dialog med en makker – 12 minutter i plenum</a:t>
            </a:r>
          </a:p>
          <a:p>
            <a:endParaRPr lang="da-DK" b="1" dirty="0"/>
          </a:p>
          <a:p>
            <a:r>
              <a:rPr lang="da-DK" dirty="0"/>
              <a:t>Ark med værdier udleveres (eller i arbejdsbog)</a:t>
            </a:r>
          </a:p>
          <a:p>
            <a:r>
              <a:rPr lang="da-DK" dirty="0"/>
              <a:t>Det at</a:t>
            </a:r>
            <a:r>
              <a:rPr lang="da-DK" baseline="0" dirty="0"/>
              <a:t> have en oplevelse af mening i livet kan være en udfordring for nogen, andre har en klar fornemmelse af det. En måde at komme det nærmere er at se på hvad der er vigtige værdier for mig! I skal nu, ud fra en liste, prøve at vælge de tre værdier ud, som i hver især synes er de vigtigste for jer lige nu.</a:t>
            </a:r>
          </a:p>
          <a:p>
            <a:endParaRPr lang="da-DK" baseline="0" dirty="0"/>
          </a:p>
          <a:p>
            <a:r>
              <a:rPr lang="da-DK" baseline="0" dirty="0"/>
              <a:t>Vær opmærksom på at det selvfølgelig er et øjebliksbillede, og noget der derfor naturligvis kan ændre sig over tid.</a:t>
            </a:r>
          </a:p>
          <a:p>
            <a:r>
              <a:rPr lang="da-DK" dirty="0"/>
              <a:t>---</a:t>
            </a:r>
          </a:p>
          <a:p>
            <a:r>
              <a:rPr lang="da-DK" b="1" dirty="0"/>
              <a:t>Opsamling:</a:t>
            </a:r>
            <a:r>
              <a:rPr lang="da-DK" b="1" baseline="0" dirty="0"/>
              <a:t> </a:t>
            </a:r>
          </a:p>
          <a:p>
            <a:endParaRPr lang="da-DK" baseline="0" dirty="0"/>
          </a:p>
          <a:p>
            <a:r>
              <a:rPr lang="da-DK" baseline="0" dirty="0"/>
              <a:t>Hvilke tre værdier var vigtigst for jer?</a:t>
            </a:r>
          </a:p>
          <a:p>
            <a:endParaRPr lang="da-DK" baseline="0" dirty="0"/>
          </a:p>
          <a:p>
            <a:r>
              <a:rPr lang="da-DK" baseline="0" dirty="0"/>
              <a:t>Kan der ses overordnede tendenser ift. hvad holdet har stemt?</a:t>
            </a:r>
          </a:p>
          <a:p>
            <a:endParaRPr lang="da-DK" baseline="0" dirty="0"/>
          </a:p>
          <a:p>
            <a:r>
              <a:rPr lang="da-DK" u="sng" baseline="0" dirty="0" err="1"/>
              <a:t>Uddybbende</a:t>
            </a:r>
            <a:r>
              <a:rPr lang="da-DK" u="sng" baseline="0" dirty="0"/>
              <a:t> spørgsmål man kan stille:</a:t>
            </a:r>
          </a:p>
          <a:p>
            <a:endParaRPr lang="da-DK" u="sng" baseline="0" dirty="0"/>
          </a:p>
          <a:p>
            <a:r>
              <a:rPr lang="da-DK" baseline="0" dirty="0"/>
              <a:t>Kommer værdierne til udtryk i jeres liv?</a:t>
            </a:r>
          </a:p>
          <a:p>
            <a:r>
              <a:rPr lang="da-DK" baseline="0" dirty="0"/>
              <a:t>Hvordan kom de til udtryk i sidste uge/i går? </a:t>
            </a:r>
          </a:p>
          <a:p>
            <a:r>
              <a:rPr lang="da-DK" baseline="0" dirty="0"/>
              <a:t>Hvad betyder det for dig?</a:t>
            </a:r>
          </a:p>
          <a:p>
            <a:endParaRPr lang="da-DK" baseline="0" dirty="0"/>
          </a:p>
          <a:p>
            <a:endParaRPr lang="da-DK" baseline="0" dirty="0"/>
          </a:p>
          <a:p>
            <a:endParaRPr lang="da-DK" dirty="0"/>
          </a:p>
        </p:txBody>
      </p:sp>
      <p:sp>
        <p:nvSpPr>
          <p:cNvPr id="4" name="Pladsholder til diasnummer 3"/>
          <p:cNvSpPr>
            <a:spLocks noGrp="1"/>
          </p:cNvSpPr>
          <p:nvPr>
            <p:ph type="sldNum" sz="quarter" idx="10"/>
          </p:nvPr>
        </p:nvSpPr>
        <p:spPr/>
        <p:txBody>
          <a:bodyPr/>
          <a:lstStyle/>
          <a:p>
            <a:fld id="{426EF170-78D8-4535-90E8-28DA05E78144}" type="slidenum">
              <a:rPr lang="da-DK" smtClean="0"/>
              <a:t>34</a:t>
            </a:fld>
            <a:endParaRPr lang="da-DK"/>
          </a:p>
        </p:txBody>
      </p:sp>
    </p:spTree>
    <p:extLst>
      <p:ext uri="{BB962C8B-B14F-4D97-AF65-F5344CB8AC3E}">
        <p14:creationId xmlns:p14="http://schemas.microsoft.com/office/powerpoint/2010/main" val="4202725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8113" y="1347788"/>
            <a:ext cx="6462712" cy="3636962"/>
          </a:xfrm>
        </p:spPr>
      </p:sp>
      <p:sp>
        <p:nvSpPr>
          <p:cNvPr id="3" name="Pladsholder til noter 2"/>
          <p:cNvSpPr>
            <a:spLocks noGrp="1"/>
          </p:cNvSpPr>
          <p:nvPr>
            <p:ph type="body" idx="1"/>
          </p:nvPr>
        </p:nvSpPr>
        <p:spPr/>
        <p:txBody>
          <a:bodyPr/>
          <a:lstStyle/>
          <a:p>
            <a:r>
              <a:rPr lang="da-DK" b="1" dirty="0"/>
              <a:t>5 min</a:t>
            </a:r>
          </a:p>
          <a:p>
            <a:r>
              <a:rPr lang="da-DK" b="0" u="none" baseline="0" dirty="0"/>
              <a:t>Afrunding:</a:t>
            </a:r>
          </a:p>
          <a:p>
            <a:endParaRPr lang="da-DK" b="0" baseline="0"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E91502-756A-4244-B8CC-0FD4F7A5EFF5}"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a-DK"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0389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36</a:t>
            </a:fld>
            <a:endParaRPr lang="da-DK"/>
          </a:p>
        </p:txBody>
      </p:sp>
    </p:spTree>
    <p:extLst>
      <p:ext uri="{BB962C8B-B14F-4D97-AF65-F5344CB8AC3E}">
        <p14:creationId xmlns:p14="http://schemas.microsoft.com/office/powerpoint/2010/main" val="201074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62f6f16613_0_2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62f6f16613_0_214: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200" b="1" dirty="0"/>
              <a:t>Elementer i personlig recovery proces</a:t>
            </a:r>
          </a:p>
          <a:p>
            <a:pPr marL="0" lvl="0" indent="0" algn="l" rtl="0">
              <a:spcBef>
                <a:spcPts val="0"/>
              </a:spcBef>
              <a:spcAft>
                <a:spcPts val="0"/>
              </a:spcAft>
              <a:buNone/>
            </a:pPr>
            <a:endParaRPr lang="da-DK" sz="1200" b="1" dirty="0"/>
          </a:p>
          <a:p>
            <a:r>
              <a:rPr lang="da-DK" u="sng" dirty="0">
                <a:effectLst>
                  <a:outerShdw blurRad="38100" dist="38100" dir="2700000" algn="tl">
                    <a:srgbClr val="000000">
                      <a:alpha val="43137"/>
                    </a:srgbClr>
                  </a:outerShdw>
                </a:effectLst>
              </a:rPr>
              <a:t>Dette metastudie (97 tekster) er på tværs af diagnoser</a:t>
            </a:r>
            <a:endParaRPr lang="da-DK" u="sng" dirty="0">
              <a:ea typeface="Calibri"/>
              <a:cs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b="1" dirty="0">
                <a:solidFill>
                  <a:schemeClr val="dk1"/>
                </a:solidFill>
                <a:latin typeface="Calibri"/>
                <a:ea typeface="Calibri"/>
                <a:cs typeface="Calibri"/>
                <a:sym typeface="Calibri"/>
              </a:rPr>
              <a:t>Identitet og selvværd</a:t>
            </a:r>
            <a:r>
              <a:rPr lang="da-DK" sz="1200" dirty="0">
                <a:solidFill>
                  <a:schemeClr val="dk1"/>
                </a:solidFill>
                <a:latin typeface="Calibri"/>
                <a:ea typeface="Calibri"/>
                <a:cs typeface="Calibri"/>
                <a:sym typeface="Calibri"/>
              </a:rPr>
              <a:t>:  Psykisk sygdom kan påvirke ens identitet både i positiv og negativ forstand. Dimensioner af identitet, genopbygge en positiv selvforståelse, overkomme stigma</a:t>
            </a:r>
            <a:endParaRPr sz="1200"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da-DK" sz="1200" b="1" dirty="0">
                <a:solidFill>
                  <a:schemeClr val="dk1"/>
                </a:solidFill>
                <a:latin typeface="Calibri"/>
                <a:ea typeface="Calibri"/>
                <a:cs typeface="Calibri"/>
                <a:sym typeface="Calibri"/>
              </a:rPr>
              <a:t>Empowerment og selvstændighed</a:t>
            </a:r>
            <a:r>
              <a:rPr lang="da-DK" sz="1200" dirty="0">
                <a:solidFill>
                  <a:schemeClr val="dk1"/>
                </a:solidFill>
                <a:latin typeface="Calibri"/>
                <a:ea typeface="Calibri"/>
                <a:cs typeface="Calibri"/>
                <a:sym typeface="Calibri"/>
              </a:rPr>
              <a:t>: personligt ansvar, kontrol over sit liv, fokus på sine styrker</a:t>
            </a:r>
            <a:endParaRPr sz="1200"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r>
              <a:rPr lang="da-DK" sz="1200" b="1" dirty="0">
                <a:solidFill>
                  <a:schemeClr val="dk1"/>
                </a:solidFill>
                <a:latin typeface="Calibri"/>
                <a:ea typeface="Calibri"/>
                <a:cs typeface="Calibri"/>
                <a:sym typeface="Calibri"/>
              </a:rPr>
              <a:t>Håb og optimisme</a:t>
            </a:r>
            <a:r>
              <a:rPr lang="da-DK" sz="1200" dirty="0">
                <a:solidFill>
                  <a:schemeClr val="dk1"/>
                </a:solidFill>
                <a:latin typeface="Calibri"/>
                <a:ea typeface="Calibri"/>
                <a:cs typeface="Calibri"/>
                <a:sym typeface="Calibri"/>
              </a:rPr>
              <a:t>: Tro på </a:t>
            </a:r>
            <a:r>
              <a:rPr lang="da-DK" sz="1200" dirty="0" err="1">
                <a:solidFill>
                  <a:schemeClr val="dk1"/>
                </a:solidFill>
                <a:latin typeface="Calibri"/>
                <a:ea typeface="Calibri"/>
                <a:cs typeface="Calibri"/>
                <a:sym typeface="Calibri"/>
              </a:rPr>
              <a:t>recovery</a:t>
            </a:r>
            <a:r>
              <a:rPr lang="da-DK" sz="1200" dirty="0">
                <a:solidFill>
                  <a:schemeClr val="dk1"/>
                </a:solidFill>
                <a:latin typeface="Calibri"/>
                <a:ea typeface="Calibri"/>
                <a:cs typeface="Calibri"/>
                <a:sym typeface="Calibri"/>
              </a:rPr>
              <a:t> er en mulighed</a:t>
            </a:r>
            <a:r>
              <a:rPr lang="da-DK" dirty="0">
                <a:solidFill>
                  <a:schemeClr val="dk1"/>
                </a:solidFill>
                <a:latin typeface="Calibri"/>
                <a:ea typeface="Calibri"/>
                <a:cs typeface="Calibri"/>
                <a:sym typeface="Calibri"/>
              </a:rPr>
              <a:t>.</a:t>
            </a:r>
            <a:r>
              <a:rPr lang="da-DK" sz="1200" dirty="0">
                <a:solidFill>
                  <a:schemeClr val="dk1"/>
                </a:solidFill>
                <a:latin typeface="Calibri"/>
                <a:ea typeface="Calibri"/>
                <a:cs typeface="Calibri"/>
                <a:sym typeface="Calibri"/>
              </a:rPr>
              <a:t> Motiveret for </a:t>
            </a:r>
            <a:r>
              <a:rPr lang="da-DK" sz="1200" b="1" dirty="0">
                <a:solidFill>
                  <a:schemeClr val="dk1"/>
                </a:solidFill>
                <a:latin typeface="Calibri"/>
                <a:ea typeface="Calibri"/>
                <a:cs typeface="Calibri"/>
                <a:sym typeface="Calibri"/>
              </a:rPr>
              <a:t>forandring </a:t>
            </a:r>
            <a:r>
              <a:rPr lang="da-DK" sz="1200" b="0" dirty="0">
                <a:solidFill>
                  <a:schemeClr val="dk1"/>
                </a:solidFill>
                <a:latin typeface="Calibri"/>
                <a:ea typeface="Calibri"/>
                <a:cs typeface="Calibri"/>
                <a:sym typeface="Calibri"/>
              </a:rPr>
              <a:t>fx mht. holdninger, værdier og mål</a:t>
            </a:r>
            <a:r>
              <a:rPr lang="da-DK" sz="1200" dirty="0">
                <a:solidFill>
                  <a:schemeClr val="dk1"/>
                </a:solidFill>
                <a:latin typeface="Calibri"/>
                <a:ea typeface="Calibri"/>
                <a:cs typeface="Calibri"/>
                <a:sym typeface="Calibri"/>
              </a:rPr>
              <a:t>, gode relationer, og venskaber, som kan inspirere til håb, positive tanker,  håbet kan være med til at </a:t>
            </a:r>
            <a:r>
              <a:rPr lang="da-DK" dirty="0">
                <a:solidFill>
                  <a:schemeClr val="dk1"/>
                </a:solidFill>
                <a:latin typeface="Calibri"/>
                <a:ea typeface="Calibri"/>
                <a:cs typeface="Calibri"/>
                <a:sym typeface="Calibri"/>
              </a:rPr>
              <a:t>give plads</a:t>
            </a:r>
            <a:r>
              <a:rPr lang="da-DK" sz="1200" dirty="0">
                <a:solidFill>
                  <a:schemeClr val="dk1"/>
                </a:solidFill>
                <a:latin typeface="Calibri"/>
                <a:ea typeface="Calibri"/>
                <a:cs typeface="Calibri"/>
                <a:sym typeface="Calibri"/>
              </a:rPr>
              <a:t> </a:t>
            </a:r>
            <a:r>
              <a:rPr lang="da-DK" dirty="0">
                <a:solidFill>
                  <a:schemeClr val="dk1"/>
                </a:solidFill>
                <a:latin typeface="Calibri"/>
                <a:ea typeface="Calibri"/>
                <a:cs typeface="Calibri"/>
                <a:sym typeface="Calibri"/>
              </a:rPr>
              <a:t>til </a:t>
            </a:r>
            <a:r>
              <a:rPr lang="da-DK" sz="1200" dirty="0">
                <a:solidFill>
                  <a:schemeClr val="dk1"/>
                </a:solidFill>
                <a:latin typeface="Calibri"/>
                <a:ea typeface="Calibri"/>
                <a:cs typeface="Calibri"/>
                <a:sym typeface="Calibri"/>
              </a:rPr>
              <a:t>drømme og mål for fremtiden.</a:t>
            </a:r>
            <a:endParaRPr sz="1200" dirty="0"/>
          </a:p>
          <a:p>
            <a:pPr marL="0" lvl="0" indent="0" algn="l" rtl="0">
              <a:spcBef>
                <a:spcPts val="0"/>
              </a:spcBef>
              <a:spcAft>
                <a:spcPts val="0"/>
              </a:spcAft>
              <a:buNone/>
            </a:pPr>
            <a:endParaRPr sz="1200" dirty="0"/>
          </a:p>
          <a:p>
            <a:r>
              <a:rPr lang="da-DK" sz="1200" b="1" dirty="0"/>
              <a:t>Samhørighed og tilknytning</a:t>
            </a:r>
            <a:r>
              <a:rPr lang="da-DK" sz="1200" dirty="0"/>
              <a:t>: Peers, (</a:t>
            </a:r>
            <a:r>
              <a:rPr lang="da-DK" dirty="0"/>
              <a:t>likemand på norsk</a:t>
            </a:r>
            <a:r>
              <a:rPr lang="da-DK" sz="1200" dirty="0"/>
              <a:t>), fagfælle, venskaber, støtte fra andre, at være en del af et fællesskab, og en del af samfundet</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da-DK" sz="1200" b="1" dirty="0"/>
              <a:t>Mening og mestring</a:t>
            </a:r>
            <a:r>
              <a:rPr lang="da-DK" sz="1200" dirty="0"/>
              <a:t>: mening med livet med psykisk lidelse, livskvalitet, meningsfuldt liv, roller og mål, genopbygge et tilfredsstillende liv også med eventuelle begrænsninger</a:t>
            </a:r>
            <a:endParaRPr sz="1200" dirty="0"/>
          </a:p>
          <a:p>
            <a:pPr marL="0" lvl="0" indent="0" algn="l" rtl="0">
              <a:spcBef>
                <a:spcPts val="0"/>
              </a:spcBef>
              <a:spcAft>
                <a:spcPts val="0"/>
              </a:spcAft>
              <a:buNone/>
            </a:pPr>
            <a:endParaRPr sz="1200" dirty="0"/>
          </a:p>
          <a:p>
            <a:pPr marL="0" lvl="0" indent="0" algn="l" rtl="0">
              <a:spcBef>
                <a:spcPts val="0"/>
              </a:spcBef>
              <a:spcAft>
                <a:spcPts val="0"/>
              </a:spcAft>
              <a:buClr>
                <a:schemeClr val="dk1"/>
              </a:buClr>
              <a:buFont typeface="Arial"/>
              <a:buNone/>
            </a:pPr>
            <a:r>
              <a:rPr lang="da-DK" sz="1200" dirty="0" err="1">
                <a:solidFill>
                  <a:schemeClr val="dk1"/>
                </a:solidFill>
              </a:rPr>
              <a:t>Leamy</a:t>
            </a:r>
            <a:r>
              <a:rPr lang="da-DK" sz="1200" dirty="0">
                <a:solidFill>
                  <a:schemeClr val="dk1"/>
                </a:solidFill>
              </a:rPr>
              <a:t> M, Bird V, Le </a:t>
            </a:r>
            <a:r>
              <a:rPr lang="da-DK" sz="1200" dirty="0" err="1">
                <a:solidFill>
                  <a:schemeClr val="dk1"/>
                </a:solidFill>
              </a:rPr>
              <a:t>Boutillier</a:t>
            </a:r>
            <a:r>
              <a:rPr lang="da-DK" sz="1200" dirty="0">
                <a:solidFill>
                  <a:schemeClr val="dk1"/>
                </a:solidFill>
              </a:rPr>
              <a:t> C, Williams J, </a:t>
            </a:r>
            <a:r>
              <a:rPr lang="da-DK" sz="1200" dirty="0" err="1">
                <a:solidFill>
                  <a:schemeClr val="dk1"/>
                </a:solidFill>
              </a:rPr>
              <a:t>Slade</a:t>
            </a:r>
            <a:r>
              <a:rPr lang="da-DK" sz="1200" dirty="0">
                <a:solidFill>
                  <a:schemeClr val="dk1"/>
                </a:solidFill>
              </a:rPr>
              <a:t> M (2011) </a:t>
            </a:r>
            <a:r>
              <a:rPr lang="da-DK" sz="1200" i="1" dirty="0">
                <a:solidFill>
                  <a:schemeClr val="dk1"/>
                </a:solidFill>
              </a:rPr>
              <a:t>A </a:t>
            </a:r>
            <a:r>
              <a:rPr lang="da-DK" sz="1200" i="1" dirty="0" err="1">
                <a:solidFill>
                  <a:schemeClr val="dk1"/>
                </a:solidFill>
              </a:rPr>
              <a:t>conceptual</a:t>
            </a:r>
            <a:r>
              <a:rPr lang="da-DK" sz="1200" i="1" dirty="0">
                <a:solidFill>
                  <a:schemeClr val="dk1"/>
                </a:solidFill>
              </a:rPr>
              <a:t> framework for </a:t>
            </a:r>
            <a:r>
              <a:rPr lang="da-DK" sz="1200" i="1" dirty="0" err="1">
                <a:solidFill>
                  <a:schemeClr val="dk1"/>
                </a:solidFill>
              </a:rPr>
              <a:t>personal</a:t>
            </a:r>
            <a:r>
              <a:rPr lang="da-DK" sz="1200" i="1" dirty="0">
                <a:solidFill>
                  <a:schemeClr val="dk1"/>
                </a:solidFill>
              </a:rPr>
              <a:t> </a:t>
            </a:r>
            <a:r>
              <a:rPr lang="da-DK" sz="1200" i="1" dirty="0" err="1">
                <a:solidFill>
                  <a:schemeClr val="dk1"/>
                </a:solidFill>
              </a:rPr>
              <a:t>recovery</a:t>
            </a:r>
            <a:r>
              <a:rPr lang="da-DK" sz="1200" i="1" dirty="0">
                <a:solidFill>
                  <a:schemeClr val="dk1"/>
                </a:solidFill>
              </a:rPr>
              <a:t> in mental </a:t>
            </a:r>
            <a:r>
              <a:rPr lang="da-DK" sz="1200" i="1" dirty="0" err="1">
                <a:solidFill>
                  <a:schemeClr val="dk1"/>
                </a:solidFill>
              </a:rPr>
              <a:t>health</a:t>
            </a:r>
            <a:r>
              <a:rPr lang="da-DK" sz="1200" i="1" dirty="0">
                <a:solidFill>
                  <a:schemeClr val="dk1"/>
                </a:solidFill>
              </a:rPr>
              <a:t>: </a:t>
            </a:r>
            <a:r>
              <a:rPr lang="da-DK" sz="1200" i="1" dirty="0" err="1">
                <a:solidFill>
                  <a:schemeClr val="dk1"/>
                </a:solidFill>
              </a:rPr>
              <a:t>systematic</a:t>
            </a:r>
            <a:r>
              <a:rPr lang="da-DK" sz="1200" i="1" dirty="0">
                <a:solidFill>
                  <a:schemeClr val="dk1"/>
                </a:solidFill>
              </a:rPr>
              <a:t> </a:t>
            </a:r>
            <a:r>
              <a:rPr lang="da-DK" sz="1200" i="1" dirty="0" err="1">
                <a:solidFill>
                  <a:schemeClr val="dk1"/>
                </a:solidFill>
              </a:rPr>
              <a:t>review</a:t>
            </a:r>
            <a:r>
              <a:rPr lang="da-DK" sz="1200" i="1" dirty="0">
                <a:solidFill>
                  <a:schemeClr val="dk1"/>
                </a:solidFill>
              </a:rPr>
              <a:t> and narrative </a:t>
            </a:r>
            <a:r>
              <a:rPr lang="da-DK" sz="1200" i="1" dirty="0" err="1">
                <a:solidFill>
                  <a:schemeClr val="dk1"/>
                </a:solidFill>
              </a:rPr>
              <a:t>synthesis</a:t>
            </a:r>
            <a:r>
              <a:rPr lang="da-DK" sz="1200" dirty="0">
                <a:solidFill>
                  <a:schemeClr val="dk1"/>
                </a:solidFill>
              </a:rPr>
              <a:t>, </a:t>
            </a:r>
            <a:endParaRPr sz="1200" dirty="0">
              <a:solidFill>
                <a:schemeClr val="dk1"/>
              </a:solidFill>
            </a:endParaRPr>
          </a:p>
          <a:p>
            <a:pPr marL="0" lvl="0" indent="0" algn="l" rtl="0">
              <a:spcBef>
                <a:spcPts val="0"/>
              </a:spcBef>
              <a:spcAft>
                <a:spcPts val="0"/>
              </a:spcAft>
              <a:buClr>
                <a:schemeClr val="dk1"/>
              </a:buClr>
              <a:buFont typeface="Arial"/>
              <a:buNone/>
            </a:pPr>
            <a:r>
              <a:rPr lang="da-DK" sz="1200" dirty="0">
                <a:solidFill>
                  <a:schemeClr val="dk1"/>
                </a:solidFill>
              </a:rPr>
              <a:t>British Journal of </a:t>
            </a:r>
            <a:r>
              <a:rPr lang="da-DK" sz="1200" dirty="0" err="1">
                <a:solidFill>
                  <a:schemeClr val="dk1"/>
                </a:solidFill>
              </a:rPr>
              <a:t>Psychiatry</a:t>
            </a:r>
            <a:r>
              <a:rPr lang="da-DK" sz="1200" dirty="0">
                <a:solidFill>
                  <a:schemeClr val="dk1"/>
                </a:solidFill>
              </a:rPr>
              <a:t>, </a:t>
            </a:r>
            <a:r>
              <a:rPr lang="da-DK" sz="1200" b="1" dirty="0">
                <a:solidFill>
                  <a:schemeClr val="dk1"/>
                </a:solidFill>
              </a:rPr>
              <a:t>199</a:t>
            </a:r>
            <a:r>
              <a:rPr lang="da-DK" sz="1200" dirty="0">
                <a:solidFill>
                  <a:schemeClr val="dk1"/>
                </a:solidFill>
              </a:rPr>
              <a:t>, 445-452.</a:t>
            </a:r>
            <a:endParaRPr sz="1200" dirty="0">
              <a:solidFill>
                <a:schemeClr val="dk1"/>
              </a:solidFill>
            </a:endParaRPr>
          </a:p>
          <a:p>
            <a:pPr marL="0" lvl="0" indent="0" algn="l" rtl="0">
              <a:spcBef>
                <a:spcPts val="0"/>
              </a:spcBef>
              <a:spcAft>
                <a:spcPts val="0"/>
              </a:spcAft>
              <a:buNone/>
            </a:pPr>
            <a:endParaRPr sz="1200" b="1" dirty="0"/>
          </a:p>
          <a:p>
            <a:pPr marL="0" lvl="0" indent="0" algn="l" rtl="0">
              <a:spcBef>
                <a:spcPts val="0"/>
              </a:spcBef>
              <a:spcAft>
                <a:spcPts val="0"/>
              </a:spcAft>
              <a:buNone/>
            </a:pPr>
            <a:r>
              <a:rPr lang="da-DK" sz="1200" b="1" dirty="0"/>
              <a:t>Ny artikel, </a:t>
            </a:r>
            <a:r>
              <a:rPr lang="da-DK" sz="1200" b="1" dirty="0" err="1"/>
              <a:t>add</a:t>
            </a:r>
            <a:r>
              <a:rPr lang="da-DK" sz="1200" b="1" dirty="0"/>
              <a:t> on til CHIME </a:t>
            </a:r>
          </a:p>
          <a:p>
            <a:pPr marL="0" lvl="0" indent="0" algn="l" rtl="0">
              <a:spcBef>
                <a:spcPts val="0"/>
              </a:spcBef>
              <a:spcAft>
                <a:spcPts val="0"/>
              </a:spcAft>
              <a:buNone/>
            </a:pPr>
            <a:endParaRPr lang="da-DK" sz="1200" b="1" dirty="0"/>
          </a:p>
          <a:p>
            <a:pPr marL="0" lvl="0" indent="0" algn="l" rtl="0">
              <a:spcBef>
                <a:spcPts val="0"/>
              </a:spcBef>
              <a:spcAft>
                <a:spcPts val="0"/>
              </a:spcAft>
              <a:buNone/>
            </a:pPr>
            <a:r>
              <a:rPr lang="da-DK" sz="1200" b="0" dirty="0"/>
              <a:t>Metastudie fra 2019 udarbejdet af en forskergruppe fra et kompetencecenter i Holland.</a:t>
            </a:r>
            <a:endParaRPr sz="1200" b="0" dirty="0"/>
          </a:p>
          <a:p>
            <a:pPr marL="0" lvl="0" indent="0" algn="l" rtl="0">
              <a:spcBef>
                <a:spcPts val="0"/>
              </a:spcBef>
              <a:spcAft>
                <a:spcPts val="0"/>
              </a:spcAft>
              <a:buNone/>
            </a:pPr>
            <a:r>
              <a:rPr lang="da-DK" sz="1200" b="0" dirty="0"/>
              <a:t>Argumenterer for inddragelse af traumer og udfordringer som et ekstra element i CHIME, samt betydningen af etnicitet og kultur i en </a:t>
            </a:r>
            <a:r>
              <a:rPr lang="da-DK" sz="1200" b="0" dirty="0" err="1"/>
              <a:t>recoveryproces</a:t>
            </a:r>
            <a:r>
              <a:rPr lang="da-DK" sz="1200" b="0" dirty="0"/>
              <a:t>.</a:t>
            </a:r>
            <a:endParaRPr sz="1200" b="0" dirty="0"/>
          </a:p>
          <a:p>
            <a:pPr marL="0" lvl="0" indent="0" algn="l" rtl="0">
              <a:spcBef>
                <a:spcPts val="0"/>
              </a:spcBef>
              <a:spcAft>
                <a:spcPts val="0"/>
              </a:spcAft>
              <a:buNone/>
            </a:pPr>
            <a:endParaRPr sz="1200" b="1" dirty="0"/>
          </a:p>
          <a:p>
            <a:pPr marL="0" lvl="0" indent="0" algn="l" rtl="0">
              <a:spcBef>
                <a:spcPts val="0"/>
              </a:spcBef>
              <a:spcAft>
                <a:spcPts val="0"/>
              </a:spcAft>
              <a:buNone/>
            </a:pPr>
            <a:r>
              <a:rPr lang="da-DK" sz="1200" b="1" dirty="0"/>
              <a:t>Traumer: </a:t>
            </a:r>
            <a:r>
              <a:rPr lang="da-DK" sz="1200" b="0" dirty="0"/>
              <a:t>Anerkende de udfordringer den enkelte har haft og måden at håndtere dem på og tage chancer.</a:t>
            </a:r>
            <a:endParaRPr sz="1200" dirty="0"/>
          </a:p>
          <a:p>
            <a:pPr marL="0" lvl="0" indent="0" algn="l" rtl="0">
              <a:spcBef>
                <a:spcPts val="0"/>
              </a:spcBef>
              <a:spcAft>
                <a:spcPts val="0"/>
              </a:spcAft>
              <a:buNone/>
            </a:pPr>
            <a:endParaRPr sz="1200" b="1" dirty="0"/>
          </a:p>
          <a:p>
            <a:pPr marL="0" lvl="0" indent="0" algn="l" rtl="0">
              <a:spcBef>
                <a:spcPts val="0"/>
              </a:spcBef>
              <a:spcAft>
                <a:spcPts val="0"/>
              </a:spcAft>
              <a:buNone/>
            </a:pPr>
            <a:r>
              <a:rPr lang="da-DK" sz="1200" b="1" dirty="0" err="1"/>
              <a:t>Etcinitet</a:t>
            </a:r>
            <a:r>
              <a:rPr lang="da-DK" sz="1200" b="1" dirty="0"/>
              <a:t> og kultur og spiritualitet: </a:t>
            </a:r>
            <a:r>
              <a:rPr lang="da-DK" sz="1200" b="0" dirty="0"/>
              <a:t>Opmærksomhed på at det det oprindelige studie primært fokuserer på vestlig, sekulær (ikke religiøs) kultur og middelklassen.</a:t>
            </a:r>
            <a:endParaRPr sz="1200" b="1" dirty="0"/>
          </a:p>
          <a:p>
            <a:pPr marL="0" lvl="0" indent="0" algn="l" rtl="0">
              <a:spcBef>
                <a:spcPts val="0"/>
              </a:spcBef>
              <a:spcAft>
                <a:spcPts val="0"/>
              </a:spcAft>
              <a:buNone/>
            </a:pPr>
            <a:endParaRPr sz="1200" b="1" dirty="0"/>
          </a:p>
          <a:p>
            <a:pPr marL="0" lvl="0" indent="0" algn="l" rtl="0">
              <a:spcBef>
                <a:spcPts val="0"/>
              </a:spcBef>
              <a:spcAft>
                <a:spcPts val="0"/>
              </a:spcAft>
              <a:buNone/>
            </a:pPr>
            <a:r>
              <a:rPr lang="da-DK" sz="1200" dirty="0"/>
              <a:t>van </a:t>
            </a:r>
            <a:r>
              <a:rPr lang="da-DK" sz="1200" dirty="0" err="1"/>
              <a:t>Weeghel</a:t>
            </a:r>
            <a:r>
              <a:rPr lang="da-DK" sz="1200" dirty="0"/>
              <a:t>, J., van </a:t>
            </a:r>
            <a:r>
              <a:rPr lang="da-DK" sz="1200" dirty="0" err="1"/>
              <a:t>Zelst</a:t>
            </a:r>
            <a:r>
              <a:rPr lang="da-DK" sz="1200" dirty="0"/>
              <a:t>, C., </a:t>
            </a:r>
            <a:r>
              <a:rPr lang="da-DK" sz="1200" dirty="0" err="1"/>
              <a:t>Boertien</a:t>
            </a:r>
            <a:r>
              <a:rPr lang="da-DK" sz="1200" dirty="0"/>
              <a:t>, D., &amp; </a:t>
            </a:r>
            <a:r>
              <a:rPr lang="da-DK" sz="1200" dirty="0" err="1"/>
              <a:t>Hasson-Ohayon</a:t>
            </a:r>
            <a:r>
              <a:rPr lang="da-DK" sz="1200" dirty="0"/>
              <a:t>, I. (2019). </a:t>
            </a:r>
            <a:r>
              <a:rPr lang="da-DK" sz="1200" dirty="0" err="1"/>
              <a:t>Conceptualizations</a:t>
            </a:r>
            <a:r>
              <a:rPr lang="da-DK" sz="1200" dirty="0"/>
              <a:t>, </a:t>
            </a:r>
            <a:r>
              <a:rPr lang="da-DK" sz="1200" dirty="0" err="1"/>
              <a:t>assessments</a:t>
            </a:r>
            <a:r>
              <a:rPr lang="da-DK" sz="1200" dirty="0"/>
              <a:t>, and </a:t>
            </a:r>
            <a:r>
              <a:rPr lang="da-DK" sz="1200" dirty="0" err="1"/>
              <a:t>implications</a:t>
            </a:r>
            <a:r>
              <a:rPr lang="da-DK" sz="1200" dirty="0"/>
              <a:t> of </a:t>
            </a:r>
            <a:r>
              <a:rPr lang="da-DK" sz="1200" dirty="0" err="1"/>
              <a:t>personal</a:t>
            </a:r>
            <a:r>
              <a:rPr lang="da-DK" sz="1200" dirty="0"/>
              <a:t> </a:t>
            </a:r>
            <a:r>
              <a:rPr lang="da-DK" sz="1200" dirty="0" err="1"/>
              <a:t>recovery</a:t>
            </a:r>
            <a:r>
              <a:rPr lang="da-DK" sz="1200" dirty="0"/>
              <a:t> in mental </a:t>
            </a:r>
            <a:r>
              <a:rPr lang="da-DK" sz="1200" dirty="0" err="1"/>
              <a:t>illness</a:t>
            </a:r>
            <a:r>
              <a:rPr lang="da-DK" sz="1200" dirty="0"/>
              <a:t>: A </a:t>
            </a:r>
            <a:r>
              <a:rPr lang="da-DK" sz="1200" dirty="0" err="1"/>
              <a:t>scoping</a:t>
            </a:r>
            <a:r>
              <a:rPr lang="da-DK" sz="1200" dirty="0"/>
              <a:t> </a:t>
            </a:r>
            <a:r>
              <a:rPr lang="da-DK" sz="1200" dirty="0" err="1"/>
              <a:t>review</a:t>
            </a:r>
            <a:r>
              <a:rPr lang="da-DK" sz="1200" dirty="0"/>
              <a:t> of </a:t>
            </a:r>
            <a:r>
              <a:rPr lang="da-DK" sz="1200" dirty="0" err="1"/>
              <a:t>systematic</a:t>
            </a:r>
            <a:r>
              <a:rPr lang="da-DK" sz="1200" dirty="0"/>
              <a:t> </a:t>
            </a:r>
            <a:r>
              <a:rPr lang="da-DK" sz="1200" dirty="0" err="1"/>
              <a:t>reviews</a:t>
            </a:r>
            <a:r>
              <a:rPr lang="da-DK" sz="1200" dirty="0"/>
              <a:t> and </a:t>
            </a:r>
            <a:r>
              <a:rPr lang="da-DK" sz="1200" dirty="0" err="1"/>
              <a:t>meta</a:t>
            </a:r>
            <a:r>
              <a:rPr lang="da-DK" sz="1200" dirty="0"/>
              <a:t>-analyses. </a:t>
            </a:r>
            <a:r>
              <a:rPr lang="da-DK" sz="1200" i="1" dirty="0" err="1"/>
              <a:t>Psychiatric</a:t>
            </a:r>
            <a:r>
              <a:rPr lang="da-DK" sz="1200" i="1" dirty="0"/>
              <a:t> Rehabilitation Journal, 42</a:t>
            </a:r>
            <a:r>
              <a:rPr lang="da-DK" sz="1200" dirty="0"/>
              <a:t>(2), 169–181. </a:t>
            </a:r>
            <a:r>
              <a:rPr lang="da-DK" sz="1200" u="sng" dirty="0">
                <a:solidFill>
                  <a:schemeClr val="hlink"/>
                </a:solidFill>
                <a:hlinkClick r:id="rId3"/>
              </a:rPr>
              <a:t>https://doi.org/10.1037/prj0000356</a:t>
            </a:r>
            <a:r>
              <a:rPr lang="da-DK" sz="1200" dirty="0"/>
              <a:t>.</a:t>
            </a:r>
            <a:endParaRPr sz="1200" dirty="0"/>
          </a:p>
          <a:p>
            <a:pPr marL="0" lvl="0" indent="0" algn="l">
              <a:spcBef>
                <a:spcPts val="0"/>
              </a:spcBef>
              <a:spcAft>
                <a:spcPts val="0"/>
              </a:spcAft>
              <a:buNone/>
            </a:pPr>
            <a:endParaRPr lang="da-DK" sz="1200" dirty="0">
              <a:ea typeface="Calibri"/>
              <a:cs typeface="Calibri"/>
            </a:endParaRPr>
          </a:p>
          <a:p>
            <a:r>
              <a:rPr lang="da-DK" b="1" dirty="0">
                <a:ea typeface="Calibri"/>
                <a:cs typeface="Calibri"/>
              </a:rPr>
              <a:t>Og POETIC er adaption til personer med bipolar – se næste slide</a:t>
            </a:r>
            <a:endParaRPr lang="da-DK" sz="1200" b="1" dirty="0">
              <a:ea typeface="Calibri"/>
              <a:cs typeface="Calibri"/>
            </a:endParaRPr>
          </a:p>
          <a:p>
            <a:endParaRPr lang="en-US" b="1" dirty="0">
              <a:ea typeface="Calibri" panose="020F0502020204030204"/>
              <a:cs typeface="Calibri" panose="020F0502020204030204"/>
            </a:endParaRPr>
          </a:p>
          <a:p>
            <a:endParaRPr lang="en-US" b="1" dirty="0">
              <a:ea typeface="Calibri" panose="020F0502020204030204"/>
              <a:cs typeface="Calibri" panose="020F0502020204030204"/>
            </a:endParaRPr>
          </a:p>
        </p:txBody>
      </p:sp>
      <p:sp>
        <p:nvSpPr>
          <p:cNvPr id="174" name="Google Shape;174;g362f6f16613_0_214: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a-DK"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62f6297ca8_0_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62f6297ca8_0_6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r>
              <a:rPr lang="da-DK" b="1" dirty="0">
                <a:solidFill>
                  <a:schemeClr val="dk1"/>
                </a:solidFill>
              </a:rPr>
              <a:t>POETIC som er et lignende studie som CHIME, men kun fokuseret mennesker med bipolar lidelse</a:t>
            </a:r>
            <a:endParaRPr lang="da-DK" b="1" dirty="0">
              <a:solidFill>
                <a:schemeClr val="dk1"/>
              </a:solidFill>
              <a:ea typeface="Calibri"/>
              <a:cs typeface="Calibri"/>
            </a:endParaRPr>
          </a:p>
          <a:p>
            <a:r>
              <a:rPr lang="da-DK" dirty="0">
                <a:solidFill>
                  <a:schemeClr val="dk1"/>
                </a:solidFill>
              </a:rPr>
              <a:t>Elementerne/temaerne bliver foldet ud en efter en og de emner der passer til patientgruppen kan belyses - så der kan vælges emner af undervisere og/eller deltagere man kan ikke nå igennem alle på en session. Der anbefales max to emner per session.</a:t>
            </a:r>
            <a:endParaRPr lang="da-DK" dirty="0">
              <a:solidFill>
                <a:schemeClr val="dk1"/>
              </a:solidFill>
              <a:ea typeface="Calibri"/>
              <a:cs typeface="Calibri"/>
            </a:endParaRPr>
          </a:p>
          <a:p>
            <a:endParaRPr lang="da-DK" dirty="0">
              <a:solidFill>
                <a:schemeClr val="dk1"/>
              </a:solidFill>
              <a:ea typeface="Calibri"/>
              <a:cs typeface="Calibri"/>
            </a:endParaRPr>
          </a:p>
          <a:p>
            <a:r>
              <a:rPr lang="da-DK" b="1" dirty="0">
                <a:solidFill>
                  <a:schemeClr val="dk1"/>
                </a:solidFill>
              </a:rPr>
              <a:t>Mange opfatter denne som en metode eller en tjekliste. Det er det ikke - dette er elementer i en </a:t>
            </a:r>
            <a:r>
              <a:rPr lang="da-DK" b="1" dirty="0" err="1">
                <a:solidFill>
                  <a:schemeClr val="dk1"/>
                </a:solidFill>
              </a:rPr>
              <a:t>recoveryproces</a:t>
            </a:r>
            <a:r>
              <a:rPr lang="da-DK" b="1" dirty="0">
                <a:solidFill>
                  <a:schemeClr val="dk1"/>
                </a:solidFill>
              </a:rPr>
              <a:t> som mange mennesker der er kommet sig, peger på som elementer er vigtige for at komme sig. Hvilke emner/temaer afhænger af den enkelte, det samme med varighed og rækkefølge.</a:t>
            </a:r>
            <a:endParaRPr lang="da-DK" b="1" dirty="0">
              <a:solidFill>
                <a:schemeClr val="dk1"/>
              </a:solidFill>
              <a:ea typeface="Calibri"/>
              <a:cs typeface="Calibri"/>
            </a:endParaRPr>
          </a:p>
          <a:p>
            <a:endParaRPr lang="da-DK" b="1" dirty="0">
              <a:solidFill>
                <a:schemeClr val="dk1"/>
              </a:solidFill>
              <a:ea typeface="Calibri"/>
              <a:cs typeface="Calibri"/>
            </a:endParaRPr>
          </a:p>
          <a:p>
            <a:r>
              <a:rPr lang="da-DK" b="1" dirty="0">
                <a:solidFill>
                  <a:schemeClr val="dk1"/>
                </a:solidFill>
              </a:rPr>
              <a:t>Meningsfuldhed:</a:t>
            </a:r>
            <a:endParaRPr lang="da-DK" b="1" dirty="0">
              <a:solidFill>
                <a:schemeClr val="dk1"/>
              </a:solidFill>
              <a:ea typeface="Calibri"/>
              <a:cs typeface="Calibri"/>
            </a:endParaRPr>
          </a:p>
          <a:p>
            <a:r>
              <a:rPr lang="da-DK" dirty="0">
                <a:solidFill>
                  <a:schemeClr val="dk1"/>
                </a:solidFill>
              </a:rPr>
              <a:t>Formål og mening forenede to vigtige personlige recovery-processer: at have eller finde meningsfulde aktiviteter her og nu og få forståelse for tidligere stemningssvingninger.</a:t>
            </a:r>
            <a:endParaRPr lang="da-DK" dirty="0">
              <a:solidFill>
                <a:schemeClr val="dk1"/>
              </a:solidFill>
              <a:ea typeface="Calibri"/>
              <a:cs typeface="Calibri"/>
            </a:endParaRPr>
          </a:p>
          <a:p>
            <a:endParaRPr lang="da-DK" dirty="0">
              <a:solidFill>
                <a:schemeClr val="dk1"/>
              </a:solidFill>
              <a:ea typeface="Calibri"/>
              <a:cs typeface="Calibri"/>
            </a:endParaRPr>
          </a:p>
          <a:p>
            <a:r>
              <a:rPr lang="da-DK" dirty="0">
                <a:solidFill>
                  <a:schemeClr val="dk1"/>
                </a:solidFill>
              </a:rPr>
              <a:t>Mange deltagere værdsatte deltids- eller fuldtidsarbejde, fordi det gav struktur, social interaktion, en værdsat rolle og muligheder for anerkendelse: "... det lader mig vide, at de ikke dømmer mig ud fra en diagnose, de dømmer mig ud fra, hvad jeg er i stand til at levere i [arbejdet], og det føles godt ..." arbejdet på den anden side kunne give ”problemer med symptomer eller blot at håndtere stress i arbejdslivet" hvilket kunne udløse episoder.</a:t>
            </a:r>
            <a:endParaRPr lang="da-DK" dirty="0">
              <a:solidFill>
                <a:schemeClr val="dk1"/>
              </a:solidFill>
              <a:ea typeface="Calibri"/>
              <a:cs typeface="Calibri"/>
            </a:endParaRPr>
          </a:p>
          <a:p>
            <a:endParaRPr lang="da-DK" dirty="0">
              <a:solidFill>
                <a:schemeClr val="dk1"/>
              </a:solidFill>
              <a:ea typeface="Calibri"/>
              <a:cs typeface="Calibri"/>
            </a:endParaRPr>
          </a:p>
          <a:p>
            <a:r>
              <a:rPr lang="da-DK" dirty="0">
                <a:solidFill>
                  <a:schemeClr val="dk1"/>
                </a:solidFill>
              </a:rPr>
              <a:t>Forældreskab var en anden meningsfuld rolle og ligesom arbejdet – gav det både muligheder og udfordringer.</a:t>
            </a:r>
            <a:br>
              <a:rPr lang="da-DK" dirty="0">
                <a:cs typeface="+mn-lt"/>
              </a:rPr>
            </a:br>
            <a:endParaRPr lang="da-DK" dirty="0">
              <a:solidFill>
                <a:schemeClr val="dk1"/>
              </a:solidFill>
              <a:ea typeface="Calibri"/>
              <a:cs typeface="Calibri"/>
            </a:endParaRPr>
          </a:p>
          <a:p>
            <a:r>
              <a:rPr lang="da-DK" dirty="0">
                <a:solidFill>
                  <a:schemeClr val="dk1"/>
                </a:solidFill>
              </a:rPr>
              <a:t>Forældreansvar var et incitament til at kæmpe for deres sundhed, leve regelmæssigt og være et godt forbillede "Jeg har fået det bedre </a:t>
            </a:r>
            <a:r>
              <a:rPr lang="da-DK" dirty="0" err="1">
                <a:solidFill>
                  <a:schemeClr val="dk1"/>
                </a:solidFill>
              </a:rPr>
              <a:t>pga</a:t>
            </a:r>
            <a:r>
              <a:rPr lang="da-DK" dirty="0">
                <a:solidFill>
                  <a:schemeClr val="dk1"/>
                </a:solidFill>
              </a:rPr>
              <a:t> min datter, hun er alt for mig" Samtidig følte forældre skyld og skam og var i tvivl om de var gode nok som forældre.</a:t>
            </a:r>
            <a:endParaRPr lang="da-DK" dirty="0">
              <a:solidFill>
                <a:schemeClr val="dk1"/>
              </a:solidFill>
              <a:ea typeface="Calibri"/>
              <a:cs typeface="Calibri"/>
            </a:endParaRPr>
          </a:p>
          <a:p>
            <a:endParaRPr lang="da-DK" b="1" dirty="0">
              <a:solidFill>
                <a:schemeClr val="dk1"/>
              </a:solidFill>
              <a:ea typeface="Calibri"/>
              <a:cs typeface="Calibri"/>
            </a:endParaRPr>
          </a:p>
          <a:p>
            <a:r>
              <a:rPr lang="da-DK" b="1" dirty="0">
                <a:solidFill>
                  <a:schemeClr val="dk1"/>
                </a:solidFill>
              </a:rPr>
              <a:t>Optimisme og håb</a:t>
            </a:r>
            <a:r>
              <a:rPr lang="da-DK" dirty="0">
                <a:solidFill>
                  <a:schemeClr val="dk1"/>
                </a:solidFill>
              </a:rPr>
              <a:t>: Håb-inspirerende relationer bidrog ofte til at fremme en "Tro på muligheden for </a:t>
            </a:r>
            <a:r>
              <a:rPr lang="da-DK" dirty="0" err="1">
                <a:solidFill>
                  <a:schemeClr val="dk1"/>
                </a:solidFill>
              </a:rPr>
              <a:t>recovery</a:t>
            </a:r>
            <a:r>
              <a:rPr lang="da-DK" dirty="0">
                <a:solidFill>
                  <a:schemeClr val="dk1"/>
                </a:solidFill>
              </a:rPr>
              <a:t>” så som et møde en peermedarbejder som var kommet sig.</a:t>
            </a:r>
            <a:endParaRPr lang="da-DK" dirty="0">
              <a:solidFill>
                <a:schemeClr val="dk1"/>
              </a:solidFill>
              <a:ea typeface="Calibri"/>
              <a:cs typeface="Calibri"/>
            </a:endParaRPr>
          </a:p>
          <a:p>
            <a:endParaRPr lang="da-DK" dirty="0">
              <a:solidFill>
                <a:schemeClr val="dk1"/>
              </a:solidFill>
              <a:ea typeface="Calibri"/>
              <a:cs typeface="Calibri"/>
            </a:endParaRPr>
          </a:p>
          <a:p>
            <a:r>
              <a:rPr lang="da-DK" b="1" dirty="0">
                <a:solidFill>
                  <a:schemeClr val="dk1"/>
                </a:solidFill>
              </a:rPr>
              <a:t>Empowerment betød: </a:t>
            </a:r>
            <a:endParaRPr lang="da-DK" dirty="0">
              <a:solidFill>
                <a:schemeClr val="dk1"/>
              </a:solidFill>
            </a:endParaRPr>
          </a:p>
          <a:p>
            <a:r>
              <a:rPr lang="da-DK" dirty="0">
                <a:solidFill>
                  <a:schemeClr val="dk1"/>
                </a:solidFill>
              </a:rPr>
              <a:t>At deltagerne følte, at de havde kontrol over livet ved at forstå og kunne håndtere deres udsving og få adgang til professionel støtte, hvis nødvendigt. At tage ansvar og kende sig selv og være på vagt over for stemningssvingninger, og livsstilsændringer i hverdagen med rutine, balance og ro. </a:t>
            </a:r>
            <a:endParaRPr lang="da-DK" dirty="0">
              <a:solidFill>
                <a:schemeClr val="dk1"/>
              </a:solidFill>
              <a:ea typeface="Calibri"/>
              <a:cs typeface="Calibri"/>
            </a:endParaRPr>
          </a:p>
          <a:p>
            <a:endParaRPr lang="da-DK" dirty="0">
              <a:solidFill>
                <a:schemeClr val="dk1"/>
              </a:solidFill>
              <a:ea typeface="Calibri"/>
              <a:cs typeface="Calibri"/>
            </a:endParaRPr>
          </a:p>
          <a:p>
            <a:r>
              <a:rPr lang="da-DK" dirty="0">
                <a:solidFill>
                  <a:schemeClr val="dk1"/>
                </a:solidFill>
              </a:rPr>
              <a:t>Generelt håndterede deltagerne selv deres tilstand ved at holde øje tidlige tegn på episoder og handle derefter. De beskrev, at det at finde deres individuelle advarselssignaler og mestringsstrategier var en </a:t>
            </a:r>
            <a:r>
              <a:rPr lang="da-DK" i="1" dirty="0">
                <a:solidFill>
                  <a:schemeClr val="dk1"/>
                </a:solidFill>
              </a:rPr>
              <a:t>"tidskrævende og udfordrende opgave" med ”</a:t>
            </a:r>
            <a:r>
              <a:rPr lang="da-DK" i="1" dirty="0" err="1">
                <a:solidFill>
                  <a:schemeClr val="dk1"/>
                </a:solidFill>
              </a:rPr>
              <a:t>trial</a:t>
            </a:r>
            <a:r>
              <a:rPr lang="da-DK" i="1" dirty="0">
                <a:solidFill>
                  <a:schemeClr val="dk1"/>
                </a:solidFill>
              </a:rPr>
              <a:t> and </a:t>
            </a:r>
            <a:r>
              <a:rPr lang="da-DK" i="1" dirty="0" err="1">
                <a:solidFill>
                  <a:schemeClr val="dk1"/>
                </a:solidFill>
              </a:rPr>
              <a:t>error</a:t>
            </a:r>
            <a:r>
              <a:rPr lang="da-DK" i="1" dirty="0">
                <a:solidFill>
                  <a:schemeClr val="dk1"/>
                </a:solidFill>
              </a:rPr>
              <a:t> og "betydelig indsats” </a:t>
            </a:r>
            <a:endParaRPr lang="da-DK" dirty="0">
              <a:solidFill>
                <a:schemeClr val="dk1"/>
              </a:solidFill>
              <a:ea typeface="Calibri"/>
              <a:cs typeface="Calibri"/>
            </a:endParaRPr>
          </a:p>
          <a:p>
            <a:endParaRPr lang="da-DK" dirty="0">
              <a:solidFill>
                <a:schemeClr val="dk1"/>
              </a:solidFill>
              <a:ea typeface="Calibri"/>
              <a:cs typeface="Calibri"/>
            </a:endParaRPr>
          </a:p>
          <a:p>
            <a:r>
              <a:rPr lang="da-DK" dirty="0">
                <a:solidFill>
                  <a:schemeClr val="dk1"/>
                </a:solidFill>
              </a:rPr>
              <a:t>Holdninger til medicin spændte fra at være en essentiel faktor for at holde sig rask, til ikke særlig hjælpsom, eller endda en hindring for personlig </a:t>
            </a:r>
            <a:r>
              <a:rPr lang="da-DK" dirty="0" err="1">
                <a:solidFill>
                  <a:schemeClr val="dk1"/>
                </a:solidFill>
              </a:rPr>
              <a:t>recovery</a:t>
            </a:r>
            <a:r>
              <a:rPr lang="da-DK" dirty="0">
                <a:solidFill>
                  <a:schemeClr val="dk1"/>
                </a:solidFill>
              </a:rPr>
              <a:t> grundet bivirkninger</a:t>
            </a:r>
            <a:endParaRPr lang="da-DK" dirty="0">
              <a:solidFill>
                <a:schemeClr val="dk1"/>
              </a:solidFill>
              <a:ea typeface="Calibri"/>
              <a:cs typeface="Calibri"/>
            </a:endParaRPr>
          </a:p>
          <a:p>
            <a:endParaRPr lang="da-DK" dirty="0">
              <a:solidFill>
                <a:schemeClr val="dk1"/>
              </a:solidFill>
              <a:ea typeface="Calibri"/>
              <a:cs typeface="Calibri"/>
            </a:endParaRPr>
          </a:p>
          <a:p>
            <a:r>
              <a:rPr lang="da-DK" b="1" dirty="0">
                <a:solidFill>
                  <a:schemeClr val="dk1"/>
                </a:solidFill>
              </a:rPr>
              <a:t>Tension/udfordringer/Spændinger</a:t>
            </a:r>
            <a:endParaRPr lang="da-DK" b="1" dirty="0">
              <a:solidFill>
                <a:schemeClr val="dk1"/>
              </a:solidFill>
              <a:ea typeface="Calibri"/>
              <a:cs typeface="Calibri"/>
            </a:endParaRPr>
          </a:p>
          <a:p>
            <a:pPr lvl="1"/>
            <a:r>
              <a:rPr lang="da-DK" b="1" dirty="0">
                <a:solidFill>
                  <a:schemeClr val="dk1"/>
                </a:solidFill>
              </a:rPr>
              <a:t>Balancen mellem accept og ambitioner</a:t>
            </a:r>
            <a:endParaRPr lang="da-DK" b="1" dirty="0">
              <a:solidFill>
                <a:schemeClr val="dk1"/>
              </a:solidFill>
              <a:ea typeface="Calibri"/>
              <a:cs typeface="Calibri"/>
            </a:endParaRPr>
          </a:p>
          <a:p>
            <a:pPr lvl="1"/>
            <a:r>
              <a:rPr lang="da-DK" dirty="0">
                <a:solidFill>
                  <a:schemeClr val="dk1"/>
                </a:solidFill>
              </a:rPr>
              <a:t>Accept af sårbarhed og at man ikke ‘reagerer lige så godt på stress som alle andre’, var en opmuntring til at passe på sig selv. Dette betød ofte en reduktion i arbejdstimer eller ansvar: “</a:t>
            </a:r>
            <a:r>
              <a:rPr lang="da-DK" i="1" dirty="0">
                <a:solidFill>
                  <a:schemeClr val="dk1"/>
                </a:solidFill>
              </a:rPr>
              <a:t>Jeg gav mig selv tilladelse – og faktisk efter lægens ordre – til ikke at ... forsøge at gøre alt det, jeg gjorde før indlæggelsen” </a:t>
            </a:r>
            <a:endParaRPr lang="da-DK" i="1">
              <a:solidFill>
                <a:schemeClr val="dk1"/>
              </a:solidFill>
              <a:ea typeface="Calibri"/>
              <a:cs typeface="Calibri"/>
            </a:endParaRPr>
          </a:p>
          <a:p>
            <a:pPr lvl="1"/>
            <a:r>
              <a:rPr lang="da-DK" dirty="0">
                <a:solidFill>
                  <a:schemeClr val="dk1"/>
                </a:solidFill>
              </a:rPr>
              <a:t>Dette skulle dog balanceres med at have drømme og aspirationer der var diskussion blandt deltagerne om, hvordan accept af begrænsninger både kan hjælpe og hindre </a:t>
            </a:r>
            <a:r>
              <a:rPr lang="da-DK" dirty="0" err="1">
                <a:solidFill>
                  <a:schemeClr val="dk1"/>
                </a:solidFill>
              </a:rPr>
              <a:t>recovery</a:t>
            </a:r>
            <a:r>
              <a:rPr lang="da-DK" dirty="0">
                <a:solidFill>
                  <a:schemeClr val="dk1"/>
                </a:solidFill>
              </a:rPr>
              <a:t>. For nogle var håbet om forandring og ikke at acceptere for mange begrænsninger en vigtig del af </a:t>
            </a:r>
            <a:r>
              <a:rPr lang="da-DK" dirty="0" err="1">
                <a:solidFill>
                  <a:schemeClr val="dk1"/>
                </a:solidFill>
              </a:rPr>
              <a:t>recovery</a:t>
            </a:r>
            <a:r>
              <a:rPr lang="da-DK" dirty="0">
                <a:solidFill>
                  <a:schemeClr val="dk1"/>
                </a:solidFill>
              </a:rPr>
              <a:t>”</a:t>
            </a:r>
            <a:endParaRPr lang="da-DK" dirty="0">
              <a:solidFill>
                <a:schemeClr val="dk1"/>
              </a:solidFill>
              <a:ea typeface="Calibri"/>
              <a:cs typeface="Calibri"/>
            </a:endParaRPr>
          </a:p>
          <a:p>
            <a:pPr lvl="1"/>
            <a:endParaRPr lang="da-DK" b="1" dirty="0">
              <a:solidFill>
                <a:schemeClr val="dk1"/>
              </a:solidFill>
              <a:ea typeface="Calibri" panose="020F0502020204030204"/>
              <a:cs typeface="Calibri" panose="020F0502020204030204"/>
            </a:endParaRPr>
          </a:p>
          <a:p>
            <a:pPr lvl="1"/>
            <a:r>
              <a:rPr lang="da-DK" b="1">
                <a:solidFill>
                  <a:schemeClr val="dk1"/>
                </a:solidFill>
              </a:rPr>
              <a:t>Åbenhed: støtte vs. stigmatisering:</a:t>
            </a:r>
            <a:endParaRPr lang="da-DK" b="1">
              <a:solidFill>
                <a:schemeClr val="dk1"/>
              </a:solidFill>
              <a:ea typeface="Calibri"/>
              <a:cs typeface="Calibri"/>
            </a:endParaRPr>
          </a:p>
          <a:p>
            <a:pPr lvl="1"/>
            <a:r>
              <a:rPr lang="da-DK" dirty="0">
                <a:solidFill>
                  <a:schemeClr val="dk1"/>
                </a:solidFill>
              </a:rPr>
              <a:t>At være åben om sin psykiske sygdom kunne føre til støtte og tillid fra andre. Men det kunne også medføre stigmatisering, tab af kontrol og overvågning – både fra familie og samfund. Diagnosen bipolar lidelse gav adgang til behandling, men kunne også føre til negativ selvopfattelse og samfundets fordomme.</a:t>
            </a:r>
            <a:endParaRPr lang="da-DK" dirty="0">
              <a:solidFill>
                <a:schemeClr val="dk1"/>
              </a:solidFill>
              <a:ea typeface="Calibri"/>
              <a:cs typeface="Calibri"/>
            </a:endParaRPr>
          </a:p>
          <a:p>
            <a:pPr lvl="1"/>
            <a:endParaRPr lang="da-DK" dirty="0">
              <a:solidFill>
                <a:schemeClr val="dk1"/>
              </a:solidFill>
              <a:ea typeface="Calibri"/>
              <a:cs typeface="Calibri"/>
            </a:endParaRPr>
          </a:p>
          <a:p>
            <a:pPr lvl="1"/>
            <a:r>
              <a:rPr lang="da-DK" b="1" dirty="0">
                <a:solidFill>
                  <a:schemeClr val="dk1"/>
                </a:solidFill>
              </a:rPr>
              <a:t>Ambivalens omkring (</a:t>
            </a:r>
            <a:r>
              <a:rPr lang="da-DK" b="1" err="1">
                <a:solidFill>
                  <a:schemeClr val="dk1"/>
                </a:solidFill>
              </a:rPr>
              <a:t>hypo</a:t>
            </a:r>
            <a:r>
              <a:rPr lang="da-DK" b="1" dirty="0">
                <a:solidFill>
                  <a:schemeClr val="dk1"/>
                </a:solidFill>
              </a:rPr>
              <a:t>)mani:</a:t>
            </a:r>
            <a:endParaRPr lang="da-DK" b="1">
              <a:solidFill>
                <a:schemeClr val="dk1"/>
              </a:solidFill>
              <a:ea typeface="Calibri"/>
              <a:cs typeface="Calibri"/>
            </a:endParaRPr>
          </a:p>
          <a:p>
            <a:pPr lvl="1"/>
            <a:r>
              <a:rPr lang="da-DK" dirty="0">
                <a:solidFill>
                  <a:schemeClr val="dk1"/>
                </a:solidFill>
              </a:rPr>
              <a:t>Mange deltagere havde blandede følelser omkring mani/</a:t>
            </a:r>
            <a:r>
              <a:rPr lang="da-DK" err="1">
                <a:solidFill>
                  <a:schemeClr val="dk1"/>
                </a:solidFill>
              </a:rPr>
              <a:t>hypomani</a:t>
            </a:r>
            <a:r>
              <a:rPr lang="da-DK" dirty="0">
                <a:solidFill>
                  <a:schemeClr val="dk1"/>
                </a:solidFill>
              </a:rPr>
              <a:t>: de så både kreative og energiske fordele, men også </a:t>
            </a:r>
            <a:r>
              <a:rPr lang="da-DK" err="1">
                <a:solidFill>
                  <a:schemeClr val="dk1"/>
                </a:solidFill>
              </a:rPr>
              <a:t>problemer.Nogle</a:t>
            </a:r>
            <a:r>
              <a:rPr lang="da-DK" dirty="0">
                <a:solidFill>
                  <a:schemeClr val="dk1"/>
                </a:solidFill>
              </a:rPr>
              <a:t> følte, at maniske episoder hjalp dem med at håndtere depression og hverdagsliv.</a:t>
            </a:r>
            <a:br>
              <a:rPr lang="da-DK" dirty="0">
                <a:cs typeface="+mn-lt"/>
              </a:rPr>
            </a:br>
            <a:endParaRPr lang="da-DK" b="1">
              <a:solidFill>
                <a:schemeClr val="dk1"/>
              </a:solidFill>
              <a:ea typeface="Calibri"/>
              <a:cs typeface="Calibri"/>
            </a:endParaRPr>
          </a:p>
          <a:p>
            <a:r>
              <a:rPr lang="da-DK" b="1" dirty="0">
                <a:solidFill>
                  <a:schemeClr val="dk1"/>
                </a:solidFill>
              </a:rPr>
              <a:t>Identitet: </a:t>
            </a:r>
            <a:endParaRPr lang="da-DK" b="1" dirty="0">
              <a:solidFill>
                <a:schemeClr val="dk1"/>
              </a:solidFill>
              <a:ea typeface="Calibri"/>
              <a:cs typeface="Calibri"/>
            </a:endParaRPr>
          </a:p>
          <a:p>
            <a:r>
              <a:rPr lang="da-DK" dirty="0">
                <a:solidFill>
                  <a:schemeClr val="dk1"/>
                </a:solidFill>
              </a:rPr>
              <a:t>At genopbygge en positiv selvopfattelse var en vigtig del af den personlige recovery-proces, fordi både samfundsmæssig og selvstigma forbundet med en bipolar diagnose satte identiteten under pres.</a:t>
            </a:r>
            <a:endParaRPr lang="da-DK" dirty="0">
              <a:solidFill>
                <a:schemeClr val="dk1"/>
              </a:solidFill>
              <a:ea typeface="Calibri"/>
              <a:cs typeface="Calibri"/>
            </a:endParaRPr>
          </a:p>
          <a:p>
            <a:endParaRPr lang="da-DK" dirty="0">
              <a:solidFill>
                <a:schemeClr val="dk1"/>
              </a:solidFill>
              <a:ea typeface="Calibri"/>
              <a:cs typeface="Calibri"/>
            </a:endParaRPr>
          </a:p>
          <a:p>
            <a:r>
              <a:rPr lang="da-DK" dirty="0">
                <a:solidFill>
                  <a:schemeClr val="dk1"/>
                </a:solidFill>
              </a:rPr>
              <a:t>Episoder med mani og depression kunne føre til identitetskriser: </a:t>
            </a:r>
            <a:r>
              <a:rPr lang="da-DK" i="1" dirty="0">
                <a:solidFill>
                  <a:schemeClr val="dk1"/>
                </a:solidFill>
              </a:rPr>
              <a:t>“Jeg blev usikker, fordi jeg ikke vidste, om mine følelser og reaktioner var ægte eller en del af sygdommen. Det gav mig en følelse af identitetstab og fik mig til at tvivle på mig selv.”</a:t>
            </a:r>
            <a:r>
              <a:rPr lang="da-DK" dirty="0">
                <a:solidFill>
                  <a:schemeClr val="dk1"/>
                </a:solidFill>
              </a:rPr>
              <a:t> Udfordringer med selvopfattelsen kunne opstå senere i recovery-processen, som følge af øget selvbevidsthed – jeg hold </a:t>
            </a:r>
            <a:r>
              <a:rPr lang="da-DK" i="1" dirty="0">
                <a:solidFill>
                  <a:schemeClr val="dk1"/>
                </a:solidFill>
              </a:rPr>
              <a:t>“Jeg har mindre tillid til mig selv. Jeg følte, at jeg ikke havde lige så meget selvtillid."</a:t>
            </a:r>
            <a:endParaRPr lang="da-DK" i="1" dirty="0">
              <a:solidFill>
                <a:schemeClr val="dk1"/>
              </a:solidFill>
              <a:ea typeface="Calibri"/>
              <a:cs typeface="Calibri"/>
            </a:endParaRPr>
          </a:p>
          <a:p>
            <a:endParaRPr lang="da-DK" b="1" dirty="0">
              <a:solidFill>
                <a:schemeClr val="dk1"/>
              </a:solidFill>
              <a:ea typeface="Calibri"/>
              <a:cs typeface="Calibri"/>
            </a:endParaRPr>
          </a:p>
          <a:p>
            <a:r>
              <a:rPr lang="da-DK" b="1" dirty="0">
                <a:solidFill>
                  <a:schemeClr val="dk1"/>
                </a:solidFill>
              </a:rPr>
              <a:t>Samhørighed:</a:t>
            </a:r>
            <a:endParaRPr lang="da-DK" b="1" dirty="0">
              <a:solidFill>
                <a:schemeClr val="dk1"/>
              </a:solidFill>
              <a:ea typeface="Calibri"/>
              <a:cs typeface="Calibri"/>
            </a:endParaRPr>
          </a:p>
          <a:p>
            <a:r>
              <a:rPr lang="da-DK" dirty="0">
                <a:solidFill>
                  <a:schemeClr val="dk1"/>
                </a:solidFill>
              </a:rPr>
              <a:t>Vigtigheden af relationer: At føle sig forbundet med familie, venner, ligesindede med bipolar erfaring og professionelleer centralt for </a:t>
            </a:r>
            <a:r>
              <a:rPr lang="da-DK" err="1">
                <a:solidFill>
                  <a:schemeClr val="dk1"/>
                </a:solidFill>
              </a:rPr>
              <a:t>recovery</a:t>
            </a:r>
            <a:r>
              <a:rPr lang="da-DK" dirty="0">
                <a:solidFill>
                  <a:schemeClr val="dk1"/>
                </a:solidFill>
              </a:rPr>
              <a:t>.</a:t>
            </a:r>
            <a:endParaRPr lang="da-DK" dirty="0">
              <a:solidFill>
                <a:schemeClr val="dk1"/>
              </a:solidFill>
              <a:ea typeface="Calibri"/>
              <a:cs typeface="Calibri"/>
            </a:endParaRPr>
          </a:p>
          <a:p>
            <a:r>
              <a:rPr lang="da-DK" b="1" dirty="0">
                <a:solidFill>
                  <a:schemeClr val="dk1"/>
                </a:solidFill>
              </a:rPr>
              <a:t>Støtte og belastning:</a:t>
            </a:r>
            <a:r>
              <a:rPr lang="da-DK" dirty="0">
                <a:solidFill>
                  <a:schemeClr val="dk1"/>
                </a:solidFill>
              </a:rPr>
              <a:t> Relationer kan give både praktisk og følelsesmæssig støtte, men psykiske udfordringer kan også belaste især nære relationer. Eksempel: En deltager sagde, </a:t>
            </a:r>
            <a:r>
              <a:rPr lang="da-DK" i="1" dirty="0">
                <a:solidFill>
                  <a:schemeClr val="dk1"/>
                </a:solidFill>
              </a:rPr>
              <a:t>“Jeg lider ikke af bipolar – det gør min familie og mine venner.”</a:t>
            </a:r>
            <a:r>
              <a:rPr lang="da-DK" dirty="0">
                <a:solidFill>
                  <a:schemeClr val="dk1"/>
                </a:solidFill>
              </a:rPr>
              <a:t> Det fremhævede vigtigheden af at føle sig forbundet med forskellige grupper af mennesker – herunder familie, venner, ligesindede med bipolar lidelse og professionelle, især psykoterapeuter. </a:t>
            </a:r>
            <a:endParaRPr lang="da-DK" dirty="0">
              <a:solidFill>
                <a:schemeClr val="dk1"/>
              </a:solidFill>
              <a:ea typeface="Calibri"/>
              <a:cs typeface="Calibri"/>
            </a:endParaRPr>
          </a:p>
          <a:p>
            <a:r>
              <a:rPr lang="da-DK" b="1" dirty="0">
                <a:solidFill>
                  <a:schemeClr val="dk1"/>
                </a:solidFill>
              </a:rPr>
              <a:t>Disse grupper</a:t>
            </a:r>
            <a:r>
              <a:rPr lang="da-DK" dirty="0">
                <a:solidFill>
                  <a:schemeClr val="dk1"/>
                </a:solidFill>
              </a:rPr>
              <a:t> kunne være vigtige kilder til praktisk eller følelsesmæssig støtte, f.eks.:</a:t>
            </a:r>
            <a:endParaRPr lang="da-DK" dirty="0">
              <a:solidFill>
                <a:schemeClr val="dk1"/>
              </a:solidFill>
              <a:ea typeface="Calibri"/>
              <a:cs typeface="Calibri"/>
            </a:endParaRPr>
          </a:p>
          <a:p>
            <a:r>
              <a:rPr lang="da-DK" i="1" dirty="0">
                <a:solidFill>
                  <a:schemeClr val="dk1"/>
                </a:solidFill>
              </a:rPr>
              <a:t>“Mine børn siger, at jeg er den bedste mor i verden”</a:t>
            </a:r>
            <a:r>
              <a:rPr lang="da-DK" dirty="0">
                <a:solidFill>
                  <a:schemeClr val="dk1"/>
                </a:solidFill>
              </a:rPr>
              <a:t> Dog kunne psykiske vanskeligheder ofte belaste især nære relationer: “Jeg siger altid, at det ikke er mig, der lider af bipolar – det er min familie og mine venner.”</a:t>
            </a:r>
            <a:endParaRPr lang="da-DK" dirty="0">
              <a:solidFill>
                <a:schemeClr val="dk1"/>
              </a:solidFill>
              <a:ea typeface="Calibri"/>
              <a:cs typeface="Calibri"/>
            </a:endParaRPr>
          </a:p>
          <a:p>
            <a:endParaRPr lang="da-DK" dirty="0">
              <a:solidFill>
                <a:schemeClr val="dk1"/>
              </a:solidFill>
              <a:ea typeface="Calibri"/>
              <a:cs typeface="Calibri"/>
            </a:endParaRPr>
          </a:p>
          <a:p>
            <a:r>
              <a:rPr lang="da-DK" err="1">
                <a:solidFill>
                  <a:schemeClr val="dk1"/>
                </a:solidFill>
              </a:rPr>
              <a:t>Jagfeld,G</a:t>
            </a:r>
            <a:r>
              <a:rPr lang="da-DK" dirty="0">
                <a:solidFill>
                  <a:schemeClr val="dk1"/>
                </a:solidFill>
              </a:rPr>
              <a:t>. * ,</a:t>
            </a:r>
            <a:r>
              <a:rPr lang="da-DK" err="1">
                <a:solidFill>
                  <a:schemeClr val="dk1"/>
                </a:solidFill>
              </a:rPr>
              <a:t>Lobban</a:t>
            </a:r>
            <a:r>
              <a:rPr lang="da-DK" dirty="0">
                <a:solidFill>
                  <a:schemeClr val="dk1"/>
                </a:solidFill>
              </a:rPr>
              <a:t>, F., l </a:t>
            </a:r>
            <a:r>
              <a:rPr lang="da-DK" err="1">
                <a:solidFill>
                  <a:schemeClr val="dk1"/>
                </a:solidFill>
              </a:rPr>
              <a:t>Marshall,P</a:t>
            </a:r>
            <a:r>
              <a:rPr lang="da-DK" dirty="0">
                <a:solidFill>
                  <a:schemeClr val="dk1"/>
                </a:solidFill>
              </a:rPr>
              <a:t>., Jones, S.H. Personal </a:t>
            </a:r>
            <a:r>
              <a:rPr lang="da-DK" err="1">
                <a:solidFill>
                  <a:schemeClr val="dk1"/>
                </a:solidFill>
              </a:rPr>
              <a:t>recovery</a:t>
            </a:r>
            <a:r>
              <a:rPr lang="da-DK" dirty="0">
                <a:solidFill>
                  <a:schemeClr val="dk1"/>
                </a:solidFill>
              </a:rPr>
              <a:t> in bipolar </a:t>
            </a:r>
            <a:r>
              <a:rPr lang="da-DK" err="1">
                <a:solidFill>
                  <a:schemeClr val="dk1"/>
                </a:solidFill>
              </a:rPr>
              <a:t>disorder</a:t>
            </a:r>
            <a:r>
              <a:rPr lang="da-DK" dirty="0">
                <a:solidFill>
                  <a:schemeClr val="dk1"/>
                </a:solidFill>
              </a:rPr>
              <a:t>: </a:t>
            </a:r>
            <a:r>
              <a:rPr lang="da-DK" err="1">
                <a:solidFill>
                  <a:schemeClr val="dk1"/>
                </a:solidFill>
              </a:rPr>
              <a:t>Systematic</a:t>
            </a:r>
            <a:r>
              <a:rPr lang="da-DK" dirty="0">
                <a:solidFill>
                  <a:schemeClr val="dk1"/>
                </a:solidFill>
              </a:rPr>
              <a:t> </a:t>
            </a:r>
            <a:r>
              <a:rPr lang="da-DK" err="1">
                <a:solidFill>
                  <a:schemeClr val="dk1"/>
                </a:solidFill>
              </a:rPr>
              <a:t>review</a:t>
            </a:r>
            <a:r>
              <a:rPr lang="da-DK" dirty="0">
                <a:solidFill>
                  <a:schemeClr val="dk1"/>
                </a:solidFill>
              </a:rPr>
              <a:t> and “</a:t>
            </a:r>
            <a:r>
              <a:rPr lang="da-DK" err="1">
                <a:solidFill>
                  <a:schemeClr val="dk1"/>
                </a:solidFill>
              </a:rPr>
              <a:t>best</a:t>
            </a:r>
            <a:r>
              <a:rPr lang="da-DK" dirty="0">
                <a:solidFill>
                  <a:schemeClr val="dk1"/>
                </a:solidFill>
              </a:rPr>
              <a:t> </a:t>
            </a:r>
            <a:r>
              <a:rPr lang="da-DK" err="1">
                <a:solidFill>
                  <a:schemeClr val="dk1"/>
                </a:solidFill>
              </a:rPr>
              <a:t>fit”framework</a:t>
            </a:r>
            <a:r>
              <a:rPr lang="da-DK" dirty="0">
                <a:solidFill>
                  <a:schemeClr val="dk1"/>
                </a:solidFill>
              </a:rPr>
              <a:t> </a:t>
            </a:r>
            <a:r>
              <a:rPr lang="da-DK" err="1">
                <a:solidFill>
                  <a:schemeClr val="dk1"/>
                </a:solidFill>
              </a:rPr>
              <a:t>synthesis</a:t>
            </a:r>
            <a:r>
              <a:rPr lang="da-DK" dirty="0">
                <a:solidFill>
                  <a:schemeClr val="dk1"/>
                </a:solidFill>
              </a:rPr>
              <a:t> of </a:t>
            </a:r>
            <a:r>
              <a:rPr lang="da-DK" err="1">
                <a:solidFill>
                  <a:schemeClr val="dk1"/>
                </a:solidFill>
              </a:rPr>
              <a:t>qualitative</a:t>
            </a:r>
            <a:r>
              <a:rPr lang="da-DK" dirty="0">
                <a:solidFill>
                  <a:schemeClr val="dk1"/>
                </a:solidFill>
              </a:rPr>
              <a:t> </a:t>
            </a:r>
            <a:r>
              <a:rPr lang="da-DK" err="1">
                <a:solidFill>
                  <a:schemeClr val="dk1"/>
                </a:solidFill>
              </a:rPr>
              <a:t>evidence</a:t>
            </a:r>
            <a:r>
              <a:rPr lang="da-DK" dirty="0">
                <a:solidFill>
                  <a:schemeClr val="dk1"/>
                </a:solidFill>
              </a:rPr>
              <a:t> – a POETIC adaptation of CHIME. Review </a:t>
            </a:r>
            <a:r>
              <a:rPr lang="da-DK" err="1">
                <a:solidFill>
                  <a:schemeClr val="dk1"/>
                </a:solidFill>
              </a:rPr>
              <a:t>article.Journal</a:t>
            </a:r>
            <a:r>
              <a:rPr lang="da-DK" dirty="0">
                <a:solidFill>
                  <a:schemeClr val="dk1"/>
                </a:solidFill>
              </a:rPr>
              <a:t> of </a:t>
            </a:r>
            <a:r>
              <a:rPr lang="da-DK" err="1">
                <a:solidFill>
                  <a:schemeClr val="dk1"/>
                </a:solidFill>
              </a:rPr>
              <a:t>Affective</a:t>
            </a:r>
            <a:r>
              <a:rPr lang="da-DK" dirty="0">
                <a:solidFill>
                  <a:schemeClr val="dk1"/>
                </a:solidFill>
              </a:rPr>
              <a:t> </a:t>
            </a:r>
            <a:r>
              <a:rPr lang="da-DK" err="1">
                <a:solidFill>
                  <a:schemeClr val="dk1"/>
                </a:solidFill>
              </a:rPr>
              <a:t>Disorders</a:t>
            </a:r>
            <a:r>
              <a:rPr lang="da-DK" dirty="0">
                <a:solidFill>
                  <a:schemeClr val="dk1"/>
                </a:solidFill>
              </a:rPr>
              <a:t> 292 (2021) 375–385 www.elsevier.com/locate/jad</a:t>
            </a:r>
          </a:p>
          <a:p>
            <a:pPr marL="0" lvl="0" indent="0" algn="l">
              <a:lnSpc>
                <a:spcPct val="100000"/>
              </a:lnSpc>
              <a:spcBef>
                <a:spcPts val="0"/>
              </a:spcBef>
              <a:spcAft>
                <a:spcPts val="0"/>
              </a:spcAft>
              <a:buSzPts val="1100"/>
              <a:buNone/>
            </a:pPr>
            <a:endParaRPr lang="da-DK" sz="1200" b="1" dirty="0">
              <a:solidFill>
                <a:schemeClr val="dk1"/>
              </a:solidFill>
              <a:latin typeface="Calibri"/>
              <a:ea typeface="Calibri"/>
              <a:cs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62f6297ca8_0_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62f6297ca8_0_6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a-DK" sz="1200" b="1" dirty="0"/>
              <a:t>CHIME/POETIC elementer</a:t>
            </a:r>
            <a:endParaRPr lang="da-DK" sz="1200" b="1" dirty="0">
              <a:solidFill>
                <a:schemeClr val="dk1"/>
              </a:solidFill>
              <a:latin typeface="Calibri"/>
              <a:ea typeface="Calibri"/>
              <a:cs typeface="Calibri"/>
              <a:sym typeface="Calibri"/>
            </a:endParaRPr>
          </a:p>
          <a:p>
            <a:pPr marL="0" indent="0">
              <a:buFont typeface="Arial" panose="020B0604020202020204" pitchFamily="34" charset="0"/>
              <a:buNone/>
            </a:pPr>
            <a:endParaRPr lang="da-DK" sz="1200" b="0" dirty="0"/>
          </a:p>
          <a:p>
            <a:pPr algn="l"/>
            <a:r>
              <a:rPr lang="da-DK" b="1" i="0" dirty="0">
                <a:solidFill>
                  <a:srgbClr val="424242"/>
                </a:solidFill>
                <a:effectLst/>
                <a:latin typeface="Segoe Sans"/>
              </a:rPr>
              <a:t>Optimisme og håb</a:t>
            </a:r>
            <a:r>
              <a:rPr lang="da-DK" b="0" i="1" dirty="0">
                <a:solidFill>
                  <a:srgbClr val="424242"/>
                </a:solidFill>
                <a:effectLst/>
                <a:latin typeface="Segoe Sans"/>
              </a:rPr>
              <a:t>: </a:t>
            </a:r>
            <a:r>
              <a:rPr lang="da-DK" b="0" i="0" dirty="0">
                <a:solidFill>
                  <a:srgbClr val="424242"/>
                </a:solidFill>
                <a:effectLst/>
                <a:latin typeface="Segoe Sans"/>
              </a:rPr>
              <a:t>Håb-inspirerende relationer bidrog ofte til at fremme en </a:t>
            </a:r>
            <a:r>
              <a:rPr lang="da-DK" b="0" i="1" dirty="0">
                <a:solidFill>
                  <a:srgbClr val="424242"/>
                </a:solidFill>
                <a:effectLst/>
                <a:latin typeface="Segoe Sans"/>
              </a:rPr>
              <a:t>"Tro på muligheden for </a:t>
            </a:r>
            <a:r>
              <a:rPr lang="da-DK" b="0" i="1" dirty="0" err="1">
                <a:solidFill>
                  <a:srgbClr val="424242"/>
                </a:solidFill>
                <a:effectLst/>
                <a:latin typeface="Segoe Sans"/>
              </a:rPr>
              <a:t>recovery</a:t>
            </a:r>
            <a:r>
              <a:rPr lang="da-DK" b="0" i="1" dirty="0">
                <a:solidFill>
                  <a:srgbClr val="424242"/>
                </a:solidFill>
                <a:effectLst/>
                <a:latin typeface="Segoe Sans"/>
              </a:rPr>
              <a:t>” </a:t>
            </a:r>
            <a:r>
              <a:rPr lang="da-DK" b="0" i="0" dirty="0">
                <a:solidFill>
                  <a:srgbClr val="424242"/>
                </a:solidFill>
                <a:effectLst/>
                <a:latin typeface="Segoe Sans"/>
              </a:rPr>
              <a:t>såsom et møde en peermedarbejder som var kommet sig.</a:t>
            </a:r>
          </a:p>
          <a:p>
            <a:pPr marL="0" lvl="0" indent="0" algn="l" rtl="0">
              <a:lnSpc>
                <a:spcPct val="100000"/>
              </a:lnSpc>
              <a:spcBef>
                <a:spcPts val="0"/>
              </a:spcBef>
              <a:spcAft>
                <a:spcPts val="0"/>
              </a:spcAft>
              <a:buSzPts val="1100"/>
              <a:buNone/>
            </a:pP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19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38113" y="1347788"/>
            <a:ext cx="6462712" cy="3636962"/>
          </a:xfrm>
        </p:spPr>
      </p:sp>
      <p:sp>
        <p:nvSpPr>
          <p:cNvPr id="3" name="Pladsholder til noter 2"/>
          <p:cNvSpPr>
            <a:spLocks noGrp="1"/>
          </p:cNvSpPr>
          <p:nvPr>
            <p:ph type="body" idx="1"/>
          </p:nvPr>
        </p:nvSpPr>
        <p:spPr/>
        <p:txBody>
          <a:bodyPr/>
          <a:lstStyle/>
          <a:p>
            <a:r>
              <a:rPr lang="da-DK" b="1" dirty="0"/>
              <a:t>Formål</a:t>
            </a:r>
            <a:endParaRPr lang="da-DK" dirty="0"/>
          </a:p>
          <a:p>
            <a:r>
              <a:rPr lang="da-DK" dirty="0"/>
              <a:t>Indflyvning</a:t>
            </a:r>
          </a:p>
          <a:p>
            <a:r>
              <a:rPr lang="da-DK" dirty="0"/>
              <a:t>Læses op</a:t>
            </a:r>
          </a:p>
          <a:p>
            <a:r>
              <a:rPr lang="da-DK" dirty="0"/>
              <a:t>Charles R. Snyder, amerikansk psykolog, specialiseret i positiv psykologi og professor i klinisk psykologi.</a:t>
            </a:r>
          </a:p>
          <a:p>
            <a:endParaRPr lang="da-DK" dirty="0"/>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7</a:t>
            </a:fld>
            <a:endParaRPr lang="da-DK" dirty="0"/>
          </a:p>
        </p:txBody>
      </p:sp>
    </p:spTree>
    <p:extLst>
      <p:ext uri="{BB962C8B-B14F-4D97-AF65-F5344CB8AC3E}">
        <p14:creationId xmlns:p14="http://schemas.microsoft.com/office/powerpoint/2010/main" val="250380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lgn="l" rtl="0">
              <a:spcBef>
                <a:spcPts val="0"/>
              </a:spcBef>
              <a:spcAft>
                <a:spcPts val="0"/>
              </a:spcAft>
              <a:buNone/>
            </a:pPr>
            <a:r>
              <a:rPr lang="da-DK" sz="1100" b="1" dirty="0"/>
              <a:t>Formål: </a:t>
            </a:r>
            <a:r>
              <a:rPr lang="da-DK" b="1" u="sng" dirty="0">
                <a:ea typeface="Calibri"/>
                <a:cs typeface="Calibri"/>
              </a:rPr>
              <a:t>Vise overblik over hvor mange kilder der er til håb og ja den er over the top og skal være det</a:t>
            </a:r>
            <a:endParaRPr lang="da-DK" b="1" u="sng" dirty="0"/>
          </a:p>
          <a:p>
            <a:endParaRPr lang="da-DK" b="1" u="sng" dirty="0"/>
          </a:p>
          <a:p>
            <a:pPr marL="0" lvl="0" indent="0" algn="l">
              <a:spcBef>
                <a:spcPts val="0"/>
              </a:spcBef>
              <a:spcAft>
                <a:spcPts val="0"/>
              </a:spcAft>
              <a:buNone/>
            </a:pPr>
            <a:r>
              <a:rPr lang="da-DK" sz="1100" dirty="0"/>
              <a:t>En undersøgelse hvor otte voksne der oplever at være i </a:t>
            </a:r>
            <a:r>
              <a:rPr lang="da-DK" sz="1100" dirty="0" err="1"/>
              <a:t>recovery</a:t>
            </a:r>
            <a:r>
              <a:rPr lang="da-DK" sz="1100" dirty="0"/>
              <a:t> er interviewet omkring håbets betydning. I en videnskabelig undersøgelse af Mia </a:t>
            </a:r>
            <a:r>
              <a:rPr lang="da-DK" sz="1100" dirty="0" err="1"/>
              <a:t>Hobbs</a:t>
            </a:r>
            <a:r>
              <a:rPr lang="da-DK" sz="1100" dirty="0"/>
              <a:t> og Martyn Baker, hvor de har interviewet otte mennesker, som var kommet sig efter at være blevet ramt af psykisk sygdom fremhæves tre grupper af mennesker som vigtige i forhold til relationer: venner, familie, andre mennesker der oplever eller har oplevet psykisk sygdom, og medarbejdere i psykiatrien. </a:t>
            </a:r>
            <a:endParaRPr lang="da-DK" sz="1100" b="1" dirty="0">
              <a:ea typeface="Calibri"/>
              <a:cs typeface="Calibri"/>
            </a:endParaRPr>
          </a:p>
          <a:p>
            <a:pPr marL="0" lvl="0" indent="0" algn="l" rtl="0">
              <a:spcBef>
                <a:spcPts val="0"/>
              </a:spcBef>
              <a:spcAft>
                <a:spcPts val="0"/>
              </a:spcAft>
              <a:buNone/>
            </a:pPr>
            <a:r>
              <a:rPr lang="da-DK" sz="1100" b="1" dirty="0"/>
              <a:t>Andres indflydelse:</a:t>
            </a:r>
            <a:endParaRPr lang="da-DK" sz="1100" dirty="0"/>
          </a:p>
          <a:p>
            <a:pPr marL="0" lvl="0" indent="0" algn="l" rtl="0">
              <a:spcBef>
                <a:spcPts val="0"/>
              </a:spcBef>
              <a:spcAft>
                <a:spcPts val="0"/>
              </a:spcAft>
              <a:buNone/>
            </a:pPr>
            <a:r>
              <a:rPr lang="da-DK" sz="1100" dirty="0"/>
              <a:t>Relationer skal i denne sammenhæng forstås meget bredt. Det kan både være familie, venner, arbejdskollegaer, socialrådgiver, psykolog, underviser og mange andre mennesker. </a:t>
            </a:r>
          </a:p>
          <a:p>
            <a:pPr marL="0" lvl="0" indent="0" algn="l" rtl="0">
              <a:spcBef>
                <a:spcPts val="0"/>
              </a:spcBef>
              <a:spcAft>
                <a:spcPts val="0"/>
              </a:spcAft>
              <a:buNone/>
            </a:pPr>
            <a:r>
              <a:rPr lang="da-DK" sz="1100" dirty="0"/>
              <a:t>Andres tro på </a:t>
            </a:r>
            <a:r>
              <a:rPr lang="da-DK" sz="1100" dirty="0" err="1"/>
              <a:t>recovery</a:t>
            </a:r>
            <a:r>
              <a:rPr lang="da-DK" sz="1100" dirty="0"/>
              <a:t> som en mulighed – det </a:t>
            </a:r>
            <a:r>
              <a:rPr lang="da-DK" sz="1100" dirty="0" err="1"/>
              <a:t>vikariende</a:t>
            </a:r>
            <a:r>
              <a:rPr lang="da-DK" sz="1100" dirty="0"/>
              <a:t> håb: Opmuntring. adspredelse. </a:t>
            </a:r>
            <a:r>
              <a:rPr lang="da-DK" sz="1100" dirty="0" err="1"/>
              <a:t>Trøst.Samvær</a:t>
            </a:r>
            <a:r>
              <a:rPr lang="da-DK" sz="1100" dirty="0"/>
              <a:t> med andre mennesker med lignende erfaringer: Inspiration, håb. At være ”forbundet” med andre er enormt vigtigt -&gt; at høre til</a:t>
            </a:r>
          </a:p>
          <a:p>
            <a:pPr marL="0" lvl="0" indent="0" algn="l" rtl="0">
              <a:spcBef>
                <a:spcPts val="0"/>
              </a:spcBef>
              <a:spcAft>
                <a:spcPts val="0"/>
              </a:spcAft>
              <a:buNone/>
            </a:pPr>
            <a:r>
              <a:rPr lang="da-DK" sz="1100" dirty="0"/>
              <a:t>Det værste man kan få at vide at der en minimal chance for at komme sig (få taget håbet fra sig). </a:t>
            </a:r>
            <a:endParaRPr lang="da-DK" sz="1100" b="1" dirty="0"/>
          </a:p>
          <a:p>
            <a:pPr marL="0" lvl="0" indent="0" algn="l" rtl="0">
              <a:spcBef>
                <a:spcPts val="0"/>
              </a:spcBef>
              <a:spcAft>
                <a:spcPts val="0"/>
              </a:spcAft>
              <a:buNone/>
            </a:pPr>
            <a:r>
              <a:rPr lang="da-DK" sz="1100" b="1" dirty="0"/>
              <a:t>Personligt håb</a:t>
            </a:r>
            <a:endParaRPr lang="da-DK" sz="1100" dirty="0"/>
          </a:p>
          <a:p>
            <a:pPr marL="0" lvl="0" indent="0" algn="l" rtl="0">
              <a:spcBef>
                <a:spcPts val="0"/>
              </a:spcBef>
              <a:spcAft>
                <a:spcPts val="0"/>
              </a:spcAft>
              <a:buNone/>
            </a:pPr>
            <a:r>
              <a:rPr lang="da-DK" sz="1100" dirty="0"/>
              <a:t>Deltagerne fortalte der var en klar sammenhæng med deres eget håb og deres </a:t>
            </a:r>
            <a:r>
              <a:rPr lang="da-DK" sz="1100" dirty="0" err="1"/>
              <a:t>recovery</a:t>
            </a:r>
            <a:r>
              <a:rPr lang="da-DK" sz="1100" dirty="0"/>
              <a:t>.</a:t>
            </a:r>
            <a:endParaRPr lang="da-DK" sz="1100" b="1" dirty="0"/>
          </a:p>
          <a:p>
            <a:pPr marL="0" lvl="0" indent="0" algn="l" rtl="0">
              <a:spcBef>
                <a:spcPts val="0"/>
              </a:spcBef>
              <a:spcAft>
                <a:spcPts val="0"/>
              </a:spcAft>
              <a:buNone/>
            </a:pPr>
            <a:r>
              <a:rPr lang="da-DK" sz="1100" b="1" dirty="0"/>
              <a:t>Igangsætter af håb</a:t>
            </a:r>
            <a:r>
              <a:rPr lang="da-DK" sz="1100" dirty="0"/>
              <a:t>: betydningsfulde øjeblikke, som vendepunkter det kunne være fx det første møde med en behandler. Hvilket gav nye perspektiver på livet på godt og ondt. Fx at have et valg og have kontrol.</a:t>
            </a:r>
            <a:endParaRPr lang="da-DK" sz="1100" b="1" dirty="0"/>
          </a:p>
          <a:p>
            <a:pPr marL="0" lvl="0" indent="0" algn="l" rtl="0">
              <a:spcBef>
                <a:spcPts val="0"/>
              </a:spcBef>
              <a:spcAft>
                <a:spcPts val="0"/>
              </a:spcAft>
              <a:buNone/>
            </a:pPr>
            <a:r>
              <a:rPr lang="da-DK" sz="1100" b="1" dirty="0"/>
              <a:t>Håb=at tro på at </a:t>
            </a:r>
            <a:r>
              <a:rPr lang="da-DK" sz="1100" b="1" dirty="0" err="1"/>
              <a:t>recovery</a:t>
            </a:r>
            <a:r>
              <a:rPr lang="da-DK" sz="1100" b="1" dirty="0"/>
              <a:t> er muligt</a:t>
            </a:r>
            <a:endParaRPr lang="da-DK" sz="1100" dirty="0"/>
          </a:p>
          <a:p>
            <a:pPr marL="0" lvl="0" indent="0" algn="l" rtl="0">
              <a:spcBef>
                <a:spcPts val="0"/>
              </a:spcBef>
              <a:spcAft>
                <a:spcPts val="0"/>
              </a:spcAft>
              <a:buNone/>
            </a:pPr>
            <a:r>
              <a:rPr lang="da-DK" sz="1100" dirty="0"/>
              <a:t>Gav dem frihed til begynde at lave ændringer i deres liv som var en del af deres </a:t>
            </a:r>
            <a:r>
              <a:rPr lang="da-DK" sz="1100" dirty="0" err="1"/>
              <a:t>recovery</a:t>
            </a:r>
            <a:endParaRPr lang="da-DK" sz="1100" b="1" dirty="0"/>
          </a:p>
          <a:p>
            <a:pPr marL="0" lvl="0" indent="0" algn="l" rtl="0">
              <a:spcBef>
                <a:spcPts val="0"/>
              </a:spcBef>
              <a:spcAft>
                <a:spcPts val="0"/>
              </a:spcAft>
              <a:buNone/>
            </a:pPr>
            <a:r>
              <a:rPr lang="da-DK" sz="1100" b="1" dirty="0"/>
              <a:t>Vedligeholdelse af håb: </a:t>
            </a:r>
          </a:p>
          <a:p>
            <a:pPr marL="0" lvl="0" indent="0" algn="l" rtl="0">
              <a:spcBef>
                <a:spcPts val="0"/>
              </a:spcBef>
              <a:spcAft>
                <a:spcPts val="0"/>
              </a:spcAft>
              <a:buNone/>
            </a:pPr>
            <a:r>
              <a:rPr lang="da-DK" sz="1100" dirty="0"/>
              <a:t>At arbejde med et fremtidigt </a:t>
            </a:r>
            <a:r>
              <a:rPr lang="da-DK" sz="1100" dirty="0" err="1"/>
              <a:t>recoveryorienteret</a:t>
            </a:r>
            <a:r>
              <a:rPr lang="da-DK" sz="1100" dirty="0"/>
              <a:t> mål, begrebet momentum (fremdrift) bliver brugt. Håbet var vigtigt at bevare</a:t>
            </a:r>
            <a:endParaRPr lang="da-DK" sz="1100" b="1" dirty="0"/>
          </a:p>
          <a:p>
            <a:pPr marL="0" lvl="0" indent="0" algn="l" rtl="0">
              <a:spcBef>
                <a:spcPts val="0"/>
              </a:spcBef>
              <a:spcAft>
                <a:spcPts val="0"/>
              </a:spcAft>
              <a:buNone/>
            </a:pPr>
            <a:r>
              <a:rPr lang="da-DK" sz="1100" b="1" dirty="0"/>
              <a:t>At arbejde aktivt med </a:t>
            </a:r>
            <a:r>
              <a:rPr lang="da-DK" sz="1100" b="1" dirty="0" err="1"/>
              <a:t>recovery</a:t>
            </a:r>
            <a:endParaRPr lang="da-DK" sz="1100" dirty="0"/>
          </a:p>
          <a:p>
            <a:pPr marL="0" lvl="0" indent="0" algn="l" rtl="0">
              <a:spcBef>
                <a:spcPts val="0"/>
              </a:spcBef>
              <a:spcAft>
                <a:spcPts val="0"/>
              </a:spcAft>
              <a:buNone/>
            </a:pPr>
            <a:r>
              <a:rPr lang="da-DK" sz="1100" dirty="0"/>
              <a:t>En rejse, som er ”sammenvævet”, </a:t>
            </a:r>
            <a:r>
              <a:rPr lang="da-DK" sz="1100" dirty="0" err="1"/>
              <a:t>recursive</a:t>
            </a:r>
            <a:r>
              <a:rPr lang="da-DK" sz="1100" dirty="0"/>
              <a:t> – som gentages og er tæt forbundet med personligt håb</a:t>
            </a:r>
            <a:endParaRPr lang="da-DK" sz="1100" b="1" dirty="0"/>
          </a:p>
          <a:p>
            <a:pPr marL="0" lvl="0" indent="0" algn="l" rtl="0">
              <a:spcBef>
                <a:spcPts val="0"/>
              </a:spcBef>
              <a:spcAft>
                <a:spcPts val="0"/>
              </a:spcAft>
              <a:buNone/>
            </a:pPr>
            <a:r>
              <a:rPr lang="da-DK" sz="1100" b="1" dirty="0"/>
              <a:t>At opnå forståelse </a:t>
            </a:r>
          </a:p>
          <a:p>
            <a:pPr marL="0" lvl="0" indent="0" algn="l" rtl="0">
              <a:spcBef>
                <a:spcPts val="0"/>
              </a:spcBef>
              <a:spcAft>
                <a:spcPts val="0"/>
              </a:spcAft>
              <a:buNone/>
            </a:pPr>
            <a:r>
              <a:rPr lang="da-DK" sz="1100" dirty="0"/>
              <a:t>Dette lagde deltagerne meget stor vægt på et vigtigt skridt i deres </a:t>
            </a:r>
            <a:r>
              <a:rPr lang="da-DK" sz="1100" dirty="0" err="1"/>
              <a:t>recovery</a:t>
            </a:r>
            <a:r>
              <a:rPr lang="da-DK" sz="1100" dirty="0"/>
              <a:t> (og var tæt forbundet med igangsætter af håb): </a:t>
            </a:r>
          </a:p>
          <a:p>
            <a:pPr marL="0" lvl="0" indent="0" algn="l" rtl="0">
              <a:spcBef>
                <a:spcPts val="0"/>
              </a:spcBef>
              <a:spcAft>
                <a:spcPts val="0"/>
              </a:spcAft>
              <a:buNone/>
            </a:pPr>
            <a:r>
              <a:rPr lang="da-DK" sz="1100" dirty="0"/>
              <a:t>	</a:t>
            </a:r>
            <a:r>
              <a:rPr lang="da-DK" sz="1100" i="1" dirty="0"/>
              <a:t>”Jeg har meget mere forståelse for hvorfor det skete, så det hjælper meget, det giver ligesom meget håb”</a:t>
            </a:r>
          </a:p>
          <a:p>
            <a:pPr marL="0" lvl="0" indent="0" algn="l" rtl="0">
              <a:spcBef>
                <a:spcPts val="0"/>
              </a:spcBef>
              <a:spcAft>
                <a:spcPts val="0"/>
              </a:spcAft>
              <a:buNone/>
            </a:pPr>
            <a:r>
              <a:rPr lang="da-DK" sz="1100" b="1" dirty="0"/>
              <a:t>At skabe forandringer: </a:t>
            </a:r>
          </a:p>
          <a:p>
            <a:pPr marL="0" lvl="0" indent="0" algn="l" rtl="0">
              <a:spcBef>
                <a:spcPts val="0"/>
              </a:spcBef>
              <a:spcAft>
                <a:spcPts val="0"/>
              </a:spcAft>
              <a:buNone/>
            </a:pPr>
            <a:r>
              <a:rPr lang="da-DK" sz="1100" b="1" dirty="0"/>
              <a:t>”</a:t>
            </a:r>
            <a:r>
              <a:rPr lang="da-DK" sz="1100" dirty="0"/>
              <a:t>at komme videre”, ”tage et skridt videre”, ”efterlade noget tilbage”, at bruge psykiatrien, passe på sig selv og </a:t>
            </a:r>
          </a:p>
          <a:p>
            <a:pPr marL="0" lvl="0" indent="0" algn="l" rtl="0">
              <a:spcBef>
                <a:spcPts val="0"/>
              </a:spcBef>
              <a:spcAft>
                <a:spcPts val="0"/>
              </a:spcAft>
              <a:buNone/>
            </a:pPr>
            <a:r>
              <a:rPr lang="da-DK" sz="1100" dirty="0"/>
              <a:t>håndtere konsekvenserne af en psykisk lidelse er nogle af de processer de gennemgik</a:t>
            </a:r>
            <a:endParaRPr lang="da-DK" sz="1100" b="1" dirty="0"/>
          </a:p>
          <a:p>
            <a:pPr marL="0" lvl="0" indent="0" algn="l" rtl="0">
              <a:spcBef>
                <a:spcPts val="0"/>
              </a:spcBef>
              <a:spcAft>
                <a:spcPts val="0"/>
              </a:spcAft>
              <a:buNone/>
            </a:pPr>
            <a:r>
              <a:rPr lang="da-DK" sz="1100" b="1" dirty="0"/>
              <a:t>Vedligeholdelse af </a:t>
            </a:r>
            <a:r>
              <a:rPr lang="da-DK" sz="1100" b="1" dirty="0" err="1"/>
              <a:t>recovery</a:t>
            </a:r>
            <a:r>
              <a:rPr lang="da-DK" sz="1100" b="1" dirty="0"/>
              <a:t>: </a:t>
            </a:r>
          </a:p>
          <a:p>
            <a:pPr marL="0" lvl="0" indent="0" algn="l" rtl="0">
              <a:spcBef>
                <a:spcPts val="0"/>
              </a:spcBef>
              <a:spcAft>
                <a:spcPts val="0"/>
              </a:spcAft>
              <a:buNone/>
            </a:pPr>
            <a:r>
              <a:rPr lang="da-DK" sz="1100" dirty="0"/>
              <a:t>De fleste deltagere beskrev som proces der var lang og langsom og ikke </a:t>
            </a:r>
            <a:r>
              <a:rPr lang="da-DK" sz="1100" dirty="0" err="1"/>
              <a:t>linear</a:t>
            </a:r>
            <a:r>
              <a:rPr lang="da-DK" sz="1100" dirty="0"/>
              <a:t>. Med at være ”</a:t>
            </a:r>
            <a:r>
              <a:rPr lang="da-DK" sz="1100" dirty="0" err="1"/>
              <a:t>recovered</a:t>
            </a:r>
            <a:r>
              <a:rPr lang="da-DK" sz="1100" dirty="0"/>
              <a:t>” lagde de vægt på have en struktur på hverdagen, have et arbejde, stå op motion. Mange brugte ordet rejse om deres recovery-proces</a:t>
            </a:r>
          </a:p>
          <a:p>
            <a:pPr marL="0" lvl="0" indent="0" algn="l" rtl="0">
              <a:spcBef>
                <a:spcPts val="0"/>
              </a:spcBef>
              <a:spcAft>
                <a:spcPts val="0"/>
              </a:spcAft>
              <a:buNone/>
            </a:pPr>
            <a:r>
              <a:rPr lang="da-DK" sz="1100" dirty="0"/>
              <a:t> </a:t>
            </a:r>
          </a:p>
          <a:p>
            <a:pPr marL="0" marR="0" lvl="0" indent="0" algn="l" rtl="0">
              <a:lnSpc>
                <a:spcPct val="100000"/>
              </a:lnSpc>
              <a:spcBef>
                <a:spcPts val="0"/>
              </a:spcBef>
              <a:spcAft>
                <a:spcPts val="0"/>
              </a:spcAft>
              <a:buClr>
                <a:schemeClr val="dk1"/>
              </a:buClr>
              <a:buSzPts val="800"/>
              <a:buFont typeface="Arial"/>
              <a:buNone/>
            </a:pPr>
            <a:endParaRPr lang="da-DK" sz="1100" b="0" i="0" u="none" strike="noStrike" cap="none" dirty="0">
              <a:solidFill>
                <a:srgbClr val="000000"/>
              </a:solidFill>
              <a:latin typeface="Arial"/>
              <a:ea typeface="Arial"/>
              <a:cs typeface="Arial"/>
              <a:sym typeface="Arial"/>
            </a:endParaRPr>
          </a:p>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8</a:t>
            </a:fld>
            <a:endParaRPr lang="da-DK"/>
          </a:p>
        </p:txBody>
      </p:sp>
    </p:spTree>
    <p:extLst>
      <p:ext uri="{BB962C8B-B14F-4D97-AF65-F5344CB8AC3E}">
        <p14:creationId xmlns:p14="http://schemas.microsoft.com/office/powerpoint/2010/main" val="874560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0488" y="744538"/>
            <a:ext cx="6616700" cy="3722687"/>
          </a:xfrm>
        </p:spPr>
      </p:sp>
      <p:sp>
        <p:nvSpPr>
          <p:cNvPr id="3" name="Pladsholder til noter 2"/>
          <p:cNvSpPr>
            <a:spLocks noGrp="1"/>
          </p:cNvSpPr>
          <p:nvPr>
            <p:ph type="body" idx="1"/>
          </p:nvPr>
        </p:nvSpPr>
        <p:spPr/>
        <p:txBody>
          <a:bodyPr/>
          <a:lstStyle/>
          <a:p>
            <a:r>
              <a:rPr lang="da-DK" dirty="0"/>
              <a:t>Vi læser et uddrag af Mariannes artikel om håb og deler hele artiklen ud i print bagefter.</a:t>
            </a:r>
          </a:p>
          <a:p>
            <a:pPr fontAlgn="base">
              <a:lnSpc>
                <a:spcPct val="107000"/>
              </a:lnSpc>
              <a:spcAft>
                <a:spcPts val="800"/>
              </a:spcAft>
            </a:pPr>
            <a:r>
              <a:rPr lang="da-DK" dirty="0"/>
              <a:t>Håbet kom i mørket</a:t>
            </a:r>
          </a:p>
          <a:p>
            <a:pPr fontAlgn="base">
              <a:lnSpc>
                <a:spcPct val="107000"/>
              </a:lnSpc>
              <a:spcAft>
                <a:spcPts val="800"/>
              </a:spcAft>
            </a:pPr>
            <a:r>
              <a:rPr lang="da-DK" dirty="0"/>
              <a:t>Skrevet af EN AF OS-ambassadør Marianne (højtoplæsning i kursiv)</a:t>
            </a:r>
          </a:p>
          <a:p>
            <a:pPr fontAlgn="base">
              <a:lnSpc>
                <a:spcPct val="107000"/>
              </a:lnSpc>
              <a:spcAft>
                <a:spcPts val="800"/>
              </a:spcAft>
            </a:pPr>
            <a:endParaRPr lang="da-DK" dirty="0"/>
          </a:p>
          <a:p>
            <a:pPr fontAlgn="base">
              <a:lnSpc>
                <a:spcPct val="107000"/>
              </a:lnSpc>
              <a:spcAft>
                <a:spcPts val="800"/>
              </a:spcAft>
            </a:pPr>
            <a:r>
              <a:rPr lang="da-DK" dirty="0">
                <a:latin typeface="Cambria" panose="02040503050406030204" pitchFamily="18" charset="0"/>
                <a:ea typeface="Cambria" panose="02040503050406030204" pitchFamily="18" charset="0"/>
              </a:rPr>
              <a:t> Jeg var 23 år, og der sagde jeg til mig selv: ”Jeg kan ikke mere. Det slutter nu.” Jeg følte ikke, at der var andre udveje for mig. Men der mødte jeg også håbet for første gang i mit liv. Håbet dukkede op og havde en udvej for mig. Håbet kom frem til mig lige i det øjeblik, hvor det var allerværst. Det kom med en lille stemme, som sagde til mig “Vent lige 5 min og se”. Jeg anede ikke, hvor den kom fra. Og jeg anede slet ikke hvorfor jeg skulle vente 5 min. Hvorfor skulle jeg blive i det helvede, jeg var i, bare 5 min mere? Det gav jo ingen mening overhovedet. Men jeg blev alligevel lidt nysgerrig, for hvad det var for en stemme, og for hvad der ville ske om 5 min? Så jeg valgte at vente. Og da de 5 min var gået, kom den lille stemme tilbage og sagde “Vent lige 5 min mere”. Og det blev den ved med. Og efter nogle gange kunne jeg godt se, at hvis jeg brugte alle mine kræfter, så kunne jeg godt overskue 5 min ad gangen. Specielt i forhold til at komme igennem en hel dag. Jeg havde inderst inde ikke lyst til at forlade det her liv. Jeg havde bare mistet alt, og så ingen grund til at blive. Og jeg så stadig ingen grund til at blive, selvom jeg tog livet 5 min ad gangen. Men det gjorde mig lidt nysgerrig og det gjorde det mere overskueligt for mig at holde ud. Og selvom jeg følte mig alene, var der alligevel noget omkring mig. Det føltes godt og måske lidt trygt. Og når jeg ser tilbage ved jeg tydeligt at det var håbet som jeg mærkede ved min side. Den blev hos mig og sørgede for at jeg blev ved med at holde fast.</a:t>
            </a:r>
          </a:p>
          <a:p>
            <a:pPr fontAlgn="base">
              <a:lnSpc>
                <a:spcPts val="1800"/>
              </a:lnSpc>
              <a:spcAft>
                <a:spcPts val="1800"/>
              </a:spcAft>
            </a:pPr>
            <a:r>
              <a:rPr lang="da-DK" dirty="0">
                <a:latin typeface="Cambria" panose="02040503050406030204" pitchFamily="18" charset="0"/>
                <a:ea typeface="Cambria" panose="02040503050406030204" pitchFamily="18" charset="0"/>
              </a:rPr>
              <a:t>	Dengang vidste jeg ikke, hvad det var, som kom frem, og hvad grunden til det var. Jeg tænkte bare, at jeg måske en dag ville finde ud af det. Måske ikke. Jeg fandt grunden, og nu er det 16 år siden. Meget er sket siden jeg tog livet 5 min ad gangen. Der har været mange rigtig svære år. Jeg havde jo fået at vide at jeg havde en kronisk sygdom, og jeg husker tydeligt den dag, hvor jeg gik ned af gangen på det bosted, jeg boede på. Kigger ud ad vinduet og tænker: “Det er sådan her mit liv er. Jeg må acceptere, at jeg er syg og det skal jeg være resten af livet”. Det var en svær ting for mig at acceptere. Men jeg fik jo hele tiden af vide, at jeg aldrig kunne blive rask. Det var simpelthen ikke muligt, så jeg følte nok, at det var bedst for mig at acceptere det, når jeg ikke kunne ændre det.</a:t>
            </a:r>
          </a:p>
          <a:p>
            <a:pPr fontAlgn="base">
              <a:lnSpc>
                <a:spcPts val="1800"/>
              </a:lnSpc>
              <a:spcAft>
                <a:spcPts val="1800"/>
              </a:spcAft>
            </a:pPr>
            <a:r>
              <a:rPr lang="da-DK" dirty="0">
                <a:latin typeface="Cambria" panose="02040503050406030204" pitchFamily="18" charset="0"/>
                <a:ea typeface="Cambria" panose="02040503050406030204" pitchFamily="18" charset="0"/>
              </a:rPr>
              <a:t>	Når jeg sidder her i dag, 7 år efter den dag på gangen, og tænker tilbage, bliver jeg så rørt, at tårerne løber ned. Og det bliver jeg, fordi jeg lige nu sidder og kigger ud ad vinduet. Vinduet i min egen lejlighed og kan tænke på “Dengang jeg var syg”. Jeg havde alle odds imod mig og jeg trodsede de odds. For jeg er rask i dag. Så meget er sket på de 7 år. Men jeg er rask. Og for 5 år siden åbnede dørene til livet sig for mig og bød mig velkommen. Jeg tog imod det med den største skræk. Jeg har aldrig været så bange, og jeg har aldrig været så spændt.</a:t>
            </a:r>
          </a:p>
          <a:p>
            <a:pPr fontAlgn="base">
              <a:lnSpc>
                <a:spcPts val="1800"/>
              </a:lnSpc>
              <a:spcAft>
                <a:spcPts val="1800"/>
              </a:spcAft>
            </a:pPr>
            <a:r>
              <a:rPr lang="da-DK" dirty="0">
                <a:latin typeface="Cambria" panose="02040503050406030204" pitchFamily="18" charset="0"/>
                <a:ea typeface="Cambria" panose="02040503050406030204" pitchFamily="18" charset="0"/>
              </a:rPr>
              <a:t>	Jeg har stadig dage, hvor jeg føler, at jeg er intet værd. På de dage, holder jeg fast i håbet. Jeg åbner øjnene op for at se det, og mit behov for mærke det er større end ellers. Jeg har også dage, hvor jeg føler jeg kan klare hele verden. De dage ser jeg håbet og hilser på det med et smil.</a:t>
            </a:r>
          </a:p>
          <a:p>
            <a:pPr fontAlgn="base">
              <a:lnSpc>
                <a:spcPts val="1800"/>
              </a:lnSpc>
              <a:spcAft>
                <a:spcPts val="1800"/>
              </a:spcAft>
            </a:pPr>
            <a:r>
              <a:rPr lang="da-DK" dirty="0">
                <a:latin typeface="Cambria" panose="02040503050406030204" pitchFamily="18" charset="0"/>
                <a:ea typeface="Cambria" panose="02040503050406030204" pitchFamily="18" charset="0"/>
              </a:rPr>
              <a:t>	Håbet kom og gjorde forskellen for mig, så jeg kunne kæmpe mig ud på den anden side og blive rask. Og det er ikke altid at jeg helt forstår at det lykkedes. Mindst én gang om dagen siger jeg til mig selv “Det her liv er simpelthen for vildt!” - Og det er både med en glæde og stadig en lille frygt. En rørende følelse, og en forvirrende følelse. Og en sejr. Jeg kigger op i skyerne og ud i verden og siger højt “I did it!”</a:t>
            </a:r>
          </a:p>
          <a:p>
            <a:pPr fontAlgn="base">
              <a:lnSpc>
                <a:spcPts val="1800"/>
              </a:lnSpc>
              <a:spcAft>
                <a:spcPts val="1800"/>
              </a:spcAft>
            </a:pPr>
            <a:endParaRPr lang="da-DK" dirty="0"/>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defRPr/>
            </a:pPr>
            <a:r>
              <a:rPr lang="da-DK" dirty="0"/>
              <a:t>https://www.sst.dk/da/en-af-os/Livet-med-psykisk-lidelse/Haab</a:t>
            </a:r>
          </a:p>
          <a:p>
            <a:pPr marL="171450" indent="-171450" fontAlgn="base">
              <a:lnSpc>
                <a:spcPct val="107000"/>
              </a:lnSpc>
              <a:spcAft>
                <a:spcPts val="800"/>
              </a:spcAft>
              <a:buFont typeface="Arial" panose="020B0604020202020204" pitchFamily="34" charset="0"/>
              <a:buChar char="•"/>
            </a:pPr>
            <a:r>
              <a:rPr lang="da-DK" dirty="0"/>
              <a:t>http://en-af-os.dk/da/Raad-og-Viden/Om-h%C3%A5b/Marianne-H%C3%A5bet-kom-i-m%C3%B8rket</a:t>
            </a:r>
          </a:p>
          <a:p>
            <a:pPr marL="171450" indent="-171450">
              <a:buFont typeface="Arial" panose="020B0604020202020204" pitchFamily="34" charset="0"/>
              <a:buChar char="•"/>
            </a:pPr>
            <a:r>
              <a:rPr lang="da-DK" dirty="0"/>
              <a:t>http://www.en-af-os.dk/da/Raad-og-Viden/Personlige-historier</a:t>
            </a:r>
          </a:p>
          <a:p>
            <a:endParaRPr lang="da-DK" dirty="0"/>
          </a:p>
          <a:p>
            <a:endParaRPr lang="da-DK" dirty="0"/>
          </a:p>
        </p:txBody>
      </p:sp>
      <p:sp>
        <p:nvSpPr>
          <p:cNvPr id="4" name="Pladsholder til slidenummer 3"/>
          <p:cNvSpPr>
            <a:spLocks noGrp="1"/>
          </p:cNvSpPr>
          <p:nvPr>
            <p:ph type="sldNum" sz="quarter" idx="5"/>
          </p:nvPr>
        </p:nvSpPr>
        <p:spPr/>
        <p:txBody>
          <a:bodyPr/>
          <a:lstStyle/>
          <a:p>
            <a:pPr defTabSz="914330">
              <a:defRPr/>
            </a:pPr>
            <a:fld id="{22E91502-756A-4244-B8CC-0FD4F7A5EFF5}" type="slidenum">
              <a:rPr lang="da-DK">
                <a:solidFill>
                  <a:prstClr val="black"/>
                </a:solidFill>
                <a:latin typeface="Calibri"/>
              </a:rPr>
              <a:pPr defTabSz="914330">
                <a:defRPr/>
              </a:pPr>
              <a:t>9</a:t>
            </a:fld>
            <a:endParaRPr lang="da-DK" dirty="0">
              <a:solidFill>
                <a:prstClr val="black"/>
              </a:solidFill>
              <a:latin typeface="Calibri"/>
            </a:endParaRPr>
          </a:p>
        </p:txBody>
      </p:sp>
    </p:spTree>
    <p:extLst>
      <p:ext uri="{BB962C8B-B14F-4D97-AF65-F5344CB8AC3E}">
        <p14:creationId xmlns:p14="http://schemas.microsoft.com/office/powerpoint/2010/main" val="904135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56954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53551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g362f6297ca8_0_15"/>
          <p:cNvSpPr txBox="1">
            <a:spLocks noGrp="1"/>
          </p:cNvSpPr>
          <p:nvPr>
            <p:ph type="title"/>
          </p:nvPr>
        </p:nvSpPr>
        <p:spPr>
          <a:xfrm>
            <a:off x="415601"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362f6297ca8_0_15"/>
          <p:cNvSpPr txBox="1">
            <a:spLocks noGrp="1"/>
          </p:cNvSpPr>
          <p:nvPr>
            <p:ph type="body" idx="1"/>
          </p:nvPr>
        </p:nvSpPr>
        <p:spPr>
          <a:xfrm>
            <a:off x="415601"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g362f6297ca8_0_15"/>
          <p:cNvSpPr txBox="1">
            <a:spLocks noGrp="1"/>
          </p:cNvSpPr>
          <p:nvPr>
            <p:ph type="body" idx="2"/>
          </p:nvPr>
        </p:nvSpPr>
        <p:spPr>
          <a:xfrm>
            <a:off x="6443201"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g362f6297ca8_0_15"/>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a-DK" smtClean="0"/>
              <a:pPr/>
              <a:t>‹#›</a:t>
            </a:fld>
            <a:endParaRPr lang="da-DK"/>
          </a:p>
        </p:txBody>
      </p:sp>
    </p:spTree>
    <p:extLst>
      <p:ext uri="{BB962C8B-B14F-4D97-AF65-F5344CB8AC3E}">
        <p14:creationId xmlns:p14="http://schemas.microsoft.com/office/powerpoint/2010/main" val="3286924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22"/>
            <a:ext cx="9456000" cy="1161947"/>
          </a:xfrm>
        </p:spPr>
        <p:txBody>
          <a:bodyPr/>
          <a:lstStyle/>
          <a:p>
            <a:r>
              <a:rPr lang="da-DK" dirty="0"/>
              <a:t>Overskrift 27pt i to eller flere linjer </a:t>
            </a:r>
            <a:br>
              <a:rPr lang="da-DK" dirty="0"/>
            </a:br>
            <a:r>
              <a:rPr lang="da-DK" dirty="0"/>
              <a:t>teksten vokser opad</a:t>
            </a:r>
          </a:p>
        </p:txBody>
      </p:sp>
      <p:sp>
        <p:nvSpPr>
          <p:cNvPr id="3" name="Pladsholder til indhold 2"/>
          <p:cNvSpPr>
            <a:spLocks noGrp="1"/>
          </p:cNvSpPr>
          <p:nvPr>
            <p:ph sz="quarter" idx="13" hasCustomPrompt="1"/>
          </p:nvPr>
        </p:nvSpPr>
        <p:spPr>
          <a:xfrm>
            <a:off x="1824571" y="2327275"/>
            <a:ext cx="9455151"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37490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Èn tekstspalte">
  <p:cSld name="Èn tekstspalte">
    <p:spTree>
      <p:nvGrpSpPr>
        <p:cNvPr id="1" name="Shape 67"/>
        <p:cNvGrpSpPr/>
        <p:nvPr/>
      </p:nvGrpSpPr>
      <p:grpSpPr>
        <a:xfrm>
          <a:off x="0" y="0"/>
          <a:ext cx="0" cy="0"/>
          <a:chOff x="0" y="0"/>
          <a:chExt cx="0" cy="0"/>
        </a:xfrm>
      </p:grpSpPr>
      <p:sp>
        <p:nvSpPr>
          <p:cNvPr id="68" name="Google Shape;68;g362f6f16613_0_303"/>
          <p:cNvSpPr txBox="1">
            <a:spLocks noGrp="1"/>
          </p:cNvSpPr>
          <p:nvPr>
            <p:ph type="title"/>
          </p:nvPr>
        </p:nvSpPr>
        <p:spPr>
          <a:xfrm>
            <a:off x="1824000" y="872716"/>
            <a:ext cx="9456000" cy="11619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2700"/>
              <a:buFont typeface="Arial"/>
              <a:buNone/>
              <a:defRPr sz="2700"/>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78" name="Google Shape;78;g362f6f16613_0_303"/>
          <p:cNvSpPr txBox="1">
            <a:spLocks noGrp="1"/>
          </p:cNvSpPr>
          <p:nvPr>
            <p:ph type="body" idx="1"/>
          </p:nvPr>
        </p:nvSpPr>
        <p:spPr>
          <a:xfrm>
            <a:off x="1824567" y="2327275"/>
            <a:ext cx="9455100" cy="31608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0"/>
              </a:spcBef>
              <a:spcAft>
                <a:spcPts val="0"/>
              </a:spcAft>
              <a:buClr>
                <a:schemeClr val="dk1"/>
              </a:buClr>
              <a:buSzPts val="2200"/>
              <a:buChar char="●"/>
              <a:defRPr sz="2200"/>
            </a:lvl1pPr>
            <a:lvl2pPr marL="914400" lvl="1" indent="-336550" algn="l">
              <a:spcBef>
                <a:spcPts val="900"/>
              </a:spcBef>
              <a:spcAft>
                <a:spcPts val="0"/>
              </a:spcAft>
              <a:buClr>
                <a:schemeClr val="dk1"/>
              </a:buClr>
              <a:buSzPts val="1700"/>
              <a:buChar char="○"/>
              <a:defRPr sz="1700"/>
            </a:lvl2pPr>
            <a:lvl3pPr marL="1371600" lvl="2" indent="-336550" algn="l">
              <a:spcBef>
                <a:spcPts val="900"/>
              </a:spcBef>
              <a:spcAft>
                <a:spcPts val="0"/>
              </a:spcAft>
              <a:buClr>
                <a:schemeClr val="dk1"/>
              </a:buClr>
              <a:buSzPts val="1700"/>
              <a:buChar char="■"/>
              <a:defRPr sz="1700"/>
            </a:lvl3pPr>
            <a:lvl4pPr marL="1828800" lvl="3" indent="-336550" algn="l">
              <a:spcBef>
                <a:spcPts val="900"/>
              </a:spcBef>
              <a:spcAft>
                <a:spcPts val="0"/>
              </a:spcAft>
              <a:buClr>
                <a:schemeClr val="dk1"/>
              </a:buClr>
              <a:buSzPts val="1700"/>
              <a:buChar char="●"/>
              <a:defRPr sz="1700"/>
            </a:lvl4pPr>
            <a:lvl5pPr marL="2286000" lvl="4" indent="-336550" algn="l">
              <a:spcBef>
                <a:spcPts val="900"/>
              </a:spcBef>
              <a:spcAft>
                <a:spcPts val="0"/>
              </a:spcAft>
              <a:buClr>
                <a:schemeClr val="dk1"/>
              </a:buClr>
              <a:buSzPts val="1700"/>
              <a:buChar char="○"/>
              <a:defRPr sz="1700"/>
            </a:lvl5pPr>
            <a:lvl6pPr marL="2743200" lvl="5" indent="-342900" algn="l">
              <a:spcBef>
                <a:spcPts val="900"/>
              </a:spcBef>
              <a:spcAft>
                <a:spcPts val="0"/>
              </a:spcAft>
              <a:buClr>
                <a:schemeClr val="dk1"/>
              </a:buClr>
              <a:buSzPts val="1800"/>
              <a:buChar char="■"/>
              <a:defRPr/>
            </a:lvl6pPr>
            <a:lvl7pPr marL="3200400" lvl="6" indent="-342900" algn="l">
              <a:spcBef>
                <a:spcPts val="900"/>
              </a:spcBef>
              <a:spcAft>
                <a:spcPts val="0"/>
              </a:spcAft>
              <a:buClr>
                <a:schemeClr val="dk1"/>
              </a:buClr>
              <a:buSzPts val="1800"/>
              <a:buChar char="●"/>
              <a:defRPr/>
            </a:lvl7pPr>
            <a:lvl8pPr marL="3657600" lvl="7" indent="-342900" algn="l">
              <a:spcBef>
                <a:spcPts val="900"/>
              </a:spcBef>
              <a:spcAft>
                <a:spcPts val="0"/>
              </a:spcAft>
              <a:buClr>
                <a:schemeClr val="dk1"/>
              </a:buClr>
              <a:buSzPts val="1800"/>
              <a:buChar char="○"/>
              <a:defRPr/>
            </a:lvl8pPr>
            <a:lvl9pPr marL="4114800" lvl="8" indent="-342900" algn="l">
              <a:spcBef>
                <a:spcPts val="900"/>
              </a:spcBef>
              <a:spcAft>
                <a:spcPts val="900"/>
              </a:spcAft>
              <a:buClr>
                <a:schemeClr val="dk1"/>
              </a:buClr>
              <a:buSzPts val="1800"/>
              <a:buChar char="■"/>
              <a:defRPr/>
            </a:lvl9pPr>
          </a:lstStyle>
          <a:p>
            <a:endParaRPr/>
          </a:p>
        </p:txBody>
      </p:sp>
    </p:spTree>
    <p:extLst>
      <p:ext uri="{BB962C8B-B14F-4D97-AF65-F5344CB8AC3E}">
        <p14:creationId xmlns:p14="http://schemas.microsoft.com/office/powerpoint/2010/main" val="1833356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19"/>
            <a:ext cx="9456000" cy="1161947"/>
          </a:xfrm>
        </p:spPr>
        <p:txBody>
          <a:bodyPr/>
          <a:lstStyle/>
          <a:p>
            <a:r>
              <a:rPr lang="da-DK" dirty="0"/>
              <a:t>Overskrift 27pt i to eller flere linjer </a:t>
            </a:r>
            <a:br>
              <a:rPr lang="da-DK" dirty="0"/>
            </a:br>
            <a:r>
              <a:rPr lang="da-DK" dirty="0"/>
              <a:t>teksten vokser opad</a:t>
            </a:r>
          </a:p>
        </p:txBody>
      </p:sp>
      <p:sp>
        <p:nvSpPr>
          <p:cNvPr id="3" name="Pladsholder til indhold 2"/>
          <p:cNvSpPr>
            <a:spLocks noGrp="1"/>
          </p:cNvSpPr>
          <p:nvPr>
            <p:ph sz="quarter" idx="13" hasCustomPrompt="1"/>
          </p:nvPr>
        </p:nvSpPr>
        <p:spPr>
          <a:xfrm>
            <a:off x="1824569" y="2327275"/>
            <a:ext cx="9455151" cy="3160714"/>
          </a:xfrm>
        </p:spPr>
        <p:txBody>
          <a:bodyPr/>
          <a:lstStyle>
            <a:lvl1pPr marL="134541" indent="-134541">
              <a:defRPr sz="1650"/>
            </a:lvl1pPr>
            <a:lvl2pPr>
              <a:defRPr sz="1275"/>
            </a:lvl2pPr>
            <a:lvl3pPr>
              <a:defRPr sz="1275"/>
            </a:lvl3pPr>
            <a:lvl4pPr>
              <a:defRPr sz="1275"/>
            </a:lvl4pPr>
            <a:lvl5pPr>
              <a:defRPr sz="1275"/>
            </a:lvl5p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1" name="Pladsholder til tekst 3"/>
          <p:cNvSpPr>
            <a:spLocks noGrp="1"/>
          </p:cNvSpPr>
          <p:nvPr>
            <p:ph type="body" sz="quarter" idx="14" hasCustomPrompt="1"/>
          </p:nvPr>
        </p:nvSpPr>
        <p:spPr>
          <a:xfrm>
            <a:off x="1828800" y="399194"/>
            <a:ext cx="9456000" cy="358444"/>
          </a:xfrm>
        </p:spPr>
        <p:txBody>
          <a:bodyPr/>
          <a:lstStyle>
            <a:lvl1pPr marL="0" indent="0">
              <a:buNone/>
              <a:defRPr lang="da-DK" sz="900" b="1" kern="1200" dirty="0">
                <a:solidFill>
                  <a:srgbClr val="B3B3B3"/>
                </a:solidFill>
                <a:latin typeface="+mn-lt"/>
                <a:ea typeface="+mn-ea"/>
                <a:cs typeface="+mn-cs"/>
              </a:defRPr>
            </a:lvl1pPr>
          </a:lstStyle>
          <a:p>
            <a:pPr lvl="0"/>
            <a:r>
              <a:rPr lang="da-DK" dirty="0"/>
              <a:t>Evt. center/afdeling/enhed skrives her</a:t>
            </a:r>
          </a:p>
        </p:txBody>
      </p:sp>
    </p:spTree>
    <p:extLst>
      <p:ext uri="{BB962C8B-B14F-4D97-AF65-F5344CB8AC3E}">
        <p14:creationId xmlns:p14="http://schemas.microsoft.com/office/powerpoint/2010/main" val="189299881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C8B1B-21B8-B1E3-BA60-844032F5B96E}"/>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9B0ADB7-F64B-41BB-47A2-4F7745D54C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0B7853C-4743-709E-3251-EB31811A7A1A}"/>
              </a:ext>
            </a:extLst>
          </p:cNvPr>
          <p:cNvSpPr>
            <a:spLocks noGrp="1"/>
          </p:cNvSpPr>
          <p:nvPr>
            <p:ph type="dt" sz="half" idx="10"/>
          </p:nvPr>
        </p:nvSpPr>
        <p:spPr/>
        <p:txBody>
          <a:bodyPr/>
          <a:lstStyle/>
          <a:p>
            <a:fld id="{FB2DAE69-E607-4390-8E3F-3A2E619593C4}" type="datetimeFigureOut">
              <a:rPr lang="da-DK" smtClean="0"/>
              <a:t>20-11-2025</a:t>
            </a:fld>
            <a:endParaRPr lang="da-DK"/>
          </a:p>
        </p:txBody>
      </p:sp>
      <p:sp>
        <p:nvSpPr>
          <p:cNvPr id="5" name="Pladsholder til sidefod 4">
            <a:extLst>
              <a:ext uri="{FF2B5EF4-FFF2-40B4-BE49-F238E27FC236}">
                <a16:creationId xmlns:a16="http://schemas.microsoft.com/office/drawing/2014/main" id="{C81D8892-0220-823B-FDE4-3913A2CC582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F63DA84-8135-5835-A8CB-00867F337D25}"/>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3460671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173B8-79B5-B127-712B-E856CD13FF9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91F5CF2-2E87-BAE1-3FAD-E690D896F9F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02B689B-A9D7-484D-62C0-F26EA1CA0096}"/>
              </a:ext>
            </a:extLst>
          </p:cNvPr>
          <p:cNvSpPr>
            <a:spLocks noGrp="1"/>
          </p:cNvSpPr>
          <p:nvPr>
            <p:ph type="dt" sz="half" idx="10"/>
          </p:nvPr>
        </p:nvSpPr>
        <p:spPr/>
        <p:txBody>
          <a:bodyPr/>
          <a:lstStyle/>
          <a:p>
            <a:fld id="{FB2DAE69-E607-4390-8E3F-3A2E619593C4}" type="datetimeFigureOut">
              <a:rPr lang="da-DK" smtClean="0"/>
              <a:t>20-11-2025</a:t>
            </a:fld>
            <a:endParaRPr lang="da-DK"/>
          </a:p>
        </p:txBody>
      </p:sp>
      <p:sp>
        <p:nvSpPr>
          <p:cNvPr id="5" name="Pladsholder til sidefod 4">
            <a:extLst>
              <a:ext uri="{FF2B5EF4-FFF2-40B4-BE49-F238E27FC236}">
                <a16:creationId xmlns:a16="http://schemas.microsoft.com/office/drawing/2014/main" id="{5E736D7C-3673-2F9B-2680-10B361A88F8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061E7DC-A201-7F4C-4CBD-99A6B1B3D8D0}"/>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2519428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88B63-BF27-23C8-D123-682DDE4716D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AD82C20-4891-96E3-C1A1-AA72771AD7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7C1529E-C013-304A-74AD-5E45C86DF081}"/>
              </a:ext>
            </a:extLst>
          </p:cNvPr>
          <p:cNvSpPr>
            <a:spLocks noGrp="1"/>
          </p:cNvSpPr>
          <p:nvPr>
            <p:ph type="dt" sz="half" idx="10"/>
          </p:nvPr>
        </p:nvSpPr>
        <p:spPr/>
        <p:txBody>
          <a:bodyPr/>
          <a:lstStyle/>
          <a:p>
            <a:fld id="{FB2DAE69-E607-4390-8E3F-3A2E619593C4}" type="datetimeFigureOut">
              <a:rPr lang="da-DK" smtClean="0"/>
              <a:t>20-11-2025</a:t>
            </a:fld>
            <a:endParaRPr lang="da-DK"/>
          </a:p>
        </p:txBody>
      </p:sp>
      <p:sp>
        <p:nvSpPr>
          <p:cNvPr id="5" name="Pladsholder til sidefod 4">
            <a:extLst>
              <a:ext uri="{FF2B5EF4-FFF2-40B4-BE49-F238E27FC236}">
                <a16:creationId xmlns:a16="http://schemas.microsoft.com/office/drawing/2014/main" id="{F487E8FA-B662-5FD1-9F78-B328467201D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A66167E-1AA2-84D6-D49B-B872BC5BD7DD}"/>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2307773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47340-2756-26C2-F1F8-31F1FC90156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6E7B85F-85AD-AA73-67C0-8292DCA2715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8740BC1-DEE9-F2EF-F817-DDCC784FAC3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1EF22FF-B8E8-4E03-5AE2-C7803DD0065B}"/>
              </a:ext>
            </a:extLst>
          </p:cNvPr>
          <p:cNvSpPr>
            <a:spLocks noGrp="1"/>
          </p:cNvSpPr>
          <p:nvPr>
            <p:ph type="dt" sz="half" idx="10"/>
          </p:nvPr>
        </p:nvSpPr>
        <p:spPr/>
        <p:txBody>
          <a:bodyPr/>
          <a:lstStyle/>
          <a:p>
            <a:fld id="{FB2DAE69-E607-4390-8E3F-3A2E619593C4}" type="datetimeFigureOut">
              <a:rPr lang="da-DK" smtClean="0"/>
              <a:t>20-11-2025</a:t>
            </a:fld>
            <a:endParaRPr lang="da-DK"/>
          </a:p>
        </p:txBody>
      </p:sp>
      <p:sp>
        <p:nvSpPr>
          <p:cNvPr id="6" name="Pladsholder til sidefod 5">
            <a:extLst>
              <a:ext uri="{FF2B5EF4-FFF2-40B4-BE49-F238E27FC236}">
                <a16:creationId xmlns:a16="http://schemas.microsoft.com/office/drawing/2014/main" id="{B0E2695F-26CB-4E36-BD10-5BE79B4F2F7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70883F0-BE52-5BEF-A5F0-E78AB07A8268}"/>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2004746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82915-4434-480E-D683-5E2ED44A704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0A076E1-B2B7-5F21-62D6-D42A8A027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E1C13EF-FC9C-CF98-625C-DC0162CA73E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48EAD11-CA25-456C-41B7-05BC7384B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8058E8A-CAAA-D67D-28BB-DDCCC716024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90EBA97-0CF1-62E8-6EB6-6454EE1546C7}"/>
              </a:ext>
            </a:extLst>
          </p:cNvPr>
          <p:cNvSpPr>
            <a:spLocks noGrp="1"/>
          </p:cNvSpPr>
          <p:nvPr>
            <p:ph type="dt" sz="half" idx="10"/>
          </p:nvPr>
        </p:nvSpPr>
        <p:spPr/>
        <p:txBody>
          <a:bodyPr/>
          <a:lstStyle/>
          <a:p>
            <a:fld id="{FB2DAE69-E607-4390-8E3F-3A2E619593C4}" type="datetimeFigureOut">
              <a:rPr lang="da-DK" smtClean="0"/>
              <a:t>20-11-2025</a:t>
            </a:fld>
            <a:endParaRPr lang="da-DK"/>
          </a:p>
        </p:txBody>
      </p:sp>
      <p:sp>
        <p:nvSpPr>
          <p:cNvPr id="8" name="Pladsholder til sidefod 7">
            <a:extLst>
              <a:ext uri="{FF2B5EF4-FFF2-40B4-BE49-F238E27FC236}">
                <a16:creationId xmlns:a16="http://schemas.microsoft.com/office/drawing/2014/main" id="{261F6D5B-B1C2-71FC-B141-E3EF91BCE66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5E80E06-D783-EAE8-AA44-158C17652C71}"/>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331287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014639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BDB22-F471-FDFB-656C-1DF576CA7BB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E99FC3D-836A-122A-FF31-BC5218982BC3}"/>
              </a:ext>
            </a:extLst>
          </p:cNvPr>
          <p:cNvSpPr>
            <a:spLocks noGrp="1"/>
          </p:cNvSpPr>
          <p:nvPr>
            <p:ph type="dt" sz="half" idx="10"/>
          </p:nvPr>
        </p:nvSpPr>
        <p:spPr/>
        <p:txBody>
          <a:bodyPr/>
          <a:lstStyle/>
          <a:p>
            <a:fld id="{FB2DAE69-E607-4390-8E3F-3A2E619593C4}" type="datetimeFigureOut">
              <a:rPr lang="da-DK" smtClean="0"/>
              <a:t>20-11-2025</a:t>
            </a:fld>
            <a:endParaRPr lang="da-DK"/>
          </a:p>
        </p:txBody>
      </p:sp>
      <p:sp>
        <p:nvSpPr>
          <p:cNvPr id="4" name="Pladsholder til sidefod 3">
            <a:extLst>
              <a:ext uri="{FF2B5EF4-FFF2-40B4-BE49-F238E27FC236}">
                <a16:creationId xmlns:a16="http://schemas.microsoft.com/office/drawing/2014/main" id="{8871A96E-DF1F-DC02-357E-4CF5C523CD7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DA33E17-E0FF-B489-824E-1194E453A91A}"/>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136136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61AC4D8-A6B0-D141-457F-74D82182D64C}"/>
              </a:ext>
            </a:extLst>
          </p:cNvPr>
          <p:cNvSpPr>
            <a:spLocks noGrp="1"/>
          </p:cNvSpPr>
          <p:nvPr>
            <p:ph type="dt" sz="half" idx="10"/>
          </p:nvPr>
        </p:nvSpPr>
        <p:spPr/>
        <p:txBody>
          <a:bodyPr/>
          <a:lstStyle/>
          <a:p>
            <a:fld id="{FB2DAE69-E607-4390-8E3F-3A2E619593C4}" type="datetimeFigureOut">
              <a:rPr lang="da-DK" smtClean="0"/>
              <a:t>20-11-2025</a:t>
            </a:fld>
            <a:endParaRPr lang="da-DK"/>
          </a:p>
        </p:txBody>
      </p:sp>
      <p:sp>
        <p:nvSpPr>
          <p:cNvPr id="3" name="Pladsholder til sidefod 2">
            <a:extLst>
              <a:ext uri="{FF2B5EF4-FFF2-40B4-BE49-F238E27FC236}">
                <a16:creationId xmlns:a16="http://schemas.microsoft.com/office/drawing/2014/main" id="{0891127E-00C6-6DFA-A3CA-475B07E5D54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DFBB8B0-6718-AA04-CED4-ABB72163A691}"/>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1957027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25B2E-6BCF-492C-0E46-72D707391D7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CD17BE4-63DF-0547-C5AF-16886F020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C60D372-54D1-DEDF-8A88-3CD1B5F39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32E31CF-1D33-AB23-6A66-F06932BD08C3}"/>
              </a:ext>
            </a:extLst>
          </p:cNvPr>
          <p:cNvSpPr>
            <a:spLocks noGrp="1"/>
          </p:cNvSpPr>
          <p:nvPr>
            <p:ph type="dt" sz="half" idx="10"/>
          </p:nvPr>
        </p:nvSpPr>
        <p:spPr/>
        <p:txBody>
          <a:bodyPr/>
          <a:lstStyle/>
          <a:p>
            <a:fld id="{FB2DAE69-E607-4390-8E3F-3A2E619593C4}" type="datetimeFigureOut">
              <a:rPr lang="da-DK" smtClean="0"/>
              <a:t>20-11-2025</a:t>
            </a:fld>
            <a:endParaRPr lang="da-DK"/>
          </a:p>
        </p:txBody>
      </p:sp>
      <p:sp>
        <p:nvSpPr>
          <p:cNvPr id="6" name="Pladsholder til sidefod 5">
            <a:extLst>
              <a:ext uri="{FF2B5EF4-FFF2-40B4-BE49-F238E27FC236}">
                <a16:creationId xmlns:a16="http://schemas.microsoft.com/office/drawing/2014/main" id="{0D50E8CF-9A3D-B55D-497C-58F31482E99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BD90968-2AC8-F7CD-4746-902C8CDC4AC3}"/>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2736043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C85CE-CEA8-6F59-BB9A-BFA7EB5B20A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56898EC-2559-40CE-C9EA-B34E2FAA1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460080A-0D18-C40C-8A0D-0CCDA6F6D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9AE9743-4975-6C63-70EE-7B1CC504BE9F}"/>
              </a:ext>
            </a:extLst>
          </p:cNvPr>
          <p:cNvSpPr>
            <a:spLocks noGrp="1"/>
          </p:cNvSpPr>
          <p:nvPr>
            <p:ph type="dt" sz="half" idx="10"/>
          </p:nvPr>
        </p:nvSpPr>
        <p:spPr/>
        <p:txBody>
          <a:bodyPr/>
          <a:lstStyle/>
          <a:p>
            <a:fld id="{FB2DAE69-E607-4390-8E3F-3A2E619593C4}" type="datetimeFigureOut">
              <a:rPr lang="da-DK" smtClean="0"/>
              <a:t>20-11-2025</a:t>
            </a:fld>
            <a:endParaRPr lang="da-DK"/>
          </a:p>
        </p:txBody>
      </p:sp>
      <p:sp>
        <p:nvSpPr>
          <p:cNvPr id="6" name="Pladsholder til sidefod 5">
            <a:extLst>
              <a:ext uri="{FF2B5EF4-FFF2-40B4-BE49-F238E27FC236}">
                <a16:creationId xmlns:a16="http://schemas.microsoft.com/office/drawing/2014/main" id="{3DBCD5E9-E4F0-F41B-EC15-C6DB20B99A9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77E2BBF-E59D-7CF6-68A9-229D089D6188}"/>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2673216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B112E-813D-3B15-96C1-5915ED298B5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37D1F27-3DD0-FD42-3109-C0A26C80598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9DBCC7F-5E37-F894-1FF7-914A9738A17A}"/>
              </a:ext>
            </a:extLst>
          </p:cNvPr>
          <p:cNvSpPr>
            <a:spLocks noGrp="1"/>
          </p:cNvSpPr>
          <p:nvPr>
            <p:ph type="dt" sz="half" idx="10"/>
          </p:nvPr>
        </p:nvSpPr>
        <p:spPr/>
        <p:txBody>
          <a:bodyPr/>
          <a:lstStyle/>
          <a:p>
            <a:fld id="{FB2DAE69-E607-4390-8E3F-3A2E619593C4}" type="datetimeFigureOut">
              <a:rPr lang="da-DK" smtClean="0"/>
              <a:t>20-11-2025</a:t>
            </a:fld>
            <a:endParaRPr lang="da-DK"/>
          </a:p>
        </p:txBody>
      </p:sp>
      <p:sp>
        <p:nvSpPr>
          <p:cNvPr id="5" name="Pladsholder til sidefod 4">
            <a:extLst>
              <a:ext uri="{FF2B5EF4-FFF2-40B4-BE49-F238E27FC236}">
                <a16:creationId xmlns:a16="http://schemas.microsoft.com/office/drawing/2014/main" id="{56E1B704-A365-581E-8D3E-FD14612721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D17B8AD-07E2-FCE4-B7ED-067FE617A06E}"/>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1870215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D6D998E-3934-2FED-CEF7-A52A5F92760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8517532-19B3-8ADE-3619-01132CD3F13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223C787-687E-8458-DF37-72B023AE65C2}"/>
              </a:ext>
            </a:extLst>
          </p:cNvPr>
          <p:cNvSpPr>
            <a:spLocks noGrp="1"/>
          </p:cNvSpPr>
          <p:nvPr>
            <p:ph type="dt" sz="half" idx="10"/>
          </p:nvPr>
        </p:nvSpPr>
        <p:spPr/>
        <p:txBody>
          <a:bodyPr/>
          <a:lstStyle/>
          <a:p>
            <a:fld id="{FB2DAE69-E607-4390-8E3F-3A2E619593C4}" type="datetimeFigureOut">
              <a:rPr lang="da-DK" smtClean="0"/>
              <a:t>20-11-2025</a:t>
            </a:fld>
            <a:endParaRPr lang="da-DK"/>
          </a:p>
        </p:txBody>
      </p:sp>
      <p:sp>
        <p:nvSpPr>
          <p:cNvPr id="5" name="Pladsholder til sidefod 4">
            <a:extLst>
              <a:ext uri="{FF2B5EF4-FFF2-40B4-BE49-F238E27FC236}">
                <a16:creationId xmlns:a16="http://schemas.microsoft.com/office/drawing/2014/main" id="{00A40F62-FB6E-E5C7-5705-7861926B27C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39BC4B5-DD23-6BA5-B75E-F2E7D6283383}"/>
              </a:ext>
            </a:extLst>
          </p:cNvPr>
          <p:cNvSpPr>
            <a:spLocks noGrp="1"/>
          </p:cNvSpPr>
          <p:nvPr>
            <p:ph type="sldNum" sz="quarter" idx="12"/>
          </p:nvPr>
        </p:nvSpPr>
        <p:spPr/>
        <p:txBody>
          <a:bodyPr/>
          <a:lstStyle/>
          <a:p>
            <a:fld id="{6B26A1FA-A290-40E0-A633-D974F4FFCCF4}" type="slidenum">
              <a:rPr lang="da-DK" smtClean="0"/>
              <a:t>‹#›</a:t>
            </a:fld>
            <a:endParaRPr lang="da-DK"/>
          </a:p>
        </p:txBody>
      </p:sp>
    </p:spTree>
    <p:extLst>
      <p:ext uri="{BB962C8B-B14F-4D97-AF65-F5344CB8AC3E}">
        <p14:creationId xmlns:p14="http://schemas.microsoft.com/office/powerpoint/2010/main" val="301283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14388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normAutofit/>
          </a:bodyPr>
          <a:lstStyle>
            <a:lvl1pPr>
              <a:defRPr sz="3200" b="1"/>
            </a:lvl1pPr>
          </a:lstStyle>
          <a:p>
            <a:r>
              <a:rPr lang="da-DK" dirty="0"/>
              <a:t>Klik for at redigere titeltypografien i masteren</a:t>
            </a:r>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7850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normAutofit/>
          </a:bodyPr>
          <a:lstStyle>
            <a:lvl1pPr>
              <a:defRPr sz="3200"/>
            </a:lvl1pPr>
          </a:lstStyle>
          <a:p>
            <a:r>
              <a:rPr lang="da-DK" dirty="0"/>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26476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normAutofit/>
          </a:bodyPr>
          <a:lstStyle>
            <a:lvl1pPr>
              <a:defRPr sz="3200" b="1" cap="all" baseline="0"/>
            </a:lvl1pPr>
          </a:lstStyle>
          <a:p>
            <a:r>
              <a:rPr lang="da-DK" dirty="0"/>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45882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205074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01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84614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a:t>
            </a:fld>
            <a:endParaRPr lang="da-DK"/>
          </a:p>
        </p:txBody>
      </p:sp>
      <p:pic>
        <p:nvPicPr>
          <p:cNvPr id="7" name="Billed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30851837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hf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07035B9-5CA2-74BD-4AF2-F6FCD5804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A949229-CD4E-EA1C-0FD9-F38CCE4A5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2D89656-4FAE-40C2-9A37-C0F42936B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2DAE69-E607-4390-8E3F-3A2E619593C4}" type="datetimeFigureOut">
              <a:rPr lang="da-DK" smtClean="0"/>
              <a:t>20-11-2025</a:t>
            </a:fld>
            <a:endParaRPr lang="da-DK"/>
          </a:p>
        </p:txBody>
      </p:sp>
      <p:sp>
        <p:nvSpPr>
          <p:cNvPr id="5" name="Pladsholder til sidefod 4">
            <a:extLst>
              <a:ext uri="{FF2B5EF4-FFF2-40B4-BE49-F238E27FC236}">
                <a16:creationId xmlns:a16="http://schemas.microsoft.com/office/drawing/2014/main" id="{36425D9C-9B84-74BF-3168-8728DB7AF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30B7926C-A0BE-1875-82C4-659064051F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26A1FA-A290-40E0-A633-D974F4FFCCF4}" type="slidenum">
              <a:rPr lang="da-DK" smtClean="0"/>
              <a:t>‹#›</a:t>
            </a:fld>
            <a:endParaRPr lang="da-DK"/>
          </a:p>
        </p:txBody>
      </p:sp>
    </p:spTree>
    <p:extLst>
      <p:ext uri="{BB962C8B-B14F-4D97-AF65-F5344CB8AC3E}">
        <p14:creationId xmlns:p14="http://schemas.microsoft.com/office/powerpoint/2010/main" val="21702379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97_82CEF112.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vY57zKFlp-8"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A4_AC6D8A00.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ww.sst.dk/da/en-af-os/Livet-med-psykisk-lidelse/Haa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1F31D-D4AE-789B-6310-17DAB5007329}"/>
              </a:ext>
            </a:extLst>
          </p:cNvPr>
          <p:cNvSpPr>
            <a:spLocks noGrp="1"/>
          </p:cNvSpPr>
          <p:nvPr>
            <p:ph type="ctrTitle"/>
          </p:nvPr>
        </p:nvSpPr>
        <p:spPr>
          <a:xfrm>
            <a:off x="6561574" y="1522315"/>
            <a:ext cx="4106425" cy="2258943"/>
          </a:xfrm>
        </p:spPr>
        <p:txBody>
          <a:bodyPr anchor="b">
            <a:normAutofit/>
          </a:bodyPr>
          <a:lstStyle/>
          <a:p>
            <a:pPr algn="ctr"/>
            <a:r>
              <a:rPr lang="da-DK" b="1" dirty="0"/>
              <a:t>RECOVERY OG BIPOLAR LIDELSE</a:t>
            </a:r>
          </a:p>
        </p:txBody>
      </p:sp>
      <p:sp>
        <p:nvSpPr>
          <p:cNvPr id="3" name="Undertitel 2">
            <a:extLst>
              <a:ext uri="{FF2B5EF4-FFF2-40B4-BE49-F238E27FC236}">
                <a16:creationId xmlns:a16="http://schemas.microsoft.com/office/drawing/2014/main" id="{F468C599-4F00-4407-E12A-D9017247C5F9}"/>
              </a:ext>
            </a:extLst>
          </p:cNvPr>
          <p:cNvSpPr>
            <a:spLocks noGrp="1"/>
          </p:cNvSpPr>
          <p:nvPr>
            <p:ph type="subTitle" idx="1"/>
          </p:nvPr>
        </p:nvSpPr>
        <p:spPr>
          <a:xfrm>
            <a:off x="6561574" y="3873333"/>
            <a:ext cx="4106425" cy="1753733"/>
          </a:xfrm>
        </p:spPr>
        <p:txBody>
          <a:bodyPr vert="horz" lIns="91440" tIns="45720" rIns="91440" bIns="45720" rtlCol="0" anchor="t">
            <a:normAutofit/>
          </a:bodyPr>
          <a:lstStyle/>
          <a:p>
            <a:pPr algn="ctr"/>
            <a:r>
              <a:rPr lang="da-DK" dirty="0" err="1"/>
              <a:t>Psykoedukation</a:t>
            </a:r>
            <a:r>
              <a:rPr lang="da-DK" dirty="0"/>
              <a:t> ved bipolar lidelse</a:t>
            </a:r>
          </a:p>
          <a:p>
            <a:pPr algn="ctr"/>
            <a:r>
              <a:rPr lang="da-DK" dirty="0">
                <a:ea typeface="Calibri"/>
                <a:cs typeface="Calibri"/>
              </a:rPr>
              <a:t>Supplerende materiale</a:t>
            </a:r>
            <a:endParaRPr lang="da-DK" dirty="0"/>
          </a:p>
        </p:txBody>
      </p:sp>
      <p:pic>
        <p:nvPicPr>
          <p:cNvPr id="5" name="Billede 4" descr="Et billede, der indeholder tegning, Børnekunst, illustration/afbildning, tegneserie&#10;&#10;Indhold genereret af kunstig intelligens kan være forkert.">
            <a:extLst>
              <a:ext uri="{FF2B5EF4-FFF2-40B4-BE49-F238E27FC236}">
                <a16:creationId xmlns:a16="http://schemas.microsoft.com/office/drawing/2014/main" id="{A03FAE52-08E0-E22A-B72D-313E45629580}"/>
              </a:ext>
            </a:extLst>
          </p:cNvPr>
          <p:cNvPicPr>
            <a:picLocks noChangeAspect="1"/>
          </p:cNvPicPr>
          <p:nvPr/>
        </p:nvPicPr>
        <p:blipFill>
          <a:blip r:embed="rId3">
            <a:extLst>
              <a:ext uri="{28A0092B-C50C-407E-A947-70E740481C1C}">
                <a14:useLocalDpi xmlns:a14="http://schemas.microsoft.com/office/drawing/2010/main" val="0"/>
              </a:ext>
            </a:extLst>
          </a:blip>
          <a:srcRect r="2544" b="4"/>
          <a:stretch>
            <a:fillRect/>
          </a:stretch>
        </p:blipFill>
        <p:spPr>
          <a:xfrm>
            <a:off x="1524001" y="1522316"/>
            <a:ext cx="4762499" cy="4104750"/>
          </a:xfrm>
          <a:prstGeom prst="rect">
            <a:avLst/>
          </a:prstGeom>
          <a:noFill/>
        </p:spPr>
      </p:pic>
    </p:spTree>
    <p:extLst>
      <p:ext uri="{BB962C8B-B14F-4D97-AF65-F5344CB8AC3E}">
        <p14:creationId xmlns:p14="http://schemas.microsoft.com/office/powerpoint/2010/main" val="16172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1256F-E35B-4691-B28A-C243EF14B46D}"/>
              </a:ext>
            </a:extLst>
          </p:cNvPr>
          <p:cNvSpPr>
            <a:spLocks noGrp="1"/>
          </p:cNvSpPr>
          <p:nvPr>
            <p:ph type="title"/>
          </p:nvPr>
        </p:nvSpPr>
        <p:spPr/>
        <p:txBody>
          <a:bodyPr>
            <a:noAutofit/>
          </a:bodyPr>
          <a:lstStyle/>
          <a:p>
            <a:br>
              <a:rPr lang="da-DK" sz="2800" dirty="0"/>
            </a:br>
            <a:endParaRPr lang="da-DK" sz="2800" dirty="0"/>
          </a:p>
        </p:txBody>
      </p:sp>
      <p:sp>
        <p:nvSpPr>
          <p:cNvPr id="6" name="Pladsholder til indhold 5">
            <a:extLst>
              <a:ext uri="{FF2B5EF4-FFF2-40B4-BE49-F238E27FC236}">
                <a16:creationId xmlns:a16="http://schemas.microsoft.com/office/drawing/2014/main" id="{793B05AF-3267-4BFE-9C89-B34AA41509F9}"/>
              </a:ext>
            </a:extLst>
          </p:cNvPr>
          <p:cNvSpPr>
            <a:spLocks noGrp="1"/>
          </p:cNvSpPr>
          <p:nvPr>
            <p:ph sz="quarter" idx="13"/>
          </p:nvPr>
        </p:nvSpPr>
        <p:spPr>
          <a:xfrm>
            <a:off x="1824571" y="2925599"/>
            <a:ext cx="9455151" cy="2562389"/>
          </a:xfrm>
        </p:spPr>
        <p:txBody>
          <a:bodyPr>
            <a:normAutofit/>
          </a:bodyPr>
          <a:lstStyle/>
          <a:p>
            <a:pPr marL="0" indent="0" algn="ctr">
              <a:buNone/>
            </a:pPr>
            <a:r>
              <a:rPr lang="da-DK" sz="2400" dirty="0">
                <a:latin typeface="Arial" panose="020B0604020202020204" pitchFamily="34" charset="0"/>
                <a:cs typeface="Arial" panose="020B0604020202020204" pitchFamily="34" charset="0"/>
              </a:rPr>
              <a:t>Hvad bider du mærke i </a:t>
            </a:r>
            <a:r>
              <a:rPr lang="da-DK" sz="2400" dirty="0" err="1">
                <a:latin typeface="Arial" panose="020B0604020202020204" pitchFamily="34" charset="0"/>
                <a:cs typeface="Arial" panose="020B0604020202020204" pitchFamily="34" charset="0"/>
              </a:rPr>
              <a:t>i</a:t>
            </a:r>
            <a:r>
              <a:rPr lang="da-DK" sz="2400" dirty="0">
                <a:latin typeface="Arial" panose="020B0604020202020204" pitchFamily="34" charset="0"/>
                <a:cs typeface="Arial" panose="020B0604020202020204" pitchFamily="34" charset="0"/>
              </a:rPr>
              <a:t> Mariannes historie?</a:t>
            </a:r>
          </a:p>
          <a:p>
            <a:pPr marL="0" indent="0">
              <a:buNone/>
            </a:pPr>
            <a:endParaRPr lang="da-DK" sz="2000" dirty="0">
              <a:latin typeface="Arial" panose="020B0604020202020204" pitchFamily="34" charset="0"/>
              <a:cs typeface="Arial" panose="020B0604020202020204" pitchFamily="34" charset="0"/>
            </a:endParaRPr>
          </a:p>
        </p:txBody>
      </p:sp>
      <p:sp>
        <p:nvSpPr>
          <p:cNvPr id="3" name="Pladsholder til dato 2">
            <a:extLst>
              <a:ext uri="{FF2B5EF4-FFF2-40B4-BE49-F238E27FC236}">
                <a16:creationId xmlns:a16="http://schemas.microsoft.com/office/drawing/2014/main" id="{5F19BF7C-9F02-4135-8D6A-9C6B7CCF7DB1}"/>
              </a:ext>
            </a:extLst>
          </p:cNvPr>
          <p:cNvSpPr>
            <a:spLocks noGrp="1"/>
          </p:cNvSpPr>
          <p:nvPr>
            <p:ph type="dt" sz="half" idx="4294967295"/>
          </p:nvPr>
        </p:nvSpPr>
        <p:spPr>
          <a:xfrm>
            <a:off x="8337550" y="6289675"/>
            <a:ext cx="3854450" cy="139700"/>
          </a:xfrm>
          <a:prstGeom prst="rect">
            <a:avLst/>
          </a:prstGeom>
        </p:spPr>
        <p:txBody>
          <a:bodyPr vert="horz" lIns="0" tIns="0" rIns="0" bIns="0" rtlCol="0" anchor="t" anchorCtr="0">
            <a:noAutofit/>
          </a:bodyPr>
          <a:lstStyle>
            <a:defPPr>
              <a:defRPr lang="da-DK"/>
            </a:defPPr>
            <a:lvl1pPr marL="0" algn="r" defTabSz="914400" rtl="0" eaLnBrk="1" fontAlgn="auto" latinLnBrk="0" hangingPunct="1">
              <a:spcBef>
                <a:spcPts val="0"/>
              </a:spcBef>
              <a:spcAft>
                <a:spcPts val="0"/>
              </a:spcAft>
              <a:defRPr sz="675"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F3198CF-AA52-4D16-9200-E31C607E1034}" type="datetimeFigureOut">
              <a:rPr lang="da-DK" smtClean="0"/>
              <a:pPr>
                <a:defRPr/>
              </a:pPr>
              <a:t>20-11-2025</a:t>
            </a:fld>
            <a:endParaRPr lang="da-DK" dirty="0">
              <a:solidFill>
                <a:srgbClr val="000000"/>
              </a:solidFill>
              <a:latin typeface="Arial"/>
            </a:endParaRPr>
          </a:p>
        </p:txBody>
      </p:sp>
      <p:sp>
        <p:nvSpPr>
          <p:cNvPr id="14" name="Tekstfelt 13">
            <a:extLst>
              <a:ext uri="{FF2B5EF4-FFF2-40B4-BE49-F238E27FC236}">
                <a16:creationId xmlns:a16="http://schemas.microsoft.com/office/drawing/2014/main" id="{C593D0B2-7227-6485-31AD-D074DB08133E}"/>
              </a:ext>
            </a:extLst>
          </p:cNvPr>
          <p:cNvSpPr txBox="1"/>
          <p:nvPr/>
        </p:nvSpPr>
        <p:spPr>
          <a:xfrm>
            <a:off x="13223606" y="-2277042"/>
            <a:ext cx="792088" cy="1125537"/>
          </a:xfrm>
          <a:prstGeom prst="rect">
            <a:avLst/>
          </a:prstGeom>
          <a:noFill/>
        </p:spPr>
        <p:txBody>
          <a:bodyPr wrap="square" lIns="0" tIns="0" rIns="0" bIns="0" rtlCol="0">
            <a:noAutofit/>
          </a:bodyPr>
          <a:lstStyle/>
          <a:p>
            <a:r>
              <a:rPr lang="da-DK" sz="11500" dirty="0">
                <a:solidFill>
                  <a:srgbClr val="00B0F0"/>
                </a:solidFill>
              </a:rPr>
              <a:t>?</a:t>
            </a:r>
          </a:p>
          <a:p>
            <a:endParaRPr lang="da-DK" sz="2400" dirty="0"/>
          </a:p>
        </p:txBody>
      </p:sp>
      <p:sp>
        <p:nvSpPr>
          <p:cNvPr id="16" name="Tekstfelt 15">
            <a:extLst>
              <a:ext uri="{FF2B5EF4-FFF2-40B4-BE49-F238E27FC236}">
                <a16:creationId xmlns:a16="http://schemas.microsoft.com/office/drawing/2014/main" id="{B1EFDD2F-0E92-98E6-32C9-E32F67936750}"/>
              </a:ext>
            </a:extLst>
          </p:cNvPr>
          <p:cNvSpPr txBox="1"/>
          <p:nvPr/>
        </p:nvSpPr>
        <p:spPr>
          <a:xfrm>
            <a:off x="13619653" y="-1626385"/>
            <a:ext cx="1076437" cy="1569660"/>
          </a:xfrm>
          <a:prstGeom prst="rect">
            <a:avLst/>
          </a:prstGeom>
          <a:noFill/>
        </p:spPr>
        <p:txBody>
          <a:bodyPr wrap="square">
            <a:spAutoFit/>
          </a:bodyPr>
          <a:lstStyle/>
          <a:p>
            <a:r>
              <a:rPr lang="da-DK" sz="9600" b="1" dirty="0">
                <a:solidFill>
                  <a:srgbClr val="EA5925"/>
                </a:solidFill>
              </a:rPr>
              <a:t>?</a:t>
            </a:r>
          </a:p>
        </p:txBody>
      </p:sp>
      <p:sp>
        <p:nvSpPr>
          <p:cNvPr id="17" name="Tekstfelt 16">
            <a:extLst>
              <a:ext uri="{FF2B5EF4-FFF2-40B4-BE49-F238E27FC236}">
                <a16:creationId xmlns:a16="http://schemas.microsoft.com/office/drawing/2014/main" id="{517E6FF3-E175-FB34-0311-276D24CC016D}"/>
              </a:ext>
            </a:extLst>
          </p:cNvPr>
          <p:cNvSpPr txBox="1"/>
          <p:nvPr/>
        </p:nvSpPr>
        <p:spPr>
          <a:xfrm>
            <a:off x="13223609" y="-1138925"/>
            <a:ext cx="1076437" cy="1569660"/>
          </a:xfrm>
          <a:prstGeom prst="rect">
            <a:avLst/>
          </a:prstGeom>
          <a:noFill/>
        </p:spPr>
        <p:txBody>
          <a:bodyPr wrap="square">
            <a:spAutoFit/>
          </a:bodyPr>
          <a:lstStyle/>
          <a:p>
            <a:r>
              <a:rPr lang="da-DK" sz="9600" b="1" dirty="0">
                <a:solidFill>
                  <a:srgbClr val="97CCD9"/>
                </a:solidFill>
              </a:rPr>
              <a:t>?</a:t>
            </a:r>
          </a:p>
        </p:txBody>
      </p:sp>
      <p:sp>
        <p:nvSpPr>
          <p:cNvPr id="18" name="Tekstfelt 17">
            <a:extLst>
              <a:ext uri="{FF2B5EF4-FFF2-40B4-BE49-F238E27FC236}">
                <a16:creationId xmlns:a16="http://schemas.microsoft.com/office/drawing/2014/main" id="{18ECECF5-7430-8F3E-4149-DD78E1B65C80}"/>
              </a:ext>
            </a:extLst>
          </p:cNvPr>
          <p:cNvSpPr txBox="1"/>
          <p:nvPr/>
        </p:nvSpPr>
        <p:spPr>
          <a:xfrm>
            <a:off x="13866853" y="-1125537"/>
            <a:ext cx="792088" cy="1125537"/>
          </a:xfrm>
          <a:prstGeom prst="rect">
            <a:avLst/>
          </a:prstGeom>
          <a:noFill/>
        </p:spPr>
        <p:txBody>
          <a:bodyPr wrap="square" lIns="0" tIns="0" rIns="0" bIns="0" rtlCol="0">
            <a:noAutofit/>
          </a:bodyPr>
          <a:lstStyle/>
          <a:p>
            <a:r>
              <a:rPr lang="da-DK" sz="11500" dirty="0">
                <a:solidFill>
                  <a:srgbClr val="9D184D"/>
                </a:solidFill>
              </a:rPr>
              <a:t>?</a:t>
            </a:r>
          </a:p>
          <a:p>
            <a:endParaRPr lang="da-DK" sz="2400" dirty="0">
              <a:solidFill>
                <a:srgbClr val="9D184D"/>
              </a:solidFill>
            </a:endParaRPr>
          </a:p>
        </p:txBody>
      </p:sp>
      <p:sp>
        <p:nvSpPr>
          <p:cNvPr id="19" name="Tekstfelt 18">
            <a:extLst>
              <a:ext uri="{FF2B5EF4-FFF2-40B4-BE49-F238E27FC236}">
                <a16:creationId xmlns:a16="http://schemas.microsoft.com/office/drawing/2014/main" id="{9F8A4DE8-2484-F57A-9228-AF07E0AD91CD}"/>
              </a:ext>
            </a:extLst>
          </p:cNvPr>
          <p:cNvSpPr txBox="1"/>
          <p:nvPr/>
        </p:nvSpPr>
        <p:spPr>
          <a:xfrm>
            <a:off x="13576902" y="-1310603"/>
            <a:ext cx="792088" cy="1125537"/>
          </a:xfrm>
          <a:prstGeom prst="rect">
            <a:avLst/>
          </a:prstGeom>
          <a:noFill/>
        </p:spPr>
        <p:txBody>
          <a:bodyPr wrap="square" lIns="0" tIns="0" rIns="0" bIns="0" rtlCol="0">
            <a:noAutofit/>
          </a:bodyPr>
          <a:lstStyle/>
          <a:p>
            <a:r>
              <a:rPr lang="da-DK" sz="6000" dirty="0">
                <a:solidFill>
                  <a:srgbClr val="00B0F0"/>
                </a:solidFill>
              </a:rPr>
              <a:t>?</a:t>
            </a:r>
          </a:p>
          <a:p>
            <a:endParaRPr lang="da-DK" sz="6000" dirty="0"/>
          </a:p>
        </p:txBody>
      </p:sp>
      <p:sp>
        <p:nvSpPr>
          <p:cNvPr id="20" name="Tekstfelt 19">
            <a:extLst>
              <a:ext uri="{FF2B5EF4-FFF2-40B4-BE49-F238E27FC236}">
                <a16:creationId xmlns:a16="http://schemas.microsoft.com/office/drawing/2014/main" id="{8DF2DF0E-0CA2-2E25-03D9-93CA449931B6}"/>
              </a:ext>
            </a:extLst>
          </p:cNvPr>
          <p:cNvSpPr txBox="1"/>
          <p:nvPr/>
        </p:nvSpPr>
        <p:spPr>
          <a:xfrm>
            <a:off x="14220152" y="-1665354"/>
            <a:ext cx="1076437" cy="1015663"/>
          </a:xfrm>
          <a:prstGeom prst="rect">
            <a:avLst/>
          </a:prstGeom>
          <a:noFill/>
        </p:spPr>
        <p:txBody>
          <a:bodyPr wrap="square">
            <a:spAutoFit/>
          </a:bodyPr>
          <a:lstStyle/>
          <a:p>
            <a:r>
              <a:rPr lang="da-DK" sz="6000" b="1" dirty="0">
                <a:solidFill>
                  <a:srgbClr val="FFC000"/>
                </a:solidFill>
              </a:rPr>
              <a:t>?</a:t>
            </a:r>
          </a:p>
        </p:txBody>
      </p:sp>
      <p:sp>
        <p:nvSpPr>
          <p:cNvPr id="21" name="Tekstfelt 20">
            <a:extLst>
              <a:ext uri="{FF2B5EF4-FFF2-40B4-BE49-F238E27FC236}">
                <a16:creationId xmlns:a16="http://schemas.microsoft.com/office/drawing/2014/main" id="{C995AFE7-6801-0F10-7070-4943CEDF50F4}"/>
              </a:ext>
            </a:extLst>
          </p:cNvPr>
          <p:cNvSpPr txBox="1"/>
          <p:nvPr/>
        </p:nvSpPr>
        <p:spPr>
          <a:xfrm>
            <a:off x="13972949" y="-659943"/>
            <a:ext cx="1076437" cy="1015663"/>
          </a:xfrm>
          <a:prstGeom prst="rect">
            <a:avLst/>
          </a:prstGeom>
          <a:noFill/>
        </p:spPr>
        <p:txBody>
          <a:bodyPr wrap="square">
            <a:spAutoFit/>
          </a:bodyPr>
          <a:lstStyle/>
          <a:p>
            <a:r>
              <a:rPr lang="da-DK" sz="6000" b="1" dirty="0">
                <a:solidFill>
                  <a:srgbClr val="EA5925"/>
                </a:solidFill>
              </a:rPr>
              <a:t>?</a:t>
            </a:r>
          </a:p>
        </p:txBody>
      </p:sp>
      <p:sp>
        <p:nvSpPr>
          <p:cNvPr id="22" name="Tekstfelt 21">
            <a:extLst>
              <a:ext uri="{FF2B5EF4-FFF2-40B4-BE49-F238E27FC236}">
                <a16:creationId xmlns:a16="http://schemas.microsoft.com/office/drawing/2014/main" id="{3D781349-6979-2976-A6FC-8D8C68A13DF7}"/>
              </a:ext>
            </a:extLst>
          </p:cNvPr>
          <p:cNvSpPr txBox="1"/>
          <p:nvPr/>
        </p:nvSpPr>
        <p:spPr>
          <a:xfrm>
            <a:off x="13576905" y="-172483"/>
            <a:ext cx="1076437" cy="1015663"/>
          </a:xfrm>
          <a:prstGeom prst="rect">
            <a:avLst/>
          </a:prstGeom>
          <a:noFill/>
        </p:spPr>
        <p:txBody>
          <a:bodyPr wrap="square">
            <a:spAutoFit/>
          </a:bodyPr>
          <a:lstStyle/>
          <a:p>
            <a:r>
              <a:rPr lang="da-DK" sz="6000" b="1" dirty="0">
                <a:solidFill>
                  <a:srgbClr val="97CCD9"/>
                </a:solidFill>
              </a:rPr>
              <a:t>?</a:t>
            </a:r>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88B1A214-821F-B7CA-635F-CE3BCAD8764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3" t="3261" r="55340" b="11056"/>
          <a:stretch/>
        </p:blipFill>
        <p:spPr>
          <a:xfrm>
            <a:off x="458570" y="716936"/>
            <a:ext cx="2762612" cy="5712439"/>
          </a:xfrm>
          <a:prstGeom prst="rect">
            <a:avLst/>
          </a:prstGeom>
        </p:spPr>
      </p:pic>
    </p:spTree>
    <p:extLst>
      <p:ext uri="{BB962C8B-B14F-4D97-AF65-F5344CB8AC3E}">
        <p14:creationId xmlns:p14="http://schemas.microsoft.com/office/powerpoint/2010/main" val="295031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2" name="Titel 11">
            <a:extLst>
              <a:ext uri="{FF2B5EF4-FFF2-40B4-BE49-F238E27FC236}">
                <a16:creationId xmlns:a16="http://schemas.microsoft.com/office/drawing/2014/main" id="{BDE66D94-10C2-C9D7-2935-03012AFFA4CC}"/>
              </a:ext>
            </a:extLst>
          </p:cNvPr>
          <p:cNvSpPr>
            <a:spLocks noGrp="1"/>
          </p:cNvSpPr>
          <p:nvPr>
            <p:ph type="title"/>
          </p:nvPr>
        </p:nvSpPr>
        <p:spPr>
          <a:xfrm>
            <a:off x="1823100" y="600868"/>
            <a:ext cx="9456000" cy="1161900"/>
          </a:xfrm>
        </p:spPr>
        <p:txBody>
          <a:bodyPr/>
          <a:lstStyle/>
          <a:p>
            <a:r>
              <a:rPr lang="da-DK" b="1" cap="all" dirty="0"/>
              <a:t>Hvad giver dig håb i hverdagen?</a:t>
            </a:r>
            <a:br>
              <a:rPr lang="da-DK" b="1" cap="all" dirty="0"/>
            </a:br>
            <a:endParaRPr lang="da-DK" cap="all" dirty="0"/>
          </a:p>
        </p:txBody>
      </p:sp>
      <p:sp>
        <p:nvSpPr>
          <p:cNvPr id="193" name="Google Shape;193;gbf2804f1cd_0_62"/>
          <p:cNvSpPr txBox="1">
            <a:spLocks noGrp="1"/>
          </p:cNvSpPr>
          <p:nvPr>
            <p:ph type="body" idx="1"/>
          </p:nvPr>
        </p:nvSpPr>
        <p:spPr>
          <a:xfrm>
            <a:off x="1823100" y="1762768"/>
            <a:ext cx="9455100" cy="2022303"/>
          </a:xfrm>
          <a:prstGeom prst="rect">
            <a:avLst/>
          </a:prstGeom>
          <a:noFill/>
          <a:ln>
            <a:noFill/>
          </a:ln>
        </p:spPr>
        <p:txBody>
          <a:bodyPr spcFirstLastPara="1" wrap="square" lIns="91425" tIns="45700" rIns="91425" bIns="45700" anchor="b" anchorCtr="0">
            <a:noAutofit/>
          </a:bodyPr>
          <a:lstStyle/>
          <a:p>
            <a:pPr marL="0" indent="0" algn="ctr">
              <a:buNone/>
            </a:pPr>
            <a:endParaRPr lang="da-DK" dirty="0"/>
          </a:p>
          <a:p>
            <a:pPr marL="137160" indent="0">
              <a:buNone/>
            </a:pPr>
            <a:r>
              <a:rPr lang="da-DK" dirty="0"/>
              <a:t>Dialog to og to eller tre og tre</a:t>
            </a:r>
          </a:p>
          <a:p>
            <a:pPr marL="480060" indent="-342900">
              <a:buFontTx/>
              <a:buChar char="-"/>
            </a:pPr>
            <a:endParaRPr lang="da-DK" dirty="0"/>
          </a:p>
          <a:p>
            <a:pPr marL="137160" indent="0">
              <a:buNone/>
            </a:pPr>
            <a:r>
              <a:rPr lang="da-DK" b="1" dirty="0"/>
              <a:t>Derefter en tegneøvelse</a:t>
            </a:r>
          </a:p>
          <a:p>
            <a:pPr marL="137160" indent="0">
              <a:buNone/>
            </a:pPr>
            <a:r>
              <a:rPr lang="da-DK" dirty="0"/>
              <a:t>Tegn dit håb (Individuelt arbejde)</a:t>
            </a:r>
          </a:p>
          <a:p>
            <a:pPr marL="0" indent="0" algn="ctr">
              <a:buClr>
                <a:schemeClr val="dk1"/>
              </a:buClr>
              <a:buSzPts val="1100"/>
              <a:buNone/>
            </a:pPr>
            <a:endParaRPr dirty="0">
              <a:sym typeface="Cambria"/>
            </a:endParaRPr>
          </a:p>
        </p:txBody>
      </p:sp>
      <p:sp>
        <p:nvSpPr>
          <p:cNvPr id="2" name="Tekstfelt 1">
            <a:extLst>
              <a:ext uri="{FF2B5EF4-FFF2-40B4-BE49-F238E27FC236}">
                <a16:creationId xmlns:a16="http://schemas.microsoft.com/office/drawing/2014/main" id="{1D24B897-244D-E746-68B7-18464A346D9E}"/>
              </a:ext>
            </a:extLst>
          </p:cNvPr>
          <p:cNvSpPr txBox="1"/>
          <p:nvPr/>
        </p:nvSpPr>
        <p:spPr>
          <a:xfrm>
            <a:off x="13803085" y="-3120742"/>
            <a:ext cx="672771" cy="1126058"/>
          </a:xfrm>
          <a:prstGeom prst="rect">
            <a:avLst/>
          </a:prstGeom>
          <a:noFill/>
        </p:spPr>
        <p:txBody>
          <a:bodyPr wrap="square" lIns="0" tIns="0" rIns="0" bIns="0" rtlCol="0">
            <a:noAutofit/>
          </a:bodyPr>
          <a:lstStyle/>
          <a:p>
            <a:r>
              <a:rPr lang="da-DK" sz="11500" dirty="0">
                <a:solidFill>
                  <a:srgbClr val="00B0F0"/>
                </a:solidFill>
                <a:latin typeface="Arial" panose="020B0604020202020204" pitchFamily="34" charset="0"/>
                <a:cs typeface="Arial" panose="020B0604020202020204" pitchFamily="34" charset="0"/>
              </a:rPr>
              <a:t>?</a:t>
            </a:r>
          </a:p>
          <a:p>
            <a:endParaRPr lang="da-DK" sz="2400" dirty="0">
              <a:latin typeface="Arial" panose="020B0604020202020204" pitchFamily="34" charset="0"/>
              <a:cs typeface="Arial" panose="020B0604020202020204" pitchFamily="34" charset="0"/>
            </a:endParaRPr>
          </a:p>
        </p:txBody>
      </p:sp>
      <p:sp>
        <p:nvSpPr>
          <p:cNvPr id="3" name="Tekstfelt 2">
            <a:extLst>
              <a:ext uri="{FF2B5EF4-FFF2-40B4-BE49-F238E27FC236}">
                <a16:creationId xmlns:a16="http://schemas.microsoft.com/office/drawing/2014/main" id="{5075293C-E11C-8127-650B-4C618EC535BB}"/>
              </a:ext>
            </a:extLst>
          </p:cNvPr>
          <p:cNvSpPr txBox="1"/>
          <p:nvPr/>
        </p:nvSpPr>
        <p:spPr>
          <a:xfrm>
            <a:off x="14241966" y="-2470292"/>
            <a:ext cx="914287" cy="1570387"/>
          </a:xfrm>
          <a:prstGeom prst="rect">
            <a:avLst/>
          </a:prstGeom>
          <a:noFill/>
        </p:spPr>
        <p:txBody>
          <a:bodyPr wrap="square">
            <a:spAutoFit/>
          </a:bodyPr>
          <a:lstStyle/>
          <a:p>
            <a:r>
              <a:rPr lang="da-DK" sz="9600" b="1" dirty="0">
                <a:solidFill>
                  <a:srgbClr val="EA5925"/>
                </a:solidFill>
                <a:latin typeface="Arial" panose="020B0604020202020204" pitchFamily="34" charset="0"/>
                <a:cs typeface="Arial" panose="020B0604020202020204" pitchFamily="34" charset="0"/>
              </a:rPr>
              <a:t>?</a:t>
            </a:r>
          </a:p>
        </p:txBody>
      </p:sp>
      <p:sp>
        <p:nvSpPr>
          <p:cNvPr id="4" name="Tekstfelt 3">
            <a:extLst>
              <a:ext uri="{FF2B5EF4-FFF2-40B4-BE49-F238E27FC236}">
                <a16:creationId xmlns:a16="http://schemas.microsoft.com/office/drawing/2014/main" id="{D1AB8C14-E384-F04F-4D15-2782501AAC29}"/>
              </a:ext>
            </a:extLst>
          </p:cNvPr>
          <p:cNvSpPr txBox="1"/>
          <p:nvPr/>
        </p:nvSpPr>
        <p:spPr>
          <a:xfrm>
            <a:off x="13845922" y="-1982832"/>
            <a:ext cx="914287" cy="1570387"/>
          </a:xfrm>
          <a:prstGeom prst="rect">
            <a:avLst/>
          </a:prstGeom>
          <a:noFill/>
        </p:spPr>
        <p:txBody>
          <a:bodyPr wrap="square">
            <a:spAutoFit/>
          </a:bodyPr>
          <a:lstStyle/>
          <a:p>
            <a:r>
              <a:rPr lang="da-DK" sz="9600" b="1" dirty="0">
                <a:solidFill>
                  <a:srgbClr val="97CCD9"/>
                </a:solidFill>
                <a:latin typeface="Arial" panose="020B0604020202020204" pitchFamily="34" charset="0"/>
                <a:cs typeface="Arial" panose="020B0604020202020204" pitchFamily="34" charset="0"/>
              </a:rPr>
              <a:t>?</a:t>
            </a:r>
          </a:p>
        </p:txBody>
      </p:sp>
      <p:sp>
        <p:nvSpPr>
          <p:cNvPr id="5" name="Tekstfelt 4">
            <a:extLst>
              <a:ext uri="{FF2B5EF4-FFF2-40B4-BE49-F238E27FC236}">
                <a16:creationId xmlns:a16="http://schemas.microsoft.com/office/drawing/2014/main" id="{A1FF386D-BB0C-D526-A164-CB39875BA86D}"/>
              </a:ext>
            </a:extLst>
          </p:cNvPr>
          <p:cNvSpPr txBox="1"/>
          <p:nvPr/>
        </p:nvSpPr>
        <p:spPr>
          <a:xfrm>
            <a:off x="14446332" y="-1969237"/>
            <a:ext cx="672771" cy="1126058"/>
          </a:xfrm>
          <a:prstGeom prst="rect">
            <a:avLst/>
          </a:prstGeom>
          <a:noFill/>
        </p:spPr>
        <p:txBody>
          <a:bodyPr wrap="square" lIns="0" tIns="0" rIns="0" bIns="0" rtlCol="0">
            <a:noAutofit/>
          </a:bodyPr>
          <a:lstStyle/>
          <a:p>
            <a:r>
              <a:rPr lang="da-DK" sz="11500" dirty="0">
                <a:solidFill>
                  <a:srgbClr val="9D184D"/>
                </a:solidFill>
                <a:latin typeface="Arial" panose="020B0604020202020204" pitchFamily="34" charset="0"/>
                <a:cs typeface="Arial" panose="020B0604020202020204" pitchFamily="34" charset="0"/>
              </a:rPr>
              <a:t>?</a:t>
            </a:r>
          </a:p>
          <a:p>
            <a:endParaRPr lang="da-DK" sz="2400" dirty="0">
              <a:solidFill>
                <a:srgbClr val="9D184D"/>
              </a:solidFill>
              <a:latin typeface="Arial" panose="020B0604020202020204" pitchFamily="34" charset="0"/>
              <a:cs typeface="Arial" panose="020B0604020202020204" pitchFamily="34" charset="0"/>
            </a:endParaRPr>
          </a:p>
        </p:txBody>
      </p:sp>
      <p:sp>
        <p:nvSpPr>
          <p:cNvPr id="6" name="Tekstfelt 5">
            <a:extLst>
              <a:ext uri="{FF2B5EF4-FFF2-40B4-BE49-F238E27FC236}">
                <a16:creationId xmlns:a16="http://schemas.microsoft.com/office/drawing/2014/main" id="{1629E1D3-91F6-52EA-7AD0-ED30E85212A3}"/>
              </a:ext>
            </a:extLst>
          </p:cNvPr>
          <p:cNvSpPr txBox="1"/>
          <p:nvPr/>
        </p:nvSpPr>
        <p:spPr>
          <a:xfrm>
            <a:off x="14156381" y="-2154303"/>
            <a:ext cx="672771" cy="1126058"/>
          </a:xfrm>
          <a:prstGeom prst="rect">
            <a:avLst/>
          </a:prstGeom>
          <a:noFill/>
        </p:spPr>
        <p:txBody>
          <a:bodyPr wrap="square" lIns="0" tIns="0" rIns="0" bIns="0" rtlCol="0">
            <a:noAutofit/>
          </a:bodyPr>
          <a:lstStyle/>
          <a:p>
            <a:r>
              <a:rPr lang="da-DK" sz="6000" dirty="0">
                <a:solidFill>
                  <a:srgbClr val="00B0F0"/>
                </a:solidFill>
                <a:latin typeface="Arial" panose="020B0604020202020204" pitchFamily="34" charset="0"/>
                <a:cs typeface="Arial" panose="020B0604020202020204" pitchFamily="34" charset="0"/>
              </a:rPr>
              <a:t>?</a:t>
            </a:r>
          </a:p>
          <a:p>
            <a:endParaRPr lang="da-DK" sz="6000" dirty="0">
              <a:latin typeface="Arial" panose="020B0604020202020204" pitchFamily="34" charset="0"/>
              <a:cs typeface="Arial" panose="020B0604020202020204" pitchFamily="34" charset="0"/>
            </a:endParaRPr>
          </a:p>
        </p:txBody>
      </p:sp>
      <p:sp>
        <p:nvSpPr>
          <p:cNvPr id="7" name="Tekstfelt 6">
            <a:extLst>
              <a:ext uri="{FF2B5EF4-FFF2-40B4-BE49-F238E27FC236}">
                <a16:creationId xmlns:a16="http://schemas.microsoft.com/office/drawing/2014/main" id="{3F040717-4970-A79B-82EE-9E7CC8BB73D1}"/>
              </a:ext>
            </a:extLst>
          </p:cNvPr>
          <p:cNvSpPr txBox="1"/>
          <p:nvPr/>
        </p:nvSpPr>
        <p:spPr>
          <a:xfrm>
            <a:off x="14842465" y="-2509004"/>
            <a:ext cx="914287" cy="1016133"/>
          </a:xfrm>
          <a:prstGeom prst="rect">
            <a:avLst/>
          </a:prstGeom>
          <a:noFill/>
        </p:spPr>
        <p:txBody>
          <a:bodyPr wrap="square">
            <a:spAutoFit/>
          </a:bodyPr>
          <a:lstStyle/>
          <a:p>
            <a:r>
              <a:rPr lang="da-DK" sz="6000" b="1" dirty="0">
                <a:solidFill>
                  <a:srgbClr val="FFC000"/>
                </a:solidFill>
                <a:latin typeface="Arial" panose="020B0604020202020204" pitchFamily="34" charset="0"/>
                <a:cs typeface="Arial" panose="020B0604020202020204" pitchFamily="34" charset="0"/>
              </a:rPr>
              <a:t>?</a:t>
            </a:r>
          </a:p>
        </p:txBody>
      </p:sp>
      <p:sp>
        <p:nvSpPr>
          <p:cNvPr id="8" name="Tekstfelt 7">
            <a:extLst>
              <a:ext uri="{FF2B5EF4-FFF2-40B4-BE49-F238E27FC236}">
                <a16:creationId xmlns:a16="http://schemas.microsoft.com/office/drawing/2014/main" id="{5361B964-767A-88BD-6360-D8588AF2AE04}"/>
              </a:ext>
            </a:extLst>
          </p:cNvPr>
          <p:cNvSpPr txBox="1"/>
          <p:nvPr/>
        </p:nvSpPr>
        <p:spPr>
          <a:xfrm>
            <a:off x="14595262" y="-1503593"/>
            <a:ext cx="914287" cy="1016133"/>
          </a:xfrm>
          <a:prstGeom prst="rect">
            <a:avLst/>
          </a:prstGeom>
          <a:noFill/>
        </p:spPr>
        <p:txBody>
          <a:bodyPr wrap="square">
            <a:spAutoFit/>
          </a:bodyPr>
          <a:lstStyle/>
          <a:p>
            <a:r>
              <a:rPr lang="da-DK" sz="6000" b="1" dirty="0">
                <a:solidFill>
                  <a:srgbClr val="EA5925"/>
                </a:solidFill>
                <a:latin typeface="Arial" panose="020B0604020202020204" pitchFamily="34" charset="0"/>
                <a:cs typeface="Arial" panose="020B0604020202020204" pitchFamily="34" charset="0"/>
              </a:rPr>
              <a:t>?</a:t>
            </a:r>
          </a:p>
        </p:txBody>
      </p:sp>
      <p:sp>
        <p:nvSpPr>
          <p:cNvPr id="9" name="Tekstfelt 8">
            <a:extLst>
              <a:ext uri="{FF2B5EF4-FFF2-40B4-BE49-F238E27FC236}">
                <a16:creationId xmlns:a16="http://schemas.microsoft.com/office/drawing/2014/main" id="{569F1AA1-0434-4457-221A-87773629717A}"/>
              </a:ext>
            </a:extLst>
          </p:cNvPr>
          <p:cNvSpPr txBox="1"/>
          <p:nvPr/>
        </p:nvSpPr>
        <p:spPr>
          <a:xfrm>
            <a:off x="14199218" y="-1016133"/>
            <a:ext cx="914287" cy="1016133"/>
          </a:xfrm>
          <a:prstGeom prst="rect">
            <a:avLst/>
          </a:prstGeom>
          <a:noFill/>
        </p:spPr>
        <p:txBody>
          <a:bodyPr wrap="square">
            <a:spAutoFit/>
          </a:bodyPr>
          <a:lstStyle/>
          <a:p>
            <a:r>
              <a:rPr lang="da-DK" sz="6000" b="1" dirty="0">
                <a:solidFill>
                  <a:srgbClr val="97CCD9"/>
                </a:solidFill>
                <a:latin typeface="Arial" panose="020B0604020202020204" pitchFamily="34" charset="0"/>
                <a:cs typeface="Arial" panose="020B0604020202020204" pitchFamily="34" charset="0"/>
              </a:rPr>
              <a:t>?</a:t>
            </a:r>
          </a:p>
        </p:txBody>
      </p:sp>
      <p:pic>
        <p:nvPicPr>
          <p:cNvPr id="11" name="Billede 10" descr="Et billede, der indeholder tegning, Børnekunst, illustration/afbildning, skitse&#10;&#10;Indhold genereret af kunstig intelligens kan være forkert.">
            <a:extLst>
              <a:ext uri="{FF2B5EF4-FFF2-40B4-BE49-F238E27FC236}">
                <a16:creationId xmlns:a16="http://schemas.microsoft.com/office/drawing/2014/main" id="{3B739385-67F0-B82B-7836-DF5EB3121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112" y="4196990"/>
            <a:ext cx="2046098" cy="1847965"/>
          </a:xfrm>
          <a:prstGeom prst="rect">
            <a:avLst/>
          </a:prstGeom>
        </p:spPr>
      </p:pic>
      <p:pic>
        <p:nvPicPr>
          <p:cNvPr id="13" name="Billede 12" descr="Et billede, der indeholder tegning, Børnekunst, skitse, illustration/afbildning&#10;&#10;Indhold genereret af kunstig intelligens kan være forkert.">
            <a:extLst>
              <a:ext uri="{FF2B5EF4-FFF2-40B4-BE49-F238E27FC236}">
                <a16:creationId xmlns:a16="http://schemas.microsoft.com/office/drawing/2014/main" id="{95E94830-01C2-E395-C384-C2E45F1D4D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3100" y="4197876"/>
            <a:ext cx="2122920" cy="1847965"/>
          </a:xfrm>
          <a:prstGeom prst="rect">
            <a:avLst/>
          </a:prstGeom>
        </p:spPr>
      </p:pic>
      <p:pic>
        <p:nvPicPr>
          <p:cNvPr id="15" name="Billede 14" descr="Et billede, der indeholder tegning, skitse, tegneserie, fodtøj&#10;&#10;Indhold genereret af kunstig intelligens kan være forkert.">
            <a:extLst>
              <a:ext uri="{FF2B5EF4-FFF2-40B4-BE49-F238E27FC236}">
                <a16:creationId xmlns:a16="http://schemas.microsoft.com/office/drawing/2014/main" id="{9F31F34F-829E-3E53-9EB9-AD965DCD1309}"/>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6184" y="2524991"/>
            <a:ext cx="3990108" cy="39901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8C025-7BC4-1D2C-0E65-13816823E675}"/>
              </a:ext>
            </a:extLst>
          </p:cNvPr>
          <p:cNvSpPr>
            <a:spLocks noGrp="1"/>
          </p:cNvSpPr>
          <p:nvPr>
            <p:ph type="ctrTitle"/>
          </p:nvPr>
        </p:nvSpPr>
        <p:spPr>
          <a:xfrm>
            <a:off x="1115575" y="2692872"/>
            <a:ext cx="4572000" cy="1260302"/>
          </a:xfrm>
        </p:spPr>
        <p:txBody>
          <a:bodyPr>
            <a:noAutofit/>
          </a:bodyPr>
          <a:lstStyle/>
          <a:p>
            <a:pPr algn="l"/>
            <a:r>
              <a:rPr lang="da-DK" sz="4400" b="0" dirty="0"/>
              <a:t>FÆLLESSKABER </a:t>
            </a:r>
            <a:br>
              <a:rPr lang="da-DK" sz="4400" b="0" dirty="0"/>
            </a:br>
            <a:r>
              <a:rPr lang="da-DK" sz="4400" b="0" dirty="0"/>
              <a:t> </a:t>
            </a:r>
            <a:br>
              <a:rPr lang="da-DK" sz="4400" b="0" dirty="0"/>
            </a:br>
            <a:r>
              <a:rPr lang="da-DK" sz="4400" b="0" dirty="0"/>
              <a:t>SAMHØRIGHED</a:t>
            </a:r>
          </a:p>
        </p:txBody>
      </p:sp>
      <p:pic>
        <p:nvPicPr>
          <p:cNvPr id="4" name="Billede 3" descr="Et billede, der indeholder tegning, Børnekunst, skitse, illustration/afbildning&#10;&#10;Indhold genereret af kunstig intelligens kan være forkert.">
            <a:extLst>
              <a:ext uri="{FF2B5EF4-FFF2-40B4-BE49-F238E27FC236}">
                <a16:creationId xmlns:a16="http://schemas.microsoft.com/office/drawing/2014/main" id="{2D556D77-B805-7745-7D29-03A139999D23}"/>
              </a:ext>
            </a:extLst>
          </p:cNvPr>
          <p:cNvPicPr>
            <a:picLocks noChangeAspect="1"/>
          </p:cNvPicPr>
          <p:nvPr/>
        </p:nvPicPr>
        <p:blipFill rotWithShape="1">
          <a:blip r:embed="rId3">
            <a:extLst>
              <a:ext uri="{28A0092B-C50C-407E-A947-70E740481C1C}">
                <a14:useLocalDpi xmlns:a14="http://schemas.microsoft.com/office/drawing/2010/main" val="0"/>
              </a:ext>
            </a:extLst>
          </a:blip>
          <a:srcRect l="10990" r="1962"/>
          <a:stretch/>
        </p:blipFill>
        <p:spPr>
          <a:xfrm>
            <a:off x="6504426" y="803023"/>
            <a:ext cx="5040000" cy="5040000"/>
          </a:xfrm>
          <a:prstGeom prst="rect">
            <a:avLst/>
          </a:prstGeom>
        </p:spPr>
      </p:pic>
    </p:spTree>
    <p:extLst>
      <p:ext uri="{BB962C8B-B14F-4D97-AF65-F5344CB8AC3E}">
        <p14:creationId xmlns:p14="http://schemas.microsoft.com/office/powerpoint/2010/main" val="361025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870CD262-B557-9FEB-0EA1-498647646C91}"/>
              </a:ext>
            </a:extLst>
          </p:cNvPr>
          <p:cNvSpPr>
            <a:spLocks noGrp="1"/>
          </p:cNvSpPr>
          <p:nvPr>
            <p:ph sz="quarter" idx="13"/>
          </p:nvPr>
        </p:nvSpPr>
        <p:spPr>
          <a:xfrm>
            <a:off x="1484601" y="1646238"/>
            <a:ext cx="9455151" cy="3160713"/>
          </a:xfrm>
        </p:spPr>
        <p:txBody>
          <a:bodyPr>
            <a:noAutofit/>
          </a:bodyPr>
          <a:lstStyle/>
          <a:p>
            <a:pPr marL="76200" indent="0">
              <a:spcBef>
                <a:spcPts val="1000"/>
              </a:spcBef>
              <a:buClrTx/>
              <a:buNone/>
            </a:pPr>
            <a:r>
              <a:rPr lang="da-DK" b="1" dirty="0"/>
              <a:t>ET FÆLLESSKAB ER ET STED, HVOR VI DELER NOGET </a:t>
            </a:r>
          </a:p>
          <a:p>
            <a:pPr marL="876300" lvl="1" indent="-342900">
              <a:spcBef>
                <a:spcPts val="1000"/>
              </a:spcBef>
              <a:buClrTx/>
              <a:buFont typeface="Arial" panose="020B0604020202020204" pitchFamily="34" charset="0"/>
              <a:buChar char="•"/>
            </a:pPr>
            <a:r>
              <a:rPr lang="da-DK" dirty="0"/>
              <a:t>Erfaringer</a:t>
            </a:r>
          </a:p>
          <a:p>
            <a:pPr marL="876300" lvl="1" indent="-342900">
              <a:spcBef>
                <a:spcPts val="1000"/>
              </a:spcBef>
              <a:buClrTx/>
              <a:buFont typeface="Arial" panose="020B0604020202020204" pitchFamily="34" charset="0"/>
              <a:buChar char="•"/>
            </a:pPr>
            <a:r>
              <a:rPr lang="da-DK" dirty="0"/>
              <a:t>Værdier </a:t>
            </a:r>
          </a:p>
          <a:p>
            <a:pPr marL="876300" lvl="1" indent="-342900">
              <a:spcBef>
                <a:spcPts val="1000"/>
              </a:spcBef>
              <a:buClrTx/>
              <a:buFont typeface="Arial" panose="020B0604020202020204" pitchFamily="34" charset="0"/>
              <a:buChar char="•"/>
            </a:pPr>
            <a:r>
              <a:rPr lang="da-DK" dirty="0"/>
              <a:t>Et rum og en dagligdag</a:t>
            </a:r>
            <a:br>
              <a:rPr lang="da-DK" dirty="0"/>
            </a:br>
            <a:endParaRPr lang="da-DK" dirty="0"/>
          </a:p>
          <a:p>
            <a:pPr marL="0" indent="0">
              <a:spcBef>
                <a:spcPts val="1000"/>
              </a:spcBef>
              <a:buClrTx/>
              <a:buNone/>
            </a:pPr>
            <a:r>
              <a:rPr lang="da-DK" b="1" dirty="0"/>
              <a:t>DET KAN VÆRE</a:t>
            </a:r>
          </a:p>
          <a:p>
            <a:pPr lvl="1">
              <a:spcBef>
                <a:spcPts val="1000"/>
              </a:spcBef>
              <a:buClrTx/>
              <a:buFont typeface="Arial" panose="020B0604020202020204" pitchFamily="34" charset="0"/>
              <a:buChar char="•"/>
            </a:pPr>
            <a:r>
              <a:rPr lang="da-DK" dirty="0"/>
              <a:t>På et værested eller i en aktivitetsgruppe</a:t>
            </a:r>
          </a:p>
          <a:p>
            <a:pPr lvl="1">
              <a:spcBef>
                <a:spcPts val="1000"/>
              </a:spcBef>
              <a:buClrTx/>
              <a:buFont typeface="Arial" panose="020B0604020202020204" pitchFamily="34" charset="0"/>
              <a:buChar char="•"/>
            </a:pPr>
            <a:r>
              <a:rPr lang="da-DK" dirty="0"/>
              <a:t>Et bofællesskab</a:t>
            </a:r>
          </a:p>
          <a:p>
            <a:pPr lvl="1">
              <a:spcBef>
                <a:spcPts val="1000"/>
              </a:spcBef>
              <a:buClrTx/>
              <a:buFont typeface="Arial" panose="020B0604020202020204" pitchFamily="34" charset="0"/>
              <a:buChar char="•"/>
            </a:pPr>
            <a:r>
              <a:rPr lang="da-DK" dirty="0"/>
              <a:t>En støttegruppe</a:t>
            </a:r>
          </a:p>
          <a:p>
            <a:pPr lvl="1">
              <a:spcBef>
                <a:spcPts val="1000"/>
              </a:spcBef>
              <a:buClrTx/>
              <a:buFont typeface="Arial" panose="020B0604020202020204" pitchFamily="34" charset="0"/>
              <a:buChar char="•"/>
            </a:pPr>
            <a:r>
              <a:rPr lang="da-DK" dirty="0"/>
              <a:t>En arbejdsplads eller uddannelse</a:t>
            </a:r>
          </a:p>
          <a:p>
            <a:pPr>
              <a:buClrTx/>
              <a:buFont typeface="Arial" panose="020B0604020202020204" pitchFamily="34" charset="0"/>
              <a:buChar char="•"/>
            </a:pPr>
            <a:endParaRPr lang="da-DK" dirty="0"/>
          </a:p>
        </p:txBody>
      </p:sp>
      <p:sp>
        <p:nvSpPr>
          <p:cNvPr id="2" name="Pladsholder til dato 1">
            <a:extLst>
              <a:ext uri="{FF2B5EF4-FFF2-40B4-BE49-F238E27FC236}">
                <a16:creationId xmlns:a16="http://schemas.microsoft.com/office/drawing/2014/main" id="{1DED6D18-88B3-F444-A39D-DF29AEFE3BB7}"/>
              </a:ext>
            </a:extLst>
          </p:cNvPr>
          <p:cNvSpPr>
            <a:spLocks noGrp="1"/>
          </p:cNvSpPr>
          <p:nvPr>
            <p:ph type="dt" sz="half" idx="4294967295"/>
          </p:nvPr>
        </p:nvSpPr>
        <p:spPr>
          <a:xfrm>
            <a:off x="9301163" y="6289675"/>
            <a:ext cx="2890837" cy="139700"/>
          </a:xfrm>
          <a:prstGeom prst="rect">
            <a:avLst/>
          </a:prstGeom>
        </p:spPr>
        <p:txBody>
          <a:bodyPr vert="horz" lIns="0" tIns="0" rIns="0" bIns="0" rtlCol="0" anchor="t" anchorCtr="0">
            <a:noAutofit/>
          </a:bodyPr>
          <a:lstStyle>
            <a:defPPr>
              <a:defRPr lang="da-DK"/>
            </a:defPPr>
            <a:lvl1pPr marL="0" algn="r" defTabSz="914400" rtl="0" eaLnBrk="1" fontAlgn="auto" latinLnBrk="0" hangingPunct="1">
              <a:spcBef>
                <a:spcPts val="0"/>
              </a:spcBef>
              <a:spcAft>
                <a:spcPts val="0"/>
              </a:spcAft>
              <a:defRPr sz="506"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2B86FE-26DC-479A-A093-3CCC7FA3FD6B}" type="datetimeFigureOut">
              <a:rPr lang="da-DK"/>
              <a:pPr/>
              <a:t>20-11-2025</a:t>
            </a:fld>
            <a:endParaRPr lang="da-DK"/>
          </a:p>
        </p:txBody>
      </p:sp>
      <p:sp>
        <p:nvSpPr>
          <p:cNvPr id="4" name="Pladsholder til slidenummer 3">
            <a:extLst>
              <a:ext uri="{FF2B5EF4-FFF2-40B4-BE49-F238E27FC236}">
                <a16:creationId xmlns:a16="http://schemas.microsoft.com/office/drawing/2014/main" id="{94BFD2C3-628B-B094-BEDA-FCB8852E2554}"/>
              </a:ext>
            </a:extLst>
          </p:cNvPr>
          <p:cNvSpPr>
            <a:spLocks noGrp="1"/>
          </p:cNvSpPr>
          <p:nvPr>
            <p:ph type="sldNum" sz="quarter" idx="4294967295"/>
          </p:nvPr>
        </p:nvSpPr>
        <p:spPr>
          <a:xfrm>
            <a:off x="0" y="0"/>
            <a:ext cx="0" cy="0"/>
          </a:xfrm>
        </p:spPr>
        <p:txBody>
          <a:bodyPr>
            <a:normAutofit fontScale="25000" lnSpcReduction="20000"/>
          </a:bodyPr>
          <a:lstStyle/>
          <a:p>
            <a:fld id="{9DDA3ED7-E1E0-4A24-A0EB-71C2A0E9FE8E}" type="slidenum">
              <a:rPr lang="da-DK"/>
              <a:t>13</a:t>
            </a:fld>
            <a:endParaRPr lang="da-DK"/>
          </a:p>
        </p:txBody>
      </p:sp>
      <p:sp>
        <p:nvSpPr>
          <p:cNvPr id="8" name="Google Shape;102;gbf97dfdc5d_0_6">
            <a:extLst>
              <a:ext uri="{FF2B5EF4-FFF2-40B4-BE49-F238E27FC236}">
                <a16:creationId xmlns:a16="http://schemas.microsoft.com/office/drawing/2014/main" id="{60A93E2B-82FC-20A6-E6C7-CDAC4168632D}"/>
              </a:ext>
            </a:extLst>
          </p:cNvPr>
          <p:cNvSpPr txBox="1">
            <a:spLocks/>
          </p:cNvSpPr>
          <p:nvPr/>
        </p:nvSpPr>
        <p:spPr>
          <a:xfrm>
            <a:off x="838200" y="873887"/>
            <a:ext cx="10515600" cy="772351"/>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pPr>
              <a:buSzPts val="2600"/>
            </a:pPr>
            <a:r>
              <a:rPr lang="da-DK" sz="3200" b="1" dirty="0"/>
              <a:t>FÆLLESSKABER OG PSYKISK SÅRBARHED</a:t>
            </a:r>
          </a:p>
        </p:txBody>
      </p:sp>
    </p:spTree>
    <p:extLst>
      <p:ext uri="{BB962C8B-B14F-4D97-AF65-F5344CB8AC3E}">
        <p14:creationId xmlns:p14="http://schemas.microsoft.com/office/powerpoint/2010/main" val="219460021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0DBD0E59-27F4-85AF-D035-31FF8CD4A0A9}"/>
              </a:ext>
            </a:extLst>
          </p:cNvPr>
          <p:cNvSpPr txBox="1">
            <a:spLocks noGrp="1"/>
          </p:cNvSpPr>
          <p:nvPr>
            <p:ph sz="quarter" idx="13"/>
          </p:nvPr>
        </p:nvSpPr>
        <p:spPr>
          <a:xfrm>
            <a:off x="875239" y="2264623"/>
            <a:ext cx="10441522" cy="2800767"/>
          </a:xfrm>
          <a:prstGeom prst="rect">
            <a:avLst/>
          </a:prstGeom>
          <a:noFill/>
        </p:spPr>
        <p:txBody>
          <a:bodyPr wrap="square">
            <a:spAutoFit/>
          </a:bodyPr>
          <a:lstStyle/>
          <a:p>
            <a:pPr>
              <a:spcAft>
                <a:spcPts val="1000"/>
              </a:spcAft>
              <a:buClrTx/>
              <a:buFont typeface="Arial" panose="020B0604020202020204" pitchFamily="34" charset="0"/>
              <a:buChar char="•"/>
            </a:pPr>
            <a:r>
              <a:rPr lang="da-DK" dirty="0"/>
              <a:t>Man føler sig mindre alene</a:t>
            </a:r>
          </a:p>
          <a:p>
            <a:pPr>
              <a:spcAft>
                <a:spcPts val="1000"/>
              </a:spcAft>
              <a:buClrTx/>
              <a:buFont typeface="Arial" panose="020B0604020202020204" pitchFamily="34" charset="0"/>
              <a:buChar char="•"/>
            </a:pPr>
            <a:r>
              <a:rPr lang="da-DK" dirty="0"/>
              <a:t>Man kan spejle sig i andre og mærke, at man ikke er den eneste, der kæmper</a:t>
            </a:r>
          </a:p>
          <a:p>
            <a:pPr>
              <a:spcAft>
                <a:spcPts val="1000"/>
              </a:spcAft>
              <a:buClrTx/>
              <a:buFont typeface="Arial" panose="020B0604020202020204" pitchFamily="34" charset="0"/>
              <a:buChar char="•"/>
            </a:pPr>
            <a:r>
              <a:rPr lang="da-DK" dirty="0"/>
              <a:t>Fællesskabet kan give struktur, håb og formål</a:t>
            </a:r>
          </a:p>
          <a:p>
            <a:pPr>
              <a:spcAft>
                <a:spcPts val="1000"/>
              </a:spcAft>
              <a:buClrTx/>
              <a:buFont typeface="Arial" panose="020B0604020202020204" pitchFamily="34" charset="0"/>
              <a:buChar char="•"/>
            </a:pPr>
            <a:r>
              <a:rPr lang="da-DK" dirty="0"/>
              <a:t>Det styrker følelsen af selvværd og tilhørsforhold</a:t>
            </a:r>
          </a:p>
        </p:txBody>
      </p:sp>
      <p:sp>
        <p:nvSpPr>
          <p:cNvPr id="5" name="Google Shape;102;gbf97dfdc5d_0_6">
            <a:extLst>
              <a:ext uri="{FF2B5EF4-FFF2-40B4-BE49-F238E27FC236}">
                <a16:creationId xmlns:a16="http://schemas.microsoft.com/office/drawing/2014/main" id="{7BEACDD7-61F8-9649-7BEB-65701B284E0D}"/>
              </a:ext>
            </a:extLst>
          </p:cNvPr>
          <p:cNvSpPr txBox="1">
            <a:spLocks/>
          </p:cNvSpPr>
          <p:nvPr/>
        </p:nvSpPr>
        <p:spPr>
          <a:xfrm>
            <a:off x="838200" y="873887"/>
            <a:ext cx="10515600" cy="772351"/>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pPr>
              <a:buSzPts val="2600"/>
            </a:pPr>
            <a:r>
              <a:rPr lang="da-DK" sz="3200" b="1" dirty="0"/>
              <a:t>HVORFOR ER FÆLLESSKABER VIGTIGE?</a:t>
            </a:r>
          </a:p>
        </p:txBody>
      </p:sp>
    </p:spTree>
    <p:extLst>
      <p:ext uri="{BB962C8B-B14F-4D97-AF65-F5344CB8AC3E}">
        <p14:creationId xmlns:p14="http://schemas.microsoft.com/office/powerpoint/2010/main" val="176698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8FC02C-EE83-109F-B8F7-C4AD3690D1BA}"/>
              </a:ext>
            </a:extLst>
          </p:cNvPr>
          <p:cNvSpPr>
            <a:spLocks noGrp="1"/>
          </p:cNvSpPr>
          <p:nvPr>
            <p:ph type="title"/>
          </p:nvPr>
        </p:nvSpPr>
        <p:spPr/>
        <p:txBody>
          <a:bodyPr/>
          <a:lstStyle/>
          <a:p>
            <a:r>
              <a:rPr lang="da-DK" sz="3200" b="1" cap="all" dirty="0"/>
              <a:t>Refleksion over egen rolle i fællesskabet </a:t>
            </a:r>
          </a:p>
        </p:txBody>
      </p:sp>
      <p:sp>
        <p:nvSpPr>
          <p:cNvPr id="3" name="Pladsholder til indhold 2">
            <a:extLst>
              <a:ext uri="{FF2B5EF4-FFF2-40B4-BE49-F238E27FC236}">
                <a16:creationId xmlns:a16="http://schemas.microsoft.com/office/drawing/2014/main" id="{324D44C4-6283-8CD5-9B42-D2E810F748D1}"/>
              </a:ext>
            </a:extLst>
          </p:cNvPr>
          <p:cNvSpPr>
            <a:spLocks noGrp="1"/>
          </p:cNvSpPr>
          <p:nvPr>
            <p:ph idx="1"/>
          </p:nvPr>
        </p:nvSpPr>
        <p:spPr/>
        <p:txBody>
          <a:bodyPr>
            <a:normAutofit/>
          </a:bodyPr>
          <a:lstStyle/>
          <a:p>
            <a:pPr>
              <a:buClrTx/>
              <a:buFont typeface="Arial" panose="020B0604020202020204" pitchFamily="34" charset="0"/>
              <a:buChar char="•"/>
            </a:pPr>
            <a:endParaRPr lang="da-DK" sz="2400" dirty="0"/>
          </a:p>
          <a:p>
            <a:pPr>
              <a:buClrTx/>
              <a:buFont typeface="Arial" panose="020B0604020202020204" pitchFamily="34" charset="0"/>
              <a:buChar char="•"/>
            </a:pPr>
            <a:r>
              <a:rPr lang="da-DK" sz="2400" dirty="0"/>
              <a:t>Hvornår føler jeg mig som en del af et fællesskab?</a:t>
            </a:r>
          </a:p>
          <a:p>
            <a:pPr>
              <a:buClrTx/>
              <a:buFont typeface="Arial" panose="020B0604020202020204" pitchFamily="34" charset="0"/>
              <a:buChar char="•"/>
            </a:pPr>
            <a:r>
              <a:rPr lang="da-DK" sz="2400" dirty="0"/>
              <a:t>Hvad kan gøre at det er svært at være med?</a:t>
            </a:r>
          </a:p>
          <a:p>
            <a:pPr>
              <a:buClrTx/>
              <a:buFont typeface="Arial" panose="020B0604020202020204" pitchFamily="34" charset="0"/>
              <a:buChar char="•"/>
            </a:pPr>
            <a:r>
              <a:rPr lang="da-DK" sz="2400" dirty="0"/>
              <a:t>Hvad har jeg brug for fra andre for at føle mig tryg?</a:t>
            </a:r>
          </a:p>
          <a:p>
            <a:pPr>
              <a:buClrTx/>
              <a:buFont typeface="Arial" panose="020B0604020202020204" pitchFamily="34" charset="0"/>
              <a:buChar char="•"/>
            </a:pPr>
            <a:r>
              <a:rPr lang="da-DK" sz="2400" dirty="0"/>
              <a:t>Hvad kan jeg selv bidrage med?</a:t>
            </a:r>
            <a:br>
              <a:rPr lang="da-DK" sz="2400" dirty="0"/>
            </a:br>
            <a:endParaRPr lang="da-DK" sz="2400" dirty="0"/>
          </a:p>
        </p:txBody>
      </p:sp>
      <p:sp>
        <p:nvSpPr>
          <p:cNvPr id="8" name="Pladsholder til dato 2">
            <a:extLst>
              <a:ext uri="{FF2B5EF4-FFF2-40B4-BE49-F238E27FC236}">
                <a16:creationId xmlns:a16="http://schemas.microsoft.com/office/drawing/2014/main" id="{25FE4DCD-51D2-C618-B755-5B60DEF73BD0}"/>
              </a:ext>
            </a:extLst>
          </p:cNvPr>
          <p:cNvSpPr txBox="1">
            <a:spLocks/>
          </p:cNvSpPr>
          <p:nvPr/>
        </p:nvSpPr>
        <p:spPr>
          <a:xfrm>
            <a:off x="8169052" y="6870246"/>
            <a:ext cx="2890837" cy="139700"/>
          </a:xfrm>
          <a:prstGeom prst="rect">
            <a:avLst/>
          </a:prstGeom>
        </p:spPr>
        <p:txBody>
          <a:bodyPr vert="horz" lIns="0" tIns="0" rIns="0" bIns="0" rtlCol="0" anchor="t" anchorCtr="0">
            <a:noAutofit/>
          </a:bodyPr>
          <a:lstStyle>
            <a:defPPr>
              <a:defRPr lang="da-DK"/>
            </a:defPPr>
            <a:lvl1pPr marL="0" algn="r" defTabSz="914400" rtl="0" eaLnBrk="1" fontAlgn="auto" latinLnBrk="0" hangingPunct="1">
              <a:spcBef>
                <a:spcPts val="0"/>
              </a:spcBef>
              <a:spcAft>
                <a:spcPts val="0"/>
              </a:spcAft>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Navn (Sidehoved/fod)</a:t>
            </a:r>
            <a:endParaRPr lang="da-DK" dirty="0"/>
          </a:p>
        </p:txBody>
      </p:sp>
      <p:sp>
        <p:nvSpPr>
          <p:cNvPr id="9" name="Pladsholder til diasnummer 4">
            <a:extLst>
              <a:ext uri="{FF2B5EF4-FFF2-40B4-BE49-F238E27FC236}">
                <a16:creationId xmlns:a16="http://schemas.microsoft.com/office/drawing/2014/main" id="{7A2305AC-0C09-4F73-EE69-0B8887BC20CA}"/>
              </a:ext>
            </a:extLst>
          </p:cNvPr>
          <p:cNvSpPr txBox="1">
            <a:spLocks/>
          </p:cNvSpPr>
          <p:nvPr/>
        </p:nvSpPr>
        <p:spPr>
          <a:xfrm>
            <a:off x="10375674" y="6868659"/>
            <a:ext cx="684212" cy="144462"/>
          </a:xfrm>
          <a:prstGeom prst="rect">
            <a:avLst/>
          </a:prstGeom>
        </p:spPr>
        <p:txBody>
          <a:bodyPr vert="horz" lIns="0" tIns="0" rIns="0" bIns="0" rtlCol="0" anchor="t" anchorCtr="0">
            <a:noAutofit/>
          </a:bodyPr>
          <a:lstStyle>
            <a:defPPr>
              <a:defRPr lang="da-DK"/>
            </a:defPPr>
            <a:lvl1pPr marL="0" algn="ctr" defTabSz="914400" rtl="0" eaLnBrk="1" fontAlgn="auto" latinLnBrk="0" hangingPunct="1">
              <a:spcBef>
                <a:spcPts val="0"/>
              </a:spcBef>
              <a:spcAft>
                <a:spcPts val="0"/>
              </a:spcAft>
              <a:defRPr lang="da-DK" sz="900" b="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7EC89C-17A0-4E64-A6D2-B825673CEEDF}" type="slidenum">
              <a:rPr lang="da-DK"/>
              <a:pPr/>
              <a:t>15</a:t>
            </a:fld>
            <a:endParaRPr lang="da-DK" dirty="0"/>
          </a:p>
        </p:txBody>
      </p:sp>
      <p:pic>
        <p:nvPicPr>
          <p:cNvPr id="6" name="Billede 5" descr="Et billede, der indeholder tegning, skitse, illustration/afbildning, tegneserie&#10;&#10;Indhold genereret af kunstig intelligens kan være forkert.">
            <a:extLst>
              <a:ext uri="{FF2B5EF4-FFF2-40B4-BE49-F238E27FC236}">
                <a16:creationId xmlns:a16="http://schemas.microsoft.com/office/drawing/2014/main" id="{FAB18DB3-6962-F66C-457D-3DE3908FA18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3" t="3261" r="8909" b="11056"/>
          <a:stretch/>
        </p:blipFill>
        <p:spPr>
          <a:xfrm>
            <a:off x="-4091713" y="2176318"/>
            <a:ext cx="3883444" cy="3786841"/>
          </a:xfrm>
          <a:prstGeom prst="rect">
            <a:avLst/>
          </a:prstGeom>
        </p:spPr>
      </p:pic>
    </p:spTree>
    <p:extLst>
      <p:ext uri="{BB962C8B-B14F-4D97-AF65-F5344CB8AC3E}">
        <p14:creationId xmlns:p14="http://schemas.microsoft.com/office/powerpoint/2010/main" val="89384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3"/>
          </p:nvPr>
        </p:nvSpPr>
        <p:spPr>
          <a:xfrm>
            <a:off x="1256108" y="2351329"/>
            <a:ext cx="6881604" cy="3146336"/>
          </a:xfrm>
        </p:spPr>
        <p:txBody>
          <a:bodyPr>
            <a:normAutofit/>
          </a:bodyPr>
          <a:lstStyle/>
          <a:p>
            <a:pPr marL="0" indent="0">
              <a:buNone/>
            </a:pPr>
            <a:r>
              <a:rPr lang="da-DK" sz="2400" dirty="0">
                <a:cs typeface="Arial" panose="020B0604020202020204" pitchFamily="34" charset="0"/>
              </a:rPr>
              <a:t>Brug materialer magasiner og hvad I kan ‘google’ </a:t>
            </a:r>
          </a:p>
          <a:p>
            <a:pPr marL="0" indent="0">
              <a:buNone/>
            </a:pPr>
            <a:r>
              <a:rPr lang="da-DK" sz="2400" dirty="0">
                <a:cs typeface="Arial" panose="020B0604020202020204" pitchFamily="34" charset="0"/>
              </a:rPr>
              <a:t>Eller hvad I hver især kender og har erfaring med</a:t>
            </a:r>
          </a:p>
        </p:txBody>
      </p:sp>
      <p:pic>
        <p:nvPicPr>
          <p:cNvPr id="1026" name="Picture 2" descr="Limstift Pritt 22g - Wulff Supplies">
            <a:extLst>
              <a:ext uri="{FF2B5EF4-FFF2-40B4-BE49-F238E27FC236}">
                <a16:creationId xmlns:a16="http://schemas.microsoft.com/office/drawing/2014/main" id="{E61755C2-422A-C9B1-D000-42B7B9E925A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261" y="3744780"/>
            <a:ext cx="2675982" cy="2523520"/>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a:extLst>
              <a:ext uri="{FF2B5EF4-FFF2-40B4-BE49-F238E27FC236}">
                <a16:creationId xmlns:a16="http://schemas.microsoft.com/office/drawing/2014/main" id="{0B5E5364-A7F8-58AE-DF64-48AEBD373097}"/>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14685">
            <a:off x="8119636" y="3430574"/>
            <a:ext cx="3168976" cy="3168976"/>
          </a:xfrm>
          <a:prstGeom prst="rect">
            <a:avLst/>
          </a:prstGeom>
        </p:spPr>
      </p:pic>
      <p:sp>
        <p:nvSpPr>
          <p:cNvPr id="2" name="Google Shape;102;gbf97dfdc5d_0_6">
            <a:extLst>
              <a:ext uri="{FF2B5EF4-FFF2-40B4-BE49-F238E27FC236}">
                <a16:creationId xmlns:a16="http://schemas.microsoft.com/office/drawing/2014/main" id="{320C3F64-EA7B-932E-0D54-2E638939A6E2}"/>
              </a:ext>
            </a:extLst>
          </p:cNvPr>
          <p:cNvSpPr txBox="1">
            <a:spLocks/>
          </p:cNvSpPr>
          <p:nvPr/>
        </p:nvSpPr>
        <p:spPr>
          <a:xfrm>
            <a:off x="1251047" y="873491"/>
            <a:ext cx="6459071" cy="772351"/>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pPr>
              <a:buSzPts val="2600"/>
            </a:pPr>
            <a:r>
              <a:rPr lang="da-DK" sz="3200" b="1" dirty="0"/>
              <a:t>LAVE PLANCHE SAMMEN OM FÆLLESSKABER</a:t>
            </a:r>
          </a:p>
        </p:txBody>
      </p:sp>
      <p:pic>
        <p:nvPicPr>
          <p:cNvPr id="5" name="Picture 4">
            <a:extLst>
              <a:ext uri="{FF2B5EF4-FFF2-40B4-BE49-F238E27FC236}">
                <a16:creationId xmlns:a16="http://schemas.microsoft.com/office/drawing/2014/main" id="{800BD5A5-26F3-DDD3-9B72-B32F65270537}"/>
              </a:ext>
            </a:extLst>
          </p:cNvPr>
          <p:cNvPicPr>
            <a:picLocks noChangeAspect="1"/>
          </p:cNvPicPr>
          <p:nvPr/>
        </p:nvPicPr>
        <p:blipFill>
          <a:blip r:embed="rId5"/>
          <a:stretch>
            <a:fillRect/>
          </a:stretch>
        </p:blipFill>
        <p:spPr>
          <a:xfrm>
            <a:off x="4476031" y="4099524"/>
            <a:ext cx="2822996" cy="1807594"/>
          </a:xfrm>
          <a:prstGeom prst="rect">
            <a:avLst/>
          </a:prstGeom>
        </p:spPr>
      </p:pic>
    </p:spTree>
    <p:extLst>
      <p:ext uri="{BB962C8B-B14F-4D97-AF65-F5344CB8AC3E}">
        <p14:creationId xmlns:p14="http://schemas.microsoft.com/office/powerpoint/2010/main" val="1558511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37EDA-FF17-3D60-1588-D9AE4BCE6053}"/>
              </a:ext>
            </a:extLst>
          </p:cNvPr>
          <p:cNvSpPr>
            <a:spLocks noGrp="1"/>
          </p:cNvSpPr>
          <p:nvPr>
            <p:ph type="title"/>
          </p:nvPr>
        </p:nvSpPr>
        <p:spPr>
          <a:xfrm>
            <a:off x="838200" y="944971"/>
            <a:ext cx="10515600" cy="772351"/>
          </a:xfrm>
        </p:spPr>
        <p:txBody>
          <a:bodyPr>
            <a:normAutofit/>
          </a:bodyPr>
          <a:lstStyle/>
          <a:p>
            <a:r>
              <a:rPr lang="da-DK" dirty="0"/>
              <a:t>REFLEKSIONS SPØRGSMÅL – ekstra spørgsmål</a:t>
            </a:r>
          </a:p>
        </p:txBody>
      </p:sp>
      <p:sp>
        <p:nvSpPr>
          <p:cNvPr id="3" name="Pladsholder til tekst 2">
            <a:extLst>
              <a:ext uri="{FF2B5EF4-FFF2-40B4-BE49-F238E27FC236}">
                <a16:creationId xmlns:a16="http://schemas.microsoft.com/office/drawing/2014/main" id="{622DF33C-53FB-58E4-20A9-F61D38AC21FD}"/>
              </a:ext>
            </a:extLst>
          </p:cNvPr>
          <p:cNvSpPr>
            <a:spLocks noGrp="1"/>
          </p:cNvSpPr>
          <p:nvPr>
            <p:ph idx="1"/>
          </p:nvPr>
        </p:nvSpPr>
        <p:spPr>
          <a:xfrm>
            <a:off x="2970981" y="1717322"/>
            <a:ext cx="8634016" cy="4195500"/>
          </a:xfrm>
        </p:spPr>
        <p:txBody>
          <a:bodyPr/>
          <a:lstStyle/>
          <a:p>
            <a:pPr marL="480060" indent="-342900">
              <a:buClr>
                <a:schemeClr val="tx1"/>
              </a:buClr>
              <a:buFont typeface="Arial" panose="020B0604020202020204" pitchFamily="34" charset="0"/>
              <a:buChar char="•"/>
            </a:pPr>
            <a:r>
              <a:rPr lang="da-DK" sz="2400" dirty="0"/>
              <a:t>Hvad kan gøre det lettere for dig at komme dig – er det støtte fra andre, et fællesskab, aktiviteter, eller noget helt andet?</a:t>
            </a:r>
          </a:p>
          <a:p>
            <a:pPr marL="480060" indent="-342900">
              <a:buClr>
                <a:schemeClr val="tx1"/>
              </a:buClr>
              <a:buFont typeface="Arial" panose="020B0604020202020204" pitchFamily="34" charset="0"/>
              <a:buChar char="•"/>
            </a:pPr>
            <a:r>
              <a:rPr lang="da-DK" sz="2400" dirty="0"/>
              <a:t>Har du oplevet en situation, hvor du følte dig set og/eller hørt, og blev mødt på en god måde? Hvordan hjalp det dig?</a:t>
            </a:r>
          </a:p>
          <a:p>
            <a:pPr marL="480060" indent="-342900">
              <a:buClr>
                <a:schemeClr val="tx1"/>
              </a:buClr>
              <a:buFont typeface="Arial" panose="020B0604020202020204" pitchFamily="34" charset="0"/>
              <a:buChar char="•"/>
            </a:pPr>
            <a:r>
              <a:rPr lang="da-DK" sz="2400" dirty="0"/>
              <a:t>Hvad betyder en </a:t>
            </a:r>
            <a:r>
              <a:rPr lang="da-DK" sz="2400" i="1" dirty="0"/>
              <a:t>meningsfuld hverdag</a:t>
            </a:r>
            <a:r>
              <a:rPr lang="da-DK" sz="2400" dirty="0"/>
              <a:t> for dig?</a:t>
            </a:r>
          </a:p>
          <a:p>
            <a:pPr marL="480060" indent="-342900">
              <a:buClr>
                <a:schemeClr val="tx1"/>
              </a:buClr>
              <a:buFont typeface="Arial" panose="020B0604020202020204" pitchFamily="34" charset="0"/>
              <a:buChar char="•"/>
            </a:pPr>
            <a:r>
              <a:rPr lang="da-DK" sz="2400" dirty="0"/>
              <a:t>Hvordan kan vi som mennesker i et fællesskab støtte hinandens </a:t>
            </a:r>
            <a:r>
              <a:rPr lang="da-DK" sz="2400" dirty="0" err="1"/>
              <a:t>recovery</a:t>
            </a:r>
            <a:r>
              <a:rPr lang="da-DK" sz="2400" dirty="0"/>
              <a:t>?</a:t>
            </a:r>
          </a:p>
          <a:p>
            <a:pPr>
              <a:buClr>
                <a:schemeClr val="tx1"/>
              </a:buClr>
              <a:buFont typeface="Arial" panose="020B0604020202020204" pitchFamily="34" charset="0"/>
              <a:buChar char="•"/>
            </a:pPr>
            <a:endParaRPr lang="da-DK" dirty="0"/>
          </a:p>
        </p:txBody>
      </p:sp>
      <p:pic>
        <p:nvPicPr>
          <p:cNvPr id="5" name="Billede 4" descr="Et billede, der indeholder tegning, skitse, illustration/afbildning, tegneserie&#10;&#10;Indhold genereret af kunstig intelligens kan være forkert.">
            <a:extLst>
              <a:ext uri="{FF2B5EF4-FFF2-40B4-BE49-F238E27FC236}">
                <a16:creationId xmlns:a16="http://schemas.microsoft.com/office/drawing/2014/main" id="{AEBCFCB0-F33B-801B-6715-2D061870173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3" t="3261" r="55340" b="11056"/>
          <a:stretch/>
        </p:blipFill>
        <p:spPr>
          <a:xfrm>
            <a:off x="458570" y="960776"/>
            <a:ext cx="2762612" cy="5712439"/>
          </a:xfrm>
          <a:prstGeom prst="rect">
            <a:avLst/>
          </a:prstGeom>
        </p:spPr>
      </p:pic>
    </p:spTree>
    <p:extLst>
      <p:ext uri="{BB962C8B-B14F-4D97-AF65-F5344CB8AC3E}">
        <p14:creationId xmlns:p14="http://schemas.microsoft.com/office/powerpoint/2010/main" val="3617360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8C025-7BC4-1D2C-0E65-13816823E675}"/>
              </a:ext>
            </a:extLst>
          </p:cNvPr>
          <p:cNvSpPr>
            <a:spLocks noGrp="1"/>
          </p:cNvSpPr>
          <p:nvPr>
            <p:ph type="ctrTitle"/>
          </p:nvPr>
        </p:nvSpPr>
        <p:spPr>
          <a:xfrm>
            <a:off x="1524000" y="1122363"/>
            <a:ext cx="3975847" cy="2387600"/>
          </a:xfrm>
        </p:spPr>
        <p:txBody>
          <a:bodyPr>
            <a:normAutofit/>
          </a:bodyPr>
          <a:lstStyle/>
          <a:p>
            <a:r>
              <a:rPr lang="da-DK" sz="4000" b="1" dirty="0"/>
              <a:t>IDENTITET</a:t>
            </a:r>
          </a:p>
        </p:txBody>
      </p:sp>
      <p:pic>
        <p:nvPicPr>
          <p:cNvPr id="6" name="Billede 5" descr="Et billede, der indeholder skitse, tegning, Børnekunst, illustration/afbildning&#10;&#10;Indhold genereret af kunstig intelligens kan være forkert.">
            <a:extLst>
              <a:ext uri="{FF2B5EF4-FFF2-40B4-BE49-F238E27FC236}">
                <a16:creationId xmlns:a16="http://schemas.microsoft.com/office/drawing/2014/main" id="{34D93541-F43D-4DD2-5653-FC2681E3BB78}"/>
              </a:ext>
            </a:extLst>
          </p:cNvPr>
          <p:cNvPicPr>
            <a:picLocks noChangeAspect="1"/>
          </p:cNvPicPr>
          <p:nvPr/>
        </p:nvPicPr>
        <p:blipFill rotWithShape="1">
          <a:blip r:embed="rId3">
            <a:extLst>
              <a:ext uri="{28A0092B-C50C-407E-A947-70E740481C1C}">
                <a14:useLocalDpi xmlns:a14="http://schemas.microsoft.com/office/drawing/2010/main" val="0"/>
              </a:ext>
            </a:extLst>
          </a:blip>
          <a:srcRect l="2031" r="2031"/>
          <a:stretch/>
        </p:blipFill>
        <p:spPr>
          <a:xfrm>
            <a:off x="6310324" y="698641"/>
            <a:ext cx="5040000" cy="50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237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5C765-E94B-3C8B-BD44-71C2AB6363FF}"/>
              </a:ext>
            </a:extLst>
          </p:cNvPr>
          <p:cNvSpPr>
            <a:spLocks noGrp="1"/>
          </p:cNvSpPr>
          <p:nvPr>
            <p:ph type="title"/>
          </p:nvPr>
        </p:nvSpPr>
        <p:spPr/>
        <p:txBody>
          <a:bodyPr>
            <a:normAutofit/>
          </a:bodyPr>
          <a:lstStyle/>
          <a:p>
            <a:r>
              <a:rPr lang="da-DK" sz="3200" b="1" dirty="0"/>
              <a:t>IDENTITET</a:t>
            </a:r>
          </a:p>
        </p:txBody>
      </p:sp>
      <p:sp>
        <p:nvSpPr>
          <p:cNvPr id="3" name="Pladsholder til indhold 2">
            <a:extLst>
              <a:ext uri="{FF2B5EF4-FFF2-40B4-BE49-F238E27FC236}">
                <a16:creationId xmlns:a16="http://schemas.microsoft.com/office/drawing/2014/main" id="{85706A99-9689-8760-824B-48E51AA8932A}"/>
              </a:ext>
            </a:extLst>
          </p:cNvPr>
          <p:cNvSpPr>
            <a:spLocks noGrp="1"/>
          </p:cNvSpPr>
          <p:nvPr>
            <p:ph idx="1"/>
          </p:nvPr>
        </p:nvSpPr>
        <p:spPr/>
        <p:txBody>
          <a:bodyPr/>
          <a:lstStyle/>
          <a:p>
            <a:pPr marL="228600" marR="0" lvl="0" indent="-228600" algn="l" defTabSz="914400" rtl="0" eaLnBrk="0" fontAlgn="base" latinLnBrk="0" hangingPunct="0">
              <a:lnSpc>
                <a:spcPct val="100000"/>
              </a:lnSpc>
              <a:spcBef>
                <a:spcPct val="0"/>
              </a:spcBef>
              <a:spcAft>
                <a:spcPct val="0"/>
              </a:spcAft>
              <a:buClrTx/>
              <a:buSzTx/>
              <a:tabLst/>
            </a:pPr>
            <a:endParaRPr lang="da-DK" altLang="da-DK" dirty="0"/>
          </a:p>
          <a:p>
            <a:pPr eaLnBrk="0" fontAlgn="base" hangingPunct="0">
              <a:lnSpc>
                <a:spcPct val="100000"/>
              </a:lnSpc>
              <a:spcBef>
                <a:spcPct val="0"/>
              </a:spcBef>
              <a:spcAft>
                <a:spcPct val="0"/>
              </a:spcAft>
              <a:buClrTx/>
            </a:pPr>
            <a:r>
              <a:rPr lang="da-DK" altLang="da-DK" dirty="0"/>
              <a:t>Psykisk sygdom kan udfordre identiteten, men </a:t>
            </a:r>
            <a:r>
              <a:rPr lang="da-DK" altLang="da-DK" dirty="0" err="1"/>
              <a:t>recovery</a:t>
            </a:r>
            <a:r>
              <a:rPr lang="da-DK" altLang="da-DK" dirty="0"/>
              <a:t> handler ofte netop om at genopdage sig selv</a:t>
            </a:r>
          </a:p>
          <a:p>
            <a:pPr eaLnBrk="0" fontAlgn="base" hangingPunct="0">
              <a:lnSpc>
                <a:spcPct val="100000"/>
              </a:lnSpc>
              <a:spcBef>
                <a:spcPct val="0"/>
              </a:spcBef>
              <a:spcAft>
                <a:spcPct val="0"/>
              </a:spcAft>
              <a:buClrTx/>
            </a:pPr>
            <a:r>
              <a:rPr lang="da-DK" altLang="da-DK" dirty="0"/>
              <a:t>Identitet er noget, vi skaber og udvikler gennem livet. Det handler om selvbillede og omverdens opfattelse af en</a:t>
            </a:r>
          </a:p>
          <a:p>
            <a:pPr marL="228600" marR="0" lvl="0" indent="-228600" algn="l" defTabSz="914400" rtl="0" eaLnBrk="0" fontAlgn="base" latinLnBrk="0" hangingPunct="0">
              <a:lnSpc>
                <a:spcPct val="100000"/>
              </a:lnSpc>
              <a:spcBef>
                <a:spcPct val="0"/>
              </a:spcBef>
              <a:spcAft>
                <a:spcPct val="0"/>
              </a:spcAft>
              <a:buClrTx/>
              <a:buSzTx/>
              <a:tabLst/>
            </a:pPr>
            <a:r>
              <a:rPr lang="da-DK" altLang="da-DK" dirty="0"/>
              <a:t>Stigma og selvstigma spiller en stor rolle når man bliver ramt af psykisk sygdom idet ens identitet og roller bliver sat under pres</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da-DK" altLang="da-DK" dirty="0"/>
          </a:p>
        </p:txBody>
      </p:sp>
    </p:spTree>
    <p:extLst>
      <p:ext uri="{BB962C8B-B14F-4D97-AF65-F5344CB8AC3E}">
        <p14:creationId xmlns:p14="http://schemas.microsoft.com/office/powerpoint/2010/main" val="12484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D88B5-E6B5-8941-B18C-1748AE6D0CA8}"/>
              </a:ext>
            </a:extLst>
          </p:cNvPr>
          <p:cNvSpPr>
            <a:spLocks noGrp="1"/>
          </p:cNvSpPr>
          <p:nvPr>
            <p:ph type="title"/>
          </p:nvPr>
        </p:nvSpPr>
        <p:spPr/>
        <p:txBody>
          <a:bodyPr>
            <a:normAutofit/>
          </a:bodyPr>
          <a:lstStyle/>
          <a:p>
            <a:r>
              <a:rPr lang="da-DK" dirty="0"/>
              <a:t>Til underviseren</a:t>
            </a:r>
            <a:br>
              <a:rPr lang="da-DK" dirty="0"/>
            </a:br>
            <a:r>
              <a:rPr lang="da-DK" dirty="0"/>
              <a:t>POETIC ELEMENTER</a:t>
            </a:r>
          </a:p>
        </p:txBody>
      </p:sp>
      <p:sp>
        <p:nvSpPr>
          <p:cNvPr id="3" name="Pladsholder til indhold 2">
            <a:extLst>
              <a:ext uri="{FF2B5EF4-FFF2-40B4-BE49-F238E27FC236}">
                <a16:creationId xmlns:a16="http://schemas.microsoft.com/office/drawing/2014/main" id="{548DB372-64B8-2414-1AAC-8DC36144B121}"/>
              </a:ext>
            </a:extLst>
          </p:cNvPr>
          <p:cNvSpPr>
            <a:spLocks noGrp="1"/>
          </p:cNvSpPr>
          <p:nvPr>
            <p:ph sz="quarter" idx="13"/>
          </p:nvPr>
        </p:nvSpPr>
        <p:spPr/>
        <p:txBody>
          <a:bodyPr>
            <a:normAutofit/>
          </a:bodyPr>
          <a:lstStyle/>
          <a:p>
            <a:pPr>
              <a:buClrTx/>
            </a:pPr>
            <a:r>
              <a:rPr lang="da-DK" dirty="0"/>
              <a:t>I de følgende slides bliver POETIC elementerne foldet ud med oplæg og øvelser og disse kan gennemgås selvstændigt</a:t>
            </a:r>
          </a:p>
          <a:p>
            <a:pPr>
              <a:buClrTx/>
            </a:pPr>
            <a:r>
              <a:rPr lang="da-DK" dirty="0"/>
              <a:t>Der kan plukkes efter behov</a:t>
            </a:r>
          </a:p>
          <a:p>
            <a:pPr>
              <a:buClrTx/>
            </a:pPr>
            <a:r>
              <a:rPr lang="da-DK" dirty="0"/>
              <a:t>Hele materialet kan ikke gennemgås i en enkel session, der skal udvælges emner afhængigt af hvilken gruppe man underviser og hvad gruppen ønsker</a:t>
            </a:r>
          </a:p>
        </p:txBody>
      </p:sp>
    </p:spTree>
    <p:extLst>
      <p:ext uri="{BB962C8B-B14F-4D97-AF65-F5344CB8AC3E}">
        <p14:creationId xmlns:p14="http://schemas.microsoft.com/office/powerpoint/2010/main" val="144293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A76DD-9703-56E1-C684-2F521DDC8A8B}"/>
              </a:ext>
            </a:extLst>
          </p:cNvPr>
          <p:cNvSpPr>
            <a:spLocks noGrp="1"/>
          </p:cNvSpPr>
          <p:nvPr>
            <p:ph type="title"/>
          </p:nvPr>
        </p:nvSpPr>
        <p:spPr/>
        <p:txBody>
          <a:bodyPr>
            <a:normAutofit/>
          </a:bodyPr>
          <a:lstStyle/>
          <a:p>
            <a:r>
              <a:rPr lang="da-DK" altLang="da-DK" sz="3200" b="1" cap="all" dirty="0"/>
              <a:t>Hvad fremmer identitet og </a:t>
            </a:r>
            <a:r>
              <a:rPr lang="da-DK" altLang="da-DK" sz="3200" b="1" cap="all" dirty="0" err="1"/>
              <a:t>recovery</a:t>
            </a:r>
            <a:r>
              <a:rPr lang="da-DK" altLang="da-DK" sz="3200" b="1" cap="all" dirty="0"/>
              <a:t>?</a:t>
            </a:r>
            <a:endParaRPr lang="da-DK" sz="3200" b="1" cap="all" dirty="0"/>
          </a:p>
        </p:txBody>
      </p:sp>
      <p:sp>
        <p:nvSpPr>
          <p:cNvPr id="3" name="Pladsholder til indhold 2">
            <a:extLst>
              <a:ext uri="{FF2B5EF4-FFF2-40B4-BE49-F238E27FC236}">
                <a16:creationId xmlns:a16="http://schemas.microsoft.com/office/drawing/2014/main" id="{7125144C-4018-2FC7-34FF-1208BC174E11}"/>
              </a:ext>
            </a:extLst>
          </p:cNvPr>
          <p:cNvSpPr>
            <a:spLocks noGrp="1"/>
          </p:cNvSpPr>
          <p:nvPr>
            <p:ph idx="1"/>
          </p:nvPr>
        </p:nvSpPr>
        <p:spPr/>
        <p:txBody>
          <a:bodyPr/>
          <a:lstStyle/>
          <a:p>
            <a:pPr eaLnBrk="0" fontAlgn="base" hangingPunct="0">
              <a:lnSpc>
                <a:spcPct val="200000"/>
              </a:lnSpc>
              <a:spcBef>
                <a:spcPct val="0"/>
              </a:spcBef>
              <a:spcAft>
                <a:spcPct val="0"/>
              </a:spcAft>
              <a:buClrTx/>
              <a:buFont typeface="Arial" panose="020B0604020202020204" pitchFamily="34" charset="0"/>
              <a:buChar char="•"/>
            </a:pPr>
            <a:r>
              <a:rPr lang="da-DK" altLang="da-DK" dirty="0"/>
              <a:t>Betydningen af fællesskab, ligeværd, håb, og støtte</a:t>
            </a:r>
          </a:p>
          <a:p>
            <a:pPr eaLnBrk="0" fontAlgn="base" hangingPunct="0">
              <a:lnSpc>
                <a:spcPct val="200000"/>
              </a:lnSpc>
              <a:spcBef>
                <a:spcPct val="0"/>
              </a:spcBef>
              <a:spcAft>
                <a:spcPct val="0"/>
              </a:spcAft>
              <a:buClrTx/>
              <a:buFont typeface="Arial" panose="020B0604020202020204" pitchFamily="34" charset="0"/>
              <a:buChar char="•"/>
            </a:pPr>
            <a:r>
              <a:rPr lang="da-DK" altLang="da-DK" dirty="0"/>
              <a:t>Peer-støtte og </a:t>
            </a:r>
            <a:r>
              <a:rPr lang="da-DK" altLang="da-DK" dirty="0" err="1"/>
              <a:t>empowerment</a:t>
            </a:r>
            <a:endParaRPr lang="da-DK" altLang="da-DK" dirty="0"/>
          </a:p>
          <a:p>
            <a:pPr eaLnBrk="0" fontAlgn="base" hangingPunct="0">
              <a:lnSpc>
                <a:spcPct val="200000"/>
              </a:lnSpc>
              <a:spcBef>
                <a:spcPct val="0"/>
              </a:spcBef>
              <a:spcAft>
                <a:spcPct val="0"/>
              </a:spcAft>
              <a:buClrTx/>
              <a:buFont typeface="Arial" panose="020B0604020202020204" pitchFamily="34" charset="0"/>
              <a:buChar char="•"/>
            </a:pPr>
            <a:r>
              <a:rPr lang="da-DK" altLang="da-DK" dirty="0"/>
              <a:t>Brugerinddragelse og medbestemmelse</a:t>
            </a:r>
          </a:p>
          <a:p>
            <a:endParaRPr lang="da-DK" dirty="0"/>
          </a:p>
        </p:txBody>
      </p:sp>
    </p:spTree>
    <p:extLst>
      <p:ext uri="{BB962C8B-B14F-4D97-AF65-F5344CB8AC3E}">
        <p14:creationId xmlns:p14="http://schemas.microsoft.com/office/powerpoint/2010/main" val="265695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A2C0FB-6990-4720-A1D9-E327FCEF3F97}"/>
              </a:ext>
            </a:extLst>
          </p:cNvPr>
          <p:cNvSpPr>
            <a:spLocks noGrp="1"/>
          </p:cNvSpPr>
          <p:nvPr>
            <p:ph type="title"/>
          </p:nvPr>
        </p:nvSpPr>
        <p:spPr/>
        <p:txBody>
          <a:bodyPr>
            <a:normAutofit/>
          </a:bodyPr>
          <a:lstStyle/>
          <a:p>
            <a:r>
              <a:rPr lang="da-DK" sz="3200" dirty="0"/>
              <a:t>IDENTITET OG RECOVERY</a:t>
            </a:r>
          </a:p>
        </p:txBody>
      </p:sp>
      <p:sp>
        <p:nvSpPr>
          <p:cNvPr id="6" name="Pladsholder til indhold 5">
            <a:extLst>
              <a:ext uri="{FF2B5EF4-FFF2-40B4-BE49-F238E27FC236}">
                <a16:creationId xmlns:a16="http://schemas.microsoft.com/office/drawing/2014/main" id="{CAB5BC44-A93F-4F6D-A03E-991EDFCC884A}"/>
              </a:ext>
            </a:extLst>
          </p:cNvPr>
          <p:cNvSpPr>
            <a:spLocks noGrp="1"/>
          </p:cNvSpPr>
          <p:nvPr>
            <p:ph idx="1"/>
          </p:nvPr>
        </p:nvSpPr>
        <p:spPr>
          <a:xfrm>
            <a:off x="6096000" y="1846907"/>
            <a:ext cx="5257800" cy="4399984"/>
          </a:xfrm>
        </p:spPr>
        <p:txBody>
          <a:bodyPr>
            <a:normAutofit/>
          </a:bodyPr>
          <a:lstStyle/>
          <a:p>
            <a:endParaRPr lang="da-DK" b="1" dirty="0"/>
          </a:p>
          <a:p>
            <a:pPr marL="0" indent="0" algn="ctr">
              <a:buNone/>
            </a:pPr>
            <a:r>
              <a:rPr lang="da-DK" b="1" dirty="0"/>
              <a:t>FOTOGRAF RUMLE HAMMERICH</a:t>
            </a:r>
          </a:p>
        </p:txBody>
      </p:sp>
      <p:sp>
        <p:nvSpPr>
          <p:cNvPr id="3" name="Pladsholder til dato 2">
            <a:extLst>
              <a:ext uri="{FF2B5EF4-FFF2-40B4-BE49-F238E27FC236}">
                <a16:creationId xmlns:a16="http://schemas.microsoft.com/office/drawing/2014/main" id="{E1068826-AD00-482E-AE51-6836FE879395}"/>
              </a:ext>
            </a:extLst>
          </p:cNvPr>
          <p:cNvSpPr>
            <a:spLocks noGrp="1"/>
          </p:cNvSpPr>
          <p:nvPr>
            <p:ph type="dt" sz="half" idx="4294967295"/>
          </p:nvPr>
        </p:nvSpPr>
        <p:spPr>
          <a:xfrm>
            <a:off x="9301163" y="6289675"/>
            <a:ext cx="2890837" cy="139700"/>
          </a:xfrm>
          <a:prstGeom prst="rect">
            <a:avLst/>
          </a:prstGeom>
        </p:spPr>
        <p:txBody>
          <a:bodyPr/>
          <a:lstStyle/>
          <a:p>
            <a:r>
              <a:rPr lang="da-DK"/>
              <a:t>Navn (Sidehoved/fod)</a:t>
            </a:r>
            <a:endParaRPr lang="da-DK" dirty="0"/>
          </a:p>
        </p:txBody>
      </p:sp>
      <p:sp>
        <p:nvSpPr>
          <p:cNvPr id="5" name="Pladsholder til slidenummer 4">
            <a:extLst>
              <a:ext uri="{FF2B5EF4-FFF2-40B4-BE49-F238E27FC236}">
                <a16:creationId xmlns:a16="http://schemas.microsoft.com/office/drawing/2014/main" id="{8C14F177-B4E6-4B8C-AF10-74A78EBBC5CB}"/>
              </a:ext>
            </a:extLst>
          </p:cNvPr>
          <p:cNvSpPr>
            <a:spLocks noGrp="1"/>
          </p:cNvSpPr>
          <p:nvPr>
            <p:ph type="sldNum" sz="quarter" idx="4294967295"/>
          </p:nvPr>
        </p:nvSpPr>
        <p:spPr>
          <a:xfrm>
            <a:off x="11507788" y="6288088"/>
            <a:ext cx="684212" cy="144462"/>
          </a:xfrm>
          <a:prstGeom prst="rect">
            <a:avLst/>
          </a:prstGeom>
        </p:spPr>
        <p:txBody>
          <a:bodyPr/>
          <a:lstStyle/>
          <a:p>
            <a:fld id="{667EC89C-17A0-4E64-A6D2-B825673CEEDF}" type="slidenum">
              <a:rPr lang="da-DK" smtClean="0"/>
              <a:t>21</a:t>
            </a:fld>
            <a:endParaRPr lang="da-DK" dirty="0"/>
          </a:p>
        </p:txBody>
      </p:sp>
      <p:pic>
        <p:nvPicPr>
          <p:cNvPr id="2050" name="Picture 2" descr="63-årige Rumle Hammerich (Jens Peter Hammerich) er filminstruktør, producer og manuskriptforfatter og har instrueret fire afsnit af sidste og fjerde sæson af DR’s dramaserie ”Broen”, der netop nu bliver sendt om søndagen. – ">
            <a:hlinkClick r:id="rId3"/>
            <a:extLst>
              <a:ext uri="{FF2B5EF4-FFF2-40B4-BE49-F238E27FC236}">
                <a16:creationId xmlns:a16="http://schemas.microsoft.com/office/drawing/2014/main" id="{AFCC0ACC-7288-4DD1-8577-26E0F27D95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00"/>
          <a:stretch/>
        </p:blipFill>
        <p:spPr bwMode="auto">
          <a:xfrm>
            <a:off x="982639" y="2090128"/>
            <a:ext cx="4730577" cy="326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89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0532484-EBEF-4BA1-0778-E5058DD7339F}"/>
              </a:ext>
            </a:extLst>
          </p:cNvPr>
          <p:cNvSpPr>
            <a:spLocks noGrp="1"/>
          </p:cNvSpPr>
          <p:nvPr>
            <p:ph type="title"/>
          </p:nvPr>
        </p:nvSpPr>
        <p:spPr>
          <a:xfrm>
            <a:off x="849015" y="872722"/>
            <a:ext cx="9456000" cy="1203352"/>
          </a:xfrm>
        </p:spPr>
        <p:txBody>
          <a:bodyPr>
            <a:noAutofit/>
          </a:bodyPr>
          <a:lstStyle/>
          <a:p>
            <a:r>
              <a:rPr lang="da-DK" sz="3200" b="1" dirty="0"/>
              <a:t>REFLEKSION</a:t>
            </a:r>
            <a:br>
              <a:rPr lang="da-DK" sz="3200" b="1" dirty="0"/>
            </a:br>
            <a:endParaRPr lang="da-DK" sz="3200" b="1" dirty="0"/>
          </a:p>
        </p:txBody>
      </p:sp>
      <p:sp>
        <p:nvSpPr>
          <p:cNvPr id="6" name="Pladsholder til indhold 5">
            <a:extLst>
              <a:ext uri="{FF2B5EF4-FFF2-40B4-BE49-F238E27FC236}">
                <a16:creationId xmlns:a16="http://schemas.microsoft.com/office/drawing/2014/main" id="{793B05AF-3267-4BFE-9C89-B34AA41509F9}"/>
              </a:ext>
            </a:extLst>
          </p:cNvPr>
          <p:cNvSpPr>
            <a:spLocks noGrp="1"/>
          </p:cNvSpPr>
          <p:nvPr>
            <p:ph sz="quarter" idx="13"/>
          </p:nvPr>
        </p:nvSpPr>
        <p:spPr>
          <a:xfrm>
            <a:off x="3702424" y="2602518"/>
            <a:ext cx="6927855" cy="3160713"/>
          </a:xfrm>
        </p:spPr>
        <p:txBody>
          <a:bodyPr>
            <a:normAutofit/>
          </a:bodyPr>
          <a:lstStyle/>
          <a:p>
            <a:pPr marL="0" indent="0">
              <a:buNone/>
            </a:pPr>
            <a:r>
              <a:rPr lang="da-DK" sz="2400" dirty="0"/>
              <a:t>Forslag til måder at overvinde og opbygge ny og positiv identitet?</a:t>
            </a:r>
          </a:p>
          <a:p>
            <a:endParaRPr lang="da-DK" sz="2400" dirty="0"/>
          </a:p>
          <a:p>
            <a:pPr marL="0" indent="0">
              <a:buNone/>
            </a:pPr>
            <a:endParaRPr lang="da-DK" sz="2400" dirty="0"/>
          </a:p>
        </p:txBody>
      </p:sp>
      <p:sp>
        <p:nvSpPr>
          <p:cNvPr id="3" name="Pladsholder til dato 2">
            <a:extLst>
              <a:ext uri="{FF2B5EF4-FFF2-40B4-BE49-F238E27FC236}">
                <a16:creationId xmlns:a16="http://schemas.microsoft.com/office/drawing/2014/main" id="{5F19BF7C-9F02-4135-8D6A-9C6B7CCF7DB1}"/>
              </a:ext>
            </a:extLst>
          </p:cNvPr>
          <p:cNvSpPr>
            <a:spLocks noGrp="1"/>
          </p:cNvSpPr>
          <p:nvPr>
            <p:ph type="dt" sz="half" idx="4294967295"/>
          </p:nvPr>
        </p:nvSpPr>
        <p:spPr>
          <a:xfrm>
            <a:off x="8337550" y="6289675"/>
            <a:ext cx="3854450" cy="139700"/>
          </a:xfrm>
        </p:spPr>
        <p:txBody>
          <a:bodyPr/>
          <a:lstStyle/>
          <a:p>
            <a:pPr>
              <a:defRPr/>
            </a:pPr>
            <a:r>
              <a:rPr lang="da-DK">
                <a:solidFill>
                  <a:srgbClr val="000000"/>
                </a:solidFill>
                <a:latin typeface="Arial" panose="020B0604020202020204" pitchFamily="34" charset="0"/>
                <a:cs typeface="Arial" panose="020B0604020202020204" pitchFamily="34" charset="0"/>
              </a:rPr>
              <a:t>Navn (Sidehoved/fod)</a:t>
            </a:r>
            <a:endParaRPr lang="da-DK" dirty="0">
              <a:solidFill>
                <a:srgbClr val="000000"/>
              </a:solidFill>
              <a:latin typeface="Arial" panose="020B0604020202020204" pitchFamily="34" charset="0"/>
              <a:cs typeface="Arial" panose="020B0604020202020204" pitchFamily="34" charset="0"/>
            </a:endParaRPr>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DCE1219C-88E4-2ED9-93C4-6FF907D62CB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223" t="3261" r="55340" b="11056"/>
          <a:stretch/>
        </p:blipFill>
        <p:spPr>
          <a:xfrm>
            <a:off x="956410" y="1404348"/>
            <a:ext cx="2396390" cy="4955177"/>
          </a:xfrm>
          <a:prstGeom prst="rect">
            <a:avLst/>
          </a:prstGeom>
        </p:spPr>
      </p:pic>
    </p:spTree>
    <p:extLst>
      <p:ext uri="{BB962C8B-B14F-4D97-AF65-F5344CB8AC3E}">
        <p14:creationId xmlns:p14="http://schemas.microsoft.com/office/powerpoint/2010/main" val="401168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8C025-7BC4-1D2C-0E65-13816823E675}"/>
              </a:ext>
            </a:extLst>
          </p:cNvPr>
          <p:cNvSpPr>
            <a:spLocks noGrp="1"/>
          </p:cNvSpPr>
          <p:nvPr>
            <p:ph type="ctrTitle"/>
          </p:nvPr>
        </p:nvSpPr>
        <p:spPr>
          <a:xfrm>
            <a:off x="770805" y="1740525"/>
            <a:ext cx="4830301" cy="2387600"/>
          </a:xfrm>
        </p:spPr>
        <p:txBody>
          <a:bodyPr>
            <a:normAutofit/>
          </a:bodyPr>
          <a:lstStyle/>
          <a:p>
            <a:r>
              <a:rPr lang="da-DK" sz="3200" b="1" dirty="0"/>
              <a:t>AMBIVALENS OG SPÆNDINGER</a:t>
            </a:r>
          </a:p>
        </p:txBody>
      </p:sp>
      <p:pic>
        <p:nvPicPr>
          <p:cNvPr id="7" name="Billede 6" descr="Et billede, der indeholder tegning, skitse, Børnekunst, illustration/afbildning&#10;&#10;Indhold genereret af kunstig intelligens kan være forkert.">
            <a:extLst>
              <a:ext uri="{FF2B5EF4-FFF2-40B4-BE49-F238E27FC236}">
                <a16:creationId xmlns:a16="http://schemas.microsoft.com/office/drawing/2014/main" id="{BBF421DF-4F37-ED2A-7927-EE732738ED5A}"/>
              </a:ext>
            </a:extLst>
          </p:cNvPr>
          <p:cNvPicPr>
            <a:picLocks noChangeAspect="1"/>
          </p:cNvPicPr>
          <p:nvPr/>
        </p:nvPicPr>
        <p:blipFill rotWithShape="1">
          <a:blip r:embed="rId3">
            <a:extLst>
              <a:ext uri="{28A0092B-C50C-407E-A947-70E740481C1C}">
                <a14:useLocalDpi xmlns:a14="http://schemas.microsoft.com/office/drawing/2010/main" val="0"/>
              </a:ext>
            </a:extLst>
          </a:blip>
          <a:srcRect l="10118"/>
          <a:stretch/>
        </p:blipFill>
        <p:spPr>
          <a:xfrm>
            <a:off x="6381195" y="909000"/>
            <a:ext cx="5040000" cy="50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4509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D82ED-0953-8536-7285-2746050C9F62}"/>
              </a:ext>
            </a:extLst>
          </p:cNvPr>
          <p:cNvSpPr>
            <a:spLocks noGrp="1"/>
          </p:cNvSpPr>
          <p:nvPr>
            <p:ph type="title"/>
          </p:nvPr>
        </p:nvSpPr>
        <p:spPr/>
        <p:txBody>
          <a:bodyPr>
            <a:normAutofit/>
          </a:bodyPr>
          <a:lstStyle/>
          <a:p>
            <a:r>
              <a:rPr lang="da-DK" sz="3200" b="1" dirty="0"/>
              <a:t>AMBIVALENS OG BIPOLAR</a:t>
            </a:r>
          </a:p>
        </p:txBody>
      </p:sp>
      <p:sp>
        <p:nvSpPr>
          <p:cNvPr id="3" name="Pladsholder til indhold 2">
            <a:extLst>
              <a:ext uri="{FF2B5EF4-FFF2-40B4-BE49-F238E27FC236}">
                <a16:creationId xmlns:a16="http://schemas.microsoft.com/office/drawing/2014/main" id="{B7C55B1E-0F0F-A68B-813A-F69AEA41BDF8}"/>
              </a:ext>
            </a:extLst>
          </p:cNvPr>
          <p:cNvSpPr>
            <a:spLocks noGrp="1"/>
          </p:cNvSpPr>
          <p:nvPr>
            <p:ph idx="1"/>
          </p:nvPr>
        </p:nvSpPr>
        <p:spPr/>
        <p:txBody>
          <a:bodyPr/>
          <a:lstStyle/>
          <a:p>
            <a:pPr>
              <a:buClr>
                <a:schemeClr val="tx1"/>
              </a:buClr>
              <a:buFont typeface="Arial" panose="020B0604020202020204" pitchFamily="34" charset="0"/>
              <a:buChar char="•"/>
            </a:pPr>
            <a:r>
              <a:rPr lang="da-DK" dirty="0"/>
              <a:t>Balancen mellem accept og ambition</a:t>
            </a:r>
          </a:p>
          <a:p>
            <a:pP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r>
              <a:rPr lang="da-DK" dirty="0"/>
              <a:t>Det er en konstant udfordring at finde den rette balance mellem, at acceptere ens situation, som den er, og samtidig have ambitioner for fremtiden</a:t>
            </a:r>
          </a:p>
          <a:p>
            <a:pP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r>
              <a:rPr lang="da-DK" dirty="0"/>
              <a:t>Mange oplever et stort pres for at præstere, og det kan være svært at navigere i, når man lever med psykisk sårbarhed</a:t>
            </a:r>
          </a:p>
        </p:txBody>
      </p:sp>
    </p:spTree>
    <p:extLst>
      <p:ext uri="{BB962C8B-B14F-4D97-AF65-F5344CB8AC3E}">
        <p14:creationId xmlns:p14="http://schemas.microsoft.com/office/powerpoint/2010/main" val="1588447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D0B5936-AB39-47BA-07F9-D6D77E01309B}"/>
              </a:ext>
            </a:extLst>
          </p:cNvPr>
          <p:cNvSpPr txBox="1">
            <a:spLocks/>
          </p:cNvSpPr>
          <p:nvPr/>
        </p:nvSpPr>
        <p:spPr>
          <a:xfrm>
            <a:off x="838200" y="873887"/>
            <a:ext cx="10515600" cy="77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pPr>
              <a:spcAft>
                <a:spcPts val="600"/>
              </a:spcAft>
            </a:pPr>
            <a:r>
              <a:rPr lang="da-DK" sz="3200" b="1" kern="1200">
                <a:latin typeface="+mj-lt"/>
                <a:ea typeface="+mj-ea"/>
                <a:cs typeface="+mj-cs"/>
              </a:rPr>
              <a:t>AMBIVALENS OG BIPOLAR</a:t>
            </a:r>
          </a:p>
        </p:txBody>
      </p:sp>
      <p:sp>
        <p:nvSpPr>
          <p:cNvPr id="3" name="Pladsholder til indhold 2">
            <a:extLst>
              <a:ext uri="{FF2B5EF4-FFF2-40B4-BE49-F238E27FC236}">
                <a16:creationId xmlns:a16="http://schemas.microsoft.com/office/drawing/2014/main" id="{26923423-44E4-0916-8B39-F3030607F65A}"/>
              </a:ext>
            </a:extLst>
          </p:cNvPr>
          <p:cNvSpPr>
            <a:spLocks noGrp="1"/>
          </p:cNvSpPr>
          <p:nvPr>
            <p:ph sz="half" idx="1"/>
          </p:nvPr>
        </p:nvSpPr>
        <p:spPr>
          <a:xfrm>
            <a:off x="838200" y="1825625"/>
            <a:ext cx="5181600" cy="4351338"/>
          </a:xfrm>
        </p:spPr>
        <p:txBody>
          <a:bodyPr vert="horz" lIns="91440" tIns="45720" rIns="91440" bIns="45720" rtlCol="0">
            <a:normAutofit/>
          </a:bodyPr>
          <a:lstStyle/>
          <a:p>
            <a:endParaRPr lang="da-DK" dirty="0"/>
          </a:p>
          <a:p>
            <a:pPr>
              <a:buClr>
                <a:schemeClr val="tx1"/>
              </a:buClr>
              <a:buFont typeface="Arial" panose="020B0604020202020204" pitchFamily="34" charset="0"/>
              <a:buChar char="•"/>
            </a:pPr>
            <a:r>
              <a:rPr lang="da-DK" dirty="0"/>
              <a:t>Hvordan finder du balancen mellem accept af din situation og de udfordringer, du har, og samtidig holde fast i dine ambitioner?</a:t>
            </a:r>
          </a:p>
          <a:p>
            <a:pP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r>
              <a:rPr lang="da-DK" dirty="0"/>
              <a:t>Har du oplevet, at ambitioner har ført til en ny episode, og hvad gjorde du i den situation?</a:t>
            </a:r>
          </a:p>
          <a:p>
            <a:endParaRPr lang="da-DK" dirty="0"/>
          </a:p>
        </p:txBody>
      </p:sp>
      <p:pic>
        <p:nvPicPr>
          <p:cNvPr id="5" name="Billede 4" descr="Et billede, der indeholder tegning, skitse, illustration/afbildning, tegneserie&#10;&#10;Indhold genereret af kunstig intelligens kan være forkert.">
            <a:extLst>
              <a:ext uri="{FF2B5EF4-FFF2-40B4-BE49-F238E27FC236}">
                <a16:creationId xmlns:a16="http://schemas.microsoft.com/office/drawing/2014/main" id="{82BEEB4B-6732-4AFA-EDA9-047163BB047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7331" y="1825625"/>
            <a:ext cx="4351338" cy="4351338"/>
          </a:xfrm>
          <a:prstGeom prst="rect">
            <a:avLst/>
          </a:prstGeom>
          <a:noFill/>
        </p:spPr>
      </p:pic>
    </p:spTree>
    <p:extLst>
      <p:ext uri="{BB962C8B-B14F-4D97-AF65-F5344CB8AC3E}">
        <p14:creationId xmlns:p14="http://schemas.microsoft.com/office/powerpoint/2010/main" val="2737388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BE0F6-2334-78F4-D6D3-4F65D25FBEE2}"/>
              </a:ext>
            </a:extLst>
          </p:cNvPr>
          <p:cNvSpPr>
            <a:spLocks noGrp="1"/>
          </p:cNvSpPr>
          <p:nvPr>
            <p:ph type="title"/>
          </p:nvPr>
        </p:nvSpPr>
        <p:spPr>
          <a:xfrm>
            <a:off x="838200" y="873887"/>
            <a:ext cx="10515600" cy="772351"/>
          </a:xfrm>
        </p:spPr>
        <p:txBody>
          <a:bodyPr anchor="ctr">
            <a:normAutofit/>
          </a:bodyPr>
          <a:lstStyle/>
          <a:p>
            <a:r>
              <a:rPr lang="da-DK" dirty="0"/>
              <a:t>AMBIVALENS OM HYPOMANI</a:t>
            </a:r>
          </a:p>
        </p:txBody>
      </p:sp>
      <p:sp>
        <p:nvSpPr>
          <p:cNvPr id="3" name="Pladsholder til indhold 2">
            <a:extLst>
              <a:ext uri="{FF2B5EF4-FFF2-40B4-BE49-F238E27FC236}">
                <a16:creationId xmlns:a16="http://schemas.microsoft.com/office/drawing/2014/main" id="{E3B0E808-298B-DF5E-0E2D-FA561D1061A3}"/>
              </a:ext>
            </a:extLst>
          </p:cNvPr>
          <p:cNvSpPr>
            <a:spLocks noGrp="1"/>
          </p:cNvSpPr>
          <p:nvPr>
            <p:ph sz="half" idx="1"/>
          </p:nvPr>
        </p:nvSpPr>
        <p:spPr>
          <a:xfrm>
            <a:off x="838200" y="1825625"/>
            <a:ext cx="5181600" cy="4351338"/>
          </a:xfrm>
        </p:spPr>
        <p:txBody>
          <a:bodyPr>
            <a:normAutofit/>
          </a:bodyPr>
          <a:lstStyle/>
          <a:p>
            <a:pPr>
              <a:buClr>
                <a:schemeClr val="tx1"/>
              </a:buClr>
              <a:buFont typeface="Arial" panose="020B0604020202020204" pitchFamily="34" charset="0"/>
              <a:buChar char="•"/>
            </a:pPr>
            <a:r>
              <a:rPr lang="da-DK" dirty="0" err="1"/>
              <a:t>Hypomani</a:t>
            </a:r>
            <a:r>
              <a:rPr lang="da-DK" dirty="0"/>
              <a:t> beskrives ofte som en tilstand med øget kreativitet og energi, hvilket kan føles dejligt</a:t>
            </a:r>
          </a:p>
          <a:p>
            <a:pPr>
              <a:buClr>
                <a:schemeClr val="tx1"/>
              </a:buClr>
              <a:buFont typeface="Arial" panose="020B0604020202020204" pitchFamily="34" charset="0"/>
              <a:buChar char="•"/>
            </a:pPr>
            <a:r>
              <a:rPr lang="da-DK" dirty="0"/>
              <a:t>Men det er ofte en del af en cyklus, der ofte efterfølges af en depression</a:t>
            </a:r>
          </a:p>
          <a:p>
            <a:pPr>
              <a:buClr>
                <a:schemeClr val="tx1"/>
              </a:buClr>
              <a:buFont typeface="Arial" panose="020B0604020202020204" pitchFamily="34" charset="0"/>
              <a:buChar char="•"/>
            </a:pPr>
            <a:r>
              <a:rPr lang="da-DK" dirty="0"/>
              <a:t>Denne dobbelthed gør det kompliceret at forholde sig til, og tale om bipolar lidelse</a:t>
            </a:r>
          </a:p>
        </p:txBody>
      </p:sp>
      <p:pic>
        <p:nvPicPr>
          <p:cNvPr id="4" name="Billede 3" descr="Et billede, der indeholder tegning, tegneserie, Børnekunst, illustration/afbildning&#10;&#10;Indhold genereret af kunstig intelligens kan være forkert.">
            <a:extLst>
              <a:ext uri="{FF2B5EF4-FFF2-40B4-BE49-F238E27FC236}">
                <a16:creationId xmlns:a16="http://schemas.microsoft.com/office/drawing/2014/main" id="{45C20BC6-84D1-67EE-3678-4240FE2DC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031" y="1632775"/>
            <a:ext cx="3634717" cy="3877032"/>
          </a:xfrm>
          <a:prstGeom prst="rect">
            <a:avLst/>
          </a:prstGeom>
          <a:noFill/>
        </p:spPr>
      </p:pic>
    </p:spTree>
    <p:extLst>
      <p:ext uri="{BB962C8B-B14F-4D97-AF65-F5344CB8AC3E}">
        <p14:creationId xmlns:p14="http://schemas.microsoft.com/office/powerpoint/2010/main" val="424519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BE0F6-2334-78F4-D6D3-4F65D25FBEE2}"/>
              </a:ext>
            </a:extLst>
          </p:cNvPr>
          <p:cNvSpPr>
            <a:spLocks noGrp="1"/>
          </p:cNvSpPr>
          <p:nvPr>
            <p:ph type="title"/>
          </p:nvPr>
        </p:nvSpPr>
        <p:spPr>
          <a:xfrm>
            <a:off x="838200" y="802173"/>
            <a:ext cx="6317412" cy="887369"/>
          </a:xfrm>
        </p:spPr>
        <p:txBody>
          <a:bodyPr>
            <a:normAutofit/>
          </a:bodyPr>
          <a:lstStyle/>
          <a:p>
            <a:r>
              <a:rPr lang="da-DK" dirty="0"/>
              <a:t>AMBIVALENS OM HYPOMANI</a:t>
            </a:r>
          </a:p>
        </p:txBody>
      </p:sp>
      <p:sp>
        <p:nvSpPr>
          <p:cNvPr id="3" name="Pladsholder til indhold 2">
            <a:extLst>
              <a:ext uri="{FF2B5EF4-FFF2-40B4-BE49-F238E27FC236}">
                <a16:creationId xmlns:a16="http://schemas.microsoft.com/office/drawing/2014/main" id="{E3B0E808-298B-DF5E-0E2D-FA561D1061A3}"/>
              </a:ext>
            </a:extLst>
          </p:cNvPr>
          <p:cNvSpPr>
            <a:spLocks noGrp="1"/>
          </p:cNvSpPr>
          <p:nvPr>
            <p:ph idx="1"/>
          </p:nvPr>
        </p:nvSpPr>
        <p:spPr>
          <a:xfrm>
            <a:off x="838200" y="1760644"/>
            <a:ext cx="9194350" cy="4486247"/>
          </a:xfrm>
        </p:spPr>
        <p:txBody>
          <a:bodyPr>
            <a:normAutofit fontScale="92500" lnSpcReduction="10000"/>
          </a:bodyPr>
          <a:lstStyle/>
          <a:p>
            <a:pPr>
              <a:buClr>
                <a:schemeClr val="tx1"/>
              </a:buClr>
              <a:buFont typeface="Arial" panose="020B0604020202020204" pitchFamily="34" charset="0"/>
              <a:buChar char="•"/>
            </a:pPr>
            <a:r>
              <a:rPr lang="da-DK" dirty="0"/>
              <a:t>Hvilke tanker og følelser har du omkring de "</a:t>
            </a:r>
            <a:r>
              <a:rPr lang="da-DK" dirty="0" err="1"/>
              <a:t>op-ture</a:t>
            </a:r>
            <a:r>
              <a:rPr lang="da-DK" dirty="0"/>
              <a:t>," du oplever?</a:t>
            </a:r>
          </a:p>
          <a:p>
            <a:pP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r>
              <a:rPr lang="da-DK" dirty="0"/>
              <a:t>Hvilke fordele og ulemper ser du i dem?</a:t>
            </a:r>
          </a:p>
          <a:p>
            <a:pP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r>
              <a:rPr lang="da-DK" dirty="0"/>
              <a:t>Hvordan håndterer du, at en periode med øget energi kan føre til et dybere dyk?</a:t>
            </a:r>
          </a:p>
          <a:p>
            <a:pP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r>
              <a:rPr lang="da-DK" dirty="0"/>
              <a:t>Hvordan kan vi ændre den måde, vi taler om </a:t>
            </a:r>
            <a:r>
              <a:rPr lang="da-DK" dirty="0" err="1"/>
              <a:t>hypomani</a:t>
            </a:r>
            <a:r>
              <a:rPr lang="da-DK" dirty="0"/>
              <a:t> på, så vi anerkender både det positive og det negative, uden at romantisere det?</a:t>
            </a:r>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F04F3D97-6219-70B1-3795-D171F370CD0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879"/>
          <a:stretch/>
        </p:blipFill>
        <p:spPr>
          <a:xfrm>
            <a:off x="10032550" y="-69215"/>
            <a:ext cx="1998232" cy="3498215"/>
          </a:xfrm>
          <a:prstGeom prst="rect">
            <a:avLst/>
          </a:prstGeom>
          <a:noFill/>
        </p:spPr>
      </p:pic>
    </p:spTree>
    <p:extLst>
      <p:ext uri="{BB962C8B-B14F-4D97-AF65-F5344CB8AC3E}">
        <p14:creationId xmlns:p14="http://schemas.microsoft.com/office/powerpoint/2010/main" val="2671207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8C025-7BC4-1D2C-0E65-13816823E675}"/>
              </a:ext>
            </a:extLst>
          </p:cNvPr>
          <p:cNvSpPr>
            <a:spLocks noGrp="1"/>
          </p:cNvSpPr>
          <p:nvPr>
            <p:ph type="ctrTitle"/>
          </p:nvPr>
        </p:nvSpPr>
        <p:spPr>
          <a:xfrm>
            <a:off x="434787" y="2527766"/>
            <a:ext cx="5320553" cy="901234"/>
          </a:xfrm>
        </p:spPr>
        <p:txBody>
          <a:bodyPr>
            <a:normAutofit fontScale="90000"/>
          </a:bodyPr>
          <a:lstStyle/>
          <a:p>
            <a:r>
              <a:rPr lang="da-DK" dirty="0"/>
              <a:t>EMPOWERMENT</a:t>
            </a:r>
          </a:p>
        </p:txBody>
      </p:sp>
      <p:pic>
        <p:nvPicPr>
          <p:cNvPr id="5" name="Billede 4" descr="Et billede, der indeholder tegning, skitse, illustration/afbildning, Stregtegning&#10;&#10;Indhold genereret af kunstig intelligens kan være forkert.">
            <a:extLst>
              <a:ext uri="{FF2B5EF4-FFF2-40B4-BE49-F238E27FC236}">
                <a16:creationId xmlns:a16="http://schemas.microsoft.com/office/drawing/2014/main" id="{770D9F46-0DD5-41DD-E8BF-47A9DE2E52C0}"/>
              </a:ext>
            </a:extLst>
          </p:cNvPr>
          <p:cNvPicPr>
            <a:picLocks noChangeAspect="1"/>
          </p:cNvPicPr>
          <p:nvPr/>
        </p:nvPicPr>
        <p:blipFill>
          <a:blip r:embed="rId3">
            <a:extLst>
              <a:ext uri="{28A0092B-C50C-407E-A947-70E740481C1C}">
                <a14:useLocalDpi xmlns:a14="http://schemas.microsoft.com/office/drawing/2010/main" val="0"/>
              </a:ext>
            </a:extLst>
          </a:blip>
          <a:srcRect l="8032" r="1623"/>
          <a:stretch/>
        </p:blipFill>
        <p:spPr>
          <a:xfrm>
            <a:off x="6284461" y="673342"/>
            <a:ext cx="5472752" cy="50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5071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CF19143-8810-E0A5-E3C1-9BF4850F8D8E}"/>
              </a:ext>
            </a:extLst>
          </p:cNvPr>
          <p:cNvSpPr>
            <a:spLocks noGrp="1"/>
          </p:cNvSpPr>
          <p:nvPr>
            <p:ph type="title"/>
          </p:nvPr>
        </p:nvSpPr>
        <p:spPr>
          <a:xfrm>
            <a:off x="838200" y="873887"/>
            <a:ext cx="10515600" cy="772351"/>
          </a:xfrm>
        </p:spPr>
        <p:txBody>
          <a:bodyPr anchor="ctr">
            <a:normAutofit/>
          </a:bodyPr>
          <a:lstStyle/>
          <a:p>
            <a:r>
              <a:rPr lang="da-DK" dirty="0"/>
              <a:t>EMPOWERMENT</a:t>
            </a:r>
          </a:p>
        </p:txBody>
      </p:sp>
      <p:sp>
        <p:nvSpPr>
          <p:cNvPr id="6" name="Pladsholder til tekst 5">
            <a:extLst>
              <a:ext uri="{FF2B5EF4-FFF2-40B4-BE49-F238E27FC236}">
                <a16:creationId xmlns:a16="http://schemas.microsoft.com/office/drawing/2014/main" id="{4A00888A-2E66-5292-A4C0-D29B19934B15}"/>
              </a:ext>
            </a:extLst>
          </p:cNvPr>
          <p:cNvSpPr>
            <a:spLocks noGrp="1"/>
          </p:cNvSpPr>
          <p:nvPr>
            <p:ph sz="half" idx="1"/>
          </p:nvPr>
        </p:nvSpPr>
        <p:spPr>
          <a:xfrm>
            <a:off x="838200" y="1825625"/>
            <a:ext cx="5181600" cy="4351338"/>
          </a:xfrm>
        </p:spPr>
        <p:txBody>
          <a:bodyPr>
            <a:normAutofit/>
          </a:bodyPr>
          <a:lstStyle/>
          <a:p>
            <a:pPr>
              <a:buClr>
                <a:schemeClr val="tx1"/>
              </a:buClr>
            </a:pPr>
            <a:r>
              <a:rPr lang="da-DK" b="1" i="0" dirty="0">
                <a:effectLst/>
              </a:rPr>
              <a:t>Empowerment</a:t>
            </a:r>
            <a:r>
              <a:rPr lang="da-DK" dirty="0"/>
              <a:t>: </a:t>
            </a:r>
            <a:r>
              <a:rPr lang="da-DK" b="0" i="0" dirty="0">
                <a:effectLst/>
              </a:rPr>
              <a:t>at styrke menneskers evne til at tage kontrol over deres eget liv, træffe beslutninger og deltage aktivt i samfundet </a:t>
            </a:r>
          </a:p>
          <a:p>
            <a:pPr>
              <a:buClr>
                <a:schemeClr val="tx1"/>
              </a:buClr>
            </a:pPr>
            <a:r>
              <a:rPr lang="da-DK" b="1" i="0" dirty="0">
                <a:effectLst/>
              </a:rPr>
              <a:t>Paulo </a:t>
            </a:r>
            <a:r>
              <a:rPr lang="da-DK" b="1" i="0" dirty="0" err="1">
                <a:effectLst/>
              </a:rPr>
              <a:t>Freire</a:t>
            </a:r>
            <a:r>
              <a:rPr lang="da-DK" dirty="0"/>
              <a:t>: </a:t>
            </a:r>
            <a:r>
              <a:rPr lang="da-DK" b="0" i="0" dirty="0">
                <a:effectLst/>
              </a:rPr>
              <a:t>der en brasiliansk pædagog og jurist, der er kendt for sin tilgang til frigørende undervisning</a:t>
            </a:r>
          </a:p>
          <a:p>
            <a:pPr>
              <a:buClr>
                <a:schemeClr val="tx1"/>
              </a:buClr>
              <a:buFont typeface="Arial" panose="020B0604020202020204" pitchFamily="34" charset="0"/>
              <a:buChar char="•"/>
            </a:pPr>
            <a:endParaRPr lang="da-DK" dirty="0"/>
          </a:p>
        </p:txBody>
      </p:sp>
      <p:pic>
        <p:nvPicPr>
          <p:cNvPr id="8" name="Picture 3">
            <a:extLst>
              <a:ext uri="{FF2B5EF4-FFF2-40B4-BE49-F238E27FC236}">
                <a16:creationId xmlns:a16="http://schemas.microsoft.com/office/drawing/2014/main" id="{C463F930-E144-0FA7-59EE-63E272D994D6}"/>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6172200" y="2168303"/>
            <a:ext cx="5181600" cy="3665982"/>
          </a:xfrm>
          <a:prstGeom prst="rect">
            <a:avLst/>
          </a:prstGeom>
          <a:solidFill>
            <a:srgbClr val="FFFFFF"/>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02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D88B5-E6B5-8941-B18C-1748AE6D0CA8}"/>
              </a:ext>
            </a:extLst>
          </p:cNvPr>
          <p:cNvSpPr>
            <a:spLocks noGrp="1"/>
          </p:cNvSpPr>
          <p:nvPr>
            <p:ph type="title"/>
          </p:nvPr>
        </p:nvSpPr>
        <p:spPr/>
        <p:txBody>
          <a:bodyPr>
            <a:normAutofit/>
          </a:bodyPr>
          <a:lstStyle/>
          <a:p>
            <a:r>
              <a:rPr lang="da-DK" dirty="0"/>
              <a:t>Til underviseren</a:t>
            </a:r>
            <a:br>
              <a:rPr lang="da-DK" dirty="0"/>
            </a:br>
            <a:r>
              <a:rPr lang="da-DK" dirty="0"/>
              <a:t>POETIC ELEMENTER </a:t>
            </a:r>
          </a:p>
        </p:txBody>
      </p:sp>
      <p:graphicFrame>
        <p:nvGraphicFramePr>
          <p:cNvPr id="4" name="Tabel 3">
            <a:extLst>
              <a:ext uri="{FF2B5EF4-FFF2-40B4-BE49-F238E27FC236}">
                <a16:creationId xmlns:a16="http://schemas.microsoft.com/office/drawing/2014/main" id="{9F0C3BFD-62FE-DAE2-7C2F-B09D2CB307CF}"/>
              </a:ext>
            </a:extLst>
          </p:cNvPr>
          <p:cNvGraphicFramePr>
            <a:graphicFrameLocks noGrp="1"/>
          </p:cNvGraphicFramePr>
          <p:nvPr>
            <p:extLst>
              <p:ext uri="{D42A27DB-BD31-4B8C-83A1-F6EECF244321}">
                <p14:modId xmlns:p14="http://schemas.microsoft.com/office/powerpoint/2010/main" val="207380176"/>
              </p:ext>
            </p:extLst>
          </p:nvPr>
        </p:nvGraphicFramePr>
        <p:xfrm>
          <a:off x="1915440" y="2255520"/>
          <a:ext cx="6151600" cy="2773680"/>
        </p:xfrm>
        <a:graphic>
          <a:graphicData uri="http://schemas.openxmlformats.org/drawingml/2006/table">
            <a:tbl>
              <a:tblPr firstRow="1" bandRow="1">
                <a:tableStyleId>{00A15C55-8517-42AA-B614-E9B94910E393}</a:tableStyleId>
              </a:tblPr>
              <a:tblGrid>
                <a:gridCol w="3885920">
                  <a:extLst>
                    <a:ext uri="{9D8B030D-6E8A-4147-A177-3AD203B41FA5}">
                      <a16:colId xmlns:a16="http://schemas.microsoft.com/office/drawing/2014/main" val="3612853898"/>
                    </a:ext>
                  </a:extLst>
                </a:gridCol>
                <a:gridCol w="838334">
                  <a:extLst>
                    <a:ext uri="{9D8B030D-6E8A-4147-A177-3AD203B41FA5}">
                      <a16:colId xmlns:a16="http://schemas.microsoft.com/office/drawing/2014/main" val="2806222546"/>
                    </a:ext>
                  </a:extLst>
                </a:gridCol>
                <a:gridCol w="1427346">
                  <a:extLst>
                    <a:ext uri="{9D8B030D-6E8A-4147-A177-3AD203B41FA5}">
                      <a16:colId xmlns:a16="http://schemas.microsoft.com/office/drawing/2014/main" val="3004224836"/>
                    </a:ext>
                  </a:extLst>
                </a:gridCol>
              </a:tblGrid>
              <a:tr h="370840">
                <a:tc>
                  <a:txBody>
                    <a:bodyPr/>
                    <a:lstStyle/>
                    <a:p>
                      <a:r>
                        <a:rPr lang="da-DK" sz="2000" cap="all" baseline="0" dirty="0">
                          <a:solidFill>
                            <a:sysClr val="windowText" lastClr="000000"/>
                          </a:solidFill>
                        </a:rPr>
                        <a:t>Tema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da-DK" sz="2000" cap="all" baseline="0" dirty="0">
                          <a:solidFill>
                            <a:sysClr val="windowText" lastClr="000000"/>
                          </a:solidFill>
                        </a:rPr>
                        <a:t>Slide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r>
                        <a:rPr lang="da-DK" sz="2000" cap="all" baseline="0" dirty="0">
                          <a:solidFill>
                            <a:sysClr val="windowText" lastClr="000000"/>
                          </a:solidFill>
                        </a:rPr>
                        <a:t>Øvelser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159570036"/>
                  </a:ext>
                </a:extLst>
              </a:tr>
              <a:tr h="370840">
                <a:tc>
                  <a:txBody>
                    <a:bodyPr/>
                    <a:lstStyle/>
                    <a:p>
                      <a:r>
                        <a:rPr lang="da-DK" sz="2000" dirty="0"/>
                        <a:t>Håb (</a:t>
                      </a:r>
                      <a:r>
                        <a:rPr lang="da-DK" sz="2000" dirty="0" err="1"/>
                        <a:t>hope</a:t>
                      </a:r>
                      <a:r>
                        <a:rPr lang="da-DK" sz="2000" dirty="0"/>
                        <a:t> and </a:t>
                      </a:r>
                      <a:r>
                        <a:rPr lang="da-DK" sz="2000" dirty="0" err="1"/>
                        <a:t>optimism</a:t>
                      </a:r>
                      <a:r>
                        <a:rPr lang="da-DK" sz="20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2000" dirty="0"/>
                        <a:t>3-10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9032787"/>
                  </a:ext>
                </a:extLst>
              </a:tr>
              <a:tr h="370840">
                <a:tc>
                  <a:txBody>
                    <a:bodyPr/>
                    <a:lstStyle/>
                    <a:p>
                      <a:r>
                        <a:rPr lang="da-DK" sz="2000" dirty="0"/>
                        <a:t>Fællesskab (</a:t>
                      </a:r>
                      <a:r>
                        <a:rPr lang="da-DK" sz="2000" dirty="0" err="1"/>
                        <a:t>connectedness</a:t>
                      </a:r>
                      <a:r>
                        <a:rPr lang="da-DK"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2000" dirty="0"/>
                        <a:t>11-16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3877908"/>
                  </a:ext>
                </a:extLst>
              </a:tr>
              <a:tr h="370840">
                <a:tc>
                  <a:txBody>
                    <a:bodyPr/>
                    <a:lstStyle/>
                    <a:p>
                      <a:r>
                        <a:rPr lang="da-DK" sz="2000" dirty="0"/>
                        <a:t>Identitet (</a:t>
                      </a:r>
                      <a:r>
                        <a:rPr lang="da-DK" sz="2000" dirty="0" err="1"/>
                        <a:t>identity</a:t>
                      </a:r>
                      <a:r>
                        <a:rPr lang="da-DK"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2000" dirty="0"/>
                        <a:t>17-21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2328192"/>
                  </a:ext>
                </a:extLst>
              </a:tr>
              <a:tr h="370840">
                <a:tc>
                  <a:txBody>
                    <a:bodyPr/>
                    <a:lstStyle/>
                    <a:p>
                      <a:r>
                        <a:rPr lang="da-DK" sz="2000" dirty="0"/>
                        <a:t>Ambivalens og spænding (tension)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2000" dirty="0"/>
                        <a:t>22-26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2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569922"/>
                  </a:ext>
                </a:extLst>
              </a:tr>
              <a:tr h="370840">
                <a:tc>
                  <a:txBody>
                    <a:bodyPr/>
                    <a:lstStyle/>
                    <a:p>
                      <a:r>
                        <a:rPr lang="da-DK" sz="2000" dirty="0"/>
                        <a:t>Empowerment (</a:t>
                      </a:r>
                      <a:r>
                        <a:rPr lang="da-DK" sz="2000" dirty="0" err="1"/>
                        <a:t>empowerment</a:t>
                      </a:r>
                      <a:r>
                        <a:rPr lang="da-DK"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2000" dirty="0"/>
                        <a:t>27-29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4312143"/>
                  </a:ext>
                </a:extLst>
              </a:tr>
              <a:tr h="370840">
                <a:tc>
                  <a:txBody>
                    <a:bodyPr/>
                    <a:lstStyle/>
                    <a:p>
                      <a:r>
                        <a:rPr lang="da-DK" sz="2000" dirty="0"/>
                        <a:t>Mening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2000" dirty="0"/>
                        <a:t>30-33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123936"/>
                  </a:ext>
                </a:extLst>
              </a:tr>
            </a:tbl>
          </a:graphicData>
        </a:graphic>
      </p:graphicFrame>
    </p:spTree>
    <p:extLst>
      <p:ext uri="{BB962C8B-B14F-4D97-AF65-F5344CB8AC3E}">
        <p14:creationId xmlns:p14="http://schemas.microsoft.com/office/powerpoint/2010/main" val="659968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645BF2B-F7D0-9899-7C84-E4C27600965A}"/>
              </a:ext>
            </a:extLst>
          </p:cNvPr>
          <p:cNvSpPr>
            <a:spLocks noGrp="1"/>
          </p:cNvSpPr>
          <p:nvPr>
            <p:ph type="title"/>
          </p:nvPr>
        </p:nvSpPr>
        <p:spPr>
          <a:xfrm>
            <a:off x="838200" y="802001"/>
            <a:ext cx="6432431" cy="887369"/>
          </a:xfrm>
        </p:spPr>
        <p:txBody>
          <a:bodyPr>
            <a:normAutofit/>
          </a:bodyPr>
          <a:lstStyle/>
          <a:p>
            <a:r>
              <a:rPr lang="da-DK" dirty="0"/>
              <a:t>REFLEKSION</a:t>
            </a:r>
          </a:p>
        </p:txBody>
      </p:sp>
      <p:sp>
        <p:nvSpPr>
          <p:cNvPr id="10" name="Pladsholder til indhold 9">
            <a:extLst>
              <a:ext uri="{FF2B5EF4-FFF2-40B4-BE49-F238E27FC236}">
                <a16:creationId xmlns:a16="http://schemas.microsoft.com/office/drawing/2014/main" id="{4A0043BE-87E4-3AEE-7D2A-0C48256F1A66}"/>
              </a:ext>
            </a:extLst>
          </p:cNvPr>
          <p:cNvSpPr>
            <a:spLocks noGrp="1"/>
          </p:cNvSpPr>
          <p:nvPr>
            <p:ph sz="half" idx="1"/>
          </p:nvPr>
        </p:nvSpPr>
        <p:spPr>
          <a:xfrm>
            <a:off x="838199" y="1753739"/>
            <a:ext cx="8616393" cy="4423224"/>
          </a:xfrm>
        </p:spPr>
        <p:txBody>
          <a:bodyPr/>
          <a:lstStyle/>
          <a:p>
            <a:pPr>
              <a:buClr>
                <a:schemeClr val="tx1"/>
              </a:buClr>
              <a:buFont typeface="Arial" panose="020B0604020202020204" pitchFamily="34" charset="0"/>
              <a:buChar char="•"/>
            </a:pPr>
            <a:r>
              <a:rPr lang="da-DK" dirty="0"/>
              <a:t>Kan du komme i tanke om en situation hvor du oplevede </a:t>
            </a:r>
            <a:r>
              <a:rPr lang="da-DK" dirty="0" err="1"/>
              <a:t>empowerment</a:t>
            </a:r>
            <a:r>
              <a:rPr lang="da-DK" dirty="0"/>
              <a:t>?</a:t>
            </a:r>
          </a:p>
          <a:p>
            <a:pP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r>
              <a:rPr lang="da-DK" dirty="0"/>
              <a:t>En situation hvor du fx sagde fra, og fortalte om dine behov?</a:t>
            </a:r>
          </a:p>
          <a:p>
            <a:pP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r>
              <a:rPr lang="da-DK" dirty="0"/>
              <a:t>Insisterede på du på at få hjælp, og støtte, der passede til dig og din livssituation?</a:t>
            </a:r>
          </a:p>
          <a:p>
            <a:pPr>
              <a:buClr>
                <a:schemeClr val="tx1"/>
              </a:buClr>
              <a:buFont typeface="Arial" panose="020B0604020202020204" pitchFamily="34" charset="0"/>
              <a:buChar char="•"/>
            </a:pPr>
            <a:endParaRPr lang="da-DK" dirty="0"/>
          </a:p>
        </p:txBody>
      </p:sp>
      <p:pic>
        <p:nvPicPr>
          <p:cNvPr id="3" name="Billede 2" descr="Et billede, der indeholder tegning, skitse, illustration/afbildning, tegneserie&#10;&#10;Indhold genereret af kunstig intelligens kan være forkert.">
            <a:extLst>
              <a:ext uri="{FF2B5EF4-FFF2-40B4-BE49-F238E27FC236}">
                <a16:creationId xmlns:a16="http://schemas.microsoft.com/office/drawing/2014/main" id="{4D43E261-A1BF-8A00-7192-FFF4E77B353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2879"/>
          <a:stretch/>
        </p:blipFill>
        <p:spPr>
          <a:xfrm>
            <a:off x="10032550" y="-69215"/>
            <a:ext cx="1998232" cy="3498215"/>
          </a:xfrm>
          <a:prstGeom prst="rect">
            <a:avLst/>
          </a:prstGeom>
          <a:noFill/>
        </p:spPr>
      </p:pic>
    </p:spTree>
    <p:extLst>
      <p:ext uri="{BB962C8B-B14F-4D97-AF65-F5344CB8AC3E}">
        <p14:creationId xmlns:p14="http://schemas.microsoft.com/office/powerpoint/2010/main" val="3300178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8C025-7BC4-1D2C-0E65-13816823E675}"/>
              </a:ext>
            </a:extLst>
          </p:cNvPr>
          <p:cNvSpPr>
            <a:spLocks noGrp="1"/>
          </p:cNvSpPr>
          <p:nvPr>
            <p:ph type="ctrTitle"/>
          </p:nvPr>
        </p:nvSpPr>
        <p:spPr>
          <a:xfrm>
            <a:off x="1905000" y="1808163"/>
            <a:ext cx="3097307" cy="1620837"/>
          </a:xfrm>
        </p:spPr>
        <p:txBody>
          <a:bodyPr>
            <a:normAutofit fontScale="90000"/>
          </a:bodyPr>
          <a:lstStyle/>
          <a:p>
            <a:r>
              <a:rPr lang="da-DK" dirty="0"/>
              <a:t>MENING I LIVET</a:t>
            </a:r>
          </a:p>
        </p:txBody>
      </p:sp>
      <p:pic>
        <p:nvPicPr>
          <p:cNvPr id="3" name="Billede 2" descr="Et billede, der indeholder tegning, Børnekunst, illustration/afbildning, skitse&#10;&#10;Indhold genereret af kunstig intelligens kan være forkert.">
            <a:extLst>
              <a:ext uri="{FF2B5EF4-FFF2-40B4-BE49-F238E27FC236}">
                <a16:creationId xmlns:a16="http://schemas.microsoft.com/office/drawing/2014/main" id="{4B9B1CDF-DFB2-D36D-B9E1-D84283DF7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746" y="674843"/>
            <a:ext cx="4727680" cy="5040000"/>
          </a:xfrm>
          <a:prstGeom prst="rect">
            <a:avLst/>
          </a:prstGeom>
        </p:spPr>
      </p:pic>
    </p:spTree>
    <p:extLst>
      <p:ext uri="{BB962C8B-B14F-4D97-AF65-F5344CB8AC3E}">
        <p14:creationId xmlns:p14="http://schemas.microsoft.com/office/powerpoint/2010/main" val="3531192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8E080BFC-C867-5698-B0B6-3C5EDB3A14BC}"/>
              </a:ext>
            </a:extLst>
          </p:cNvPr>
          <p:cNvSpPr txBox="1">
            <a:spLocks/>
          </p:cNvSpPr>
          <p:nvPr/>
        </p:nvSpPr>
        <p:spPr>
          <a:xfrm>
            <a:off x="838200" y="873887"/>
            <a:ext cx="10515600" cy="77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r>
              <a:rPr lang="da-DK" sz="3200" b="1" dirty="0"/>
              <a:t>POETIC</a:t>
            </a:r>
          </a:p>
        </p:txBody>
      </p:sp>
      <p:sp>
        <p:nvSpPr>
          <p:cNvPr id="9" name="Pladsholder til indhold 2">
            <a:extLst>
              <a:ext uri="{FF2B5EF4-FFF2-40B4-BE49-F238E27FC236}">
                <a16:creationId xmlns:a16="http://schemas.microsoft.com/office/drawing/2014/main" id="{B30D7594-BA9E-D6C1-7E80-2550138BE8C2}"/>
              </a:ext>
            </a:extLst>
          </p:cNvPr>
          <p:cNvSpPr txBox="1">
            <a:spLocks/>
          </p:cNvSpPr>
          <p:nvPr/>
        </p:nvSpPr>
        <p:spPr>
          <a:xfrm>
            <a:off x="838200" y="1846907"/>
            <a:ext cx="10515600" cy="4399984"/>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Arial" panose="020B0604020202020204" pitchFamily="34" charset="0"/>
              <a:buChar char="•"/>
            </a:pPr>
            <a:r>
              <a:rPr lang="da-DK" dirty="0"/>
              <a:t>Meningsfuld tilværelse og sociale roller</a:t>
            </a:r>
          </a:p>
          <a:p>
            <a:pPr algn="ct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r>
              <a:rPr lang="da-DK" dirty="0"/>
              <a:t>Genopbygning eller genoprettelse af balancen i tilværelsen</a:t>
            </a:r>
          </a:p>
          <a:p>
            <a:pPr algn="ct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r>
              <a:rPr lang="da-DK" dirty="0"/>
              <a:t>Finde forståelse af eller mening med oplevelsen med ​​psykisk sygdom</a:t>
            </a:r>
          </a:p>
          <a:p>
            <a:pPr>
              <a:buClr>
                <a:schemeClr val="tx1"/>
              </a:buClr>
              <a:buFont typeface="Arial" panose="020B0604020202020204" pitchFamily="34" charset="0"/>
              <a:buChar char="•"/>
            </a:pPr>
            <a:endParaRPr lang="da-DK" dirty="0"/>
          </a:p>
          <a:p>
            <a:pPr marL="0" indent="0">
              <a:buClr>
                <a:schemeClr val="tx1"/>
              </a:buClr>
              <a:buNone/>
            </a:pPr>
            <a:endParaRPr lang="da-DK" dirty="0"/>
          </a:p>
        </p:txBody>
      </p:sp>
    </p:spTree>
    <p:extLst>
      <p:ext uri="{BB962C8B-B14F-4D97-AF65-F5344CB8AC3E}">
        <p14:creationId xmlns:p14="http://schemas.microsoft.com/office/powerpoint/2010/main" val="3206777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79998C2C-DD92-D82A-1998-BB3CF25C62AF}"/>
              </a:ext>
            </a:extLst>
          </p:cNvPr>
          <p:cNvSpPr>
            <a:spLocks noGrp="1"/>
          </p:cNvSpPr>
          <p:nvPr>
            <p:ph type="body" idx="4294967295"/>
          </p:nvPr>
        </p:nvSpPr>
        <p:spPr>
          <a:xfrm>
            <a:off x="6473565" y="1250544"/>
            <a:ext cx="5332412" cy="4554537"/>
          </a:xfrm>
        </p:spPr>
        <p:txBody>
          <a:bodyPr>
            <a:noAutofit/>
          </a:bodyPr>
          <a:lstStyle/>
          <a:p>
            <a:pPr marL="107950" indent="0" algn="ctr">
              <a:buNone/>
            </a:pPr>
            <a:r>
              <a:rPr lang="da-DK" b="1" dirty="0"/>
              <a:t>KALD</a:t>
            </a:r>
          </a:p>
          <a:p>
            <a:pPr marL="107950" indent="0" algn="ctr">
              <a:buNone/>
            </a:pPr>
            <a:r>
              <a:rPr lang="da-DK" dirty="0"/>
              <a:t>Fx job, frivilligt arbejde eller </a:t>
            </a:r>
          </a:p>
          <a:p>
            <a:pPr marL="107950" indent="0" algn="ctr">
              <a:buNone/>
            </a:pPr>
            <a:r>
              <a:rPr lang="da-DK" dirty="0"/>
              <a:t>hobby</a:t>
            </a:r>
          </a:p>
          <a:p>
            <a:pPr marL="107950" indent="0" algn="ctr">
              <a:buNone/>
            </a:pPr>
            <a:r>
              <a:rPr lang="da-DK" b="1" dirty="0"/>
              <a:t>RELATIONER</a:t>
            </a:r>
          </a:p>
          <a:p>
            <a:pPr marL="107950" indent="0" algn="ctr">
              <a:buNone/>
            </a:pPr>
            <a:r>
              <a:rPr lang="da-DK" dirty="0"/>
              <a:t>Fx kærlighedsforhold, </a:t>
            </a:r>
          </a:p>
          <a:p>
            <a:pPr marL="107950" indent="0" algn="ctr">
              <a:buNone/>
            </a:pPr>
            <a:r>
              <a:rPr lang="da-DK" dirty="0"/>
              <a:t>venskaber eller familieforhold</a:t>
            </a:r>
          </a:p>
          <a:p>
            <a:pPr marL="107950" indent="0" algn="ctr">
              <a:buNone/>
            </a:pPr>
            <a:r>
              <a:rPr lang="da-DK" b="1" dirty="0"/>
              <a:t>TRO</a:t>
            </a:r>
          </a:p>
          <a:p>
            <a:pPr marL="107950" indent="0" algn="ctr">
              <a:buNone/>
            </a:pPr>
            <a:r>
              <a:rPr lang="da-DK" dirty="0"/>
              <a:t>Fx på det at være en del </a:t>
            </a:r>
          </a:p>
          <a:p>
            <a:pPr marL="107950" indent="0" algn="ctr">
              <a:buNone/>
            </a:pPr>
            <a:r>
              <a:rPr lang="da-DK" dirty="0"/>
              <a:t>af noget større</a:t>
            </a:r>
          </a:p>
          <a:p>
            <a:endParaRPr lang="da-DK" dirty="0"/>
          </a:p>
        </p:txBody>
      </p:sp>
      <p:pic>
        <p:nvPicPr>
          <p:cNvPr id="1026" name="Picture 2" descr="H:\1. Recovery skole\14. Billeder af recovery\Viktor_Frank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000" y="1504653"/>
            <a:ext cx="3551878" cy="3907066"/>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3" name="Rektangel 2"/>
          <p:cNvSpPr/>
          <p:nvPr/>
        </p:nvSpPr>
        <p:spPr>
          <a:xfrm>
            <a:off x="1027000" y="5451138"/>
            <a:ext cx="3551878" cy="707886"/>
          </a:xfrm>
          <a:prstGeom prst="rect">
            <a:avLst/>
          </a:prstGeom>
        </p:spPr>
        <p:txBody>
          <a:bodyPr wrap="square">
            <a:spAutoFit/>
          </a:bodyPr>
          <a:lstStyle/>
          <a:p>
            <a:pPr algn="ctr">
              <a:spcAft>
                <a:spcPts val="1200"/>
              </a:spcAft>
              <a:buClr>
                <a:srgbClr val="999999"/>
              </a:buClr>
            </a:pPr>
            <a:r>
              <a:rPr lang="da-DK" sz="2000" dirty="0"/>
              <a:t>Viktor </a:t>
            </a:r>
            <a:r>
              <a:rPr lang="da-DK" sz="2000" dirty="0" err="1"/>
              <a:t>Frankl</a:t>
            </a:r>
            <a:r>
              <a:rPr lang="da-DK" sz="2000" dirty="0"/>
              <a:t> (1905-1997)</a:t>
            </a:r>
            <a:br>
              <a:rPr lang="da-DK" sz="2000" dirty="0"/>
            </a:br>
            <a:r>
              <a:rPr lang="da-DK" sz="2000" dirty="0"/>
              <a:t>Psykologi og eksistens, 1946</a:t>
            </a:r>
          </a:p>
        </p:txBody>
      </p:sp>
      <p:sp>
        <p:nvSpPr>
          <p:cNvPr id="4" name="Titel 8">
            <a:extLst>
              <a:ext uri="{FF2B5EF4-FFF2-40B4-BE49-F238E27FC236}">
                <a16:creationId xmlns:a16="http://schemas.microsoft.com/office/drawing/2014/main" id="{9E94FFEB-68AA-6C29-1DC6-866B6B08600A}"/>
              </a:ext>
            </a:extLst>
          </p:cNvPr>
          <p:cNvSpPr txBox="1">
            <a:spLocks/>
          </p:cNvSpPr>
          <p:nvPr/>
        </p:nvSpPr>
        <p:spPr>
          <a:xfrm>
            <a:off x="838200" y="712523"/>
            <a:ext cx="10515600" cy="772351"/>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r>
              <a:rPr lang="da-DK" sz="3200" b="1" dirty="0"/>
              <a:t>MENING I LIVET?</a:t>
            </a:r>
            <a:endParaRPr lang="da-DK" sz="3200" b="1">
              <a:ea typeface="Calibri"/>
              <a:cs typeface="Calibri"/>
            </a:endParaRPr>
          </a:p>
        </p:txBody>
      </p:sp>
    </p:spTree>
    <p:extLst>
      <p:ext uri="{BB962C8B-B14F-4D97-AF65-F5344CB8AC3E}">
        <p14:creationId xmlns:p14="http://schemas.microsoft.com/office/powerpoint/2010/main" val="1537714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3"/>
          </p:nvPr>
        </p:nvSpPr>
        <p:spPr>
          <a:xfrm>
            <a:off x="101696" y="1940859"/>
            <a:ext cx="2777161" cy="3690250"/>
          </a:xfrm>
        </p:spPr>
        <p:txBody>
          <a:bodyPr vert="horz" lIns="91440" tIns="45720" rIns="91440" bIns="45720" rtlCol="0" anchor="t">
            <a:normAutofit fontScale="25000" lnSpcReduction="20000"/>
          </a:bodyPr>
          <a:lstStyle/>
          <a:p>
            <a:pPr>
              <a:lnSpc>
                <a:spcPct val="120000"/>
              </a:lnSpc>
              <a:buNone/>
            </a:pPr>
            <a:r>
              <a:rPr lang="da-DK" sz="7200" b="1">
                <a:solidFill>
                  <a:srgbClr val="333333"/>
                </a:solidFill>
                <a:latin typeface="Arial"/>
                <a:cs typeface="Arial"/>
              </a:rPr>
              <a:t>Livsværdier – kvalitet eller ideal som du anser for væsentlige for at få et godt liv</a:t>
            </a:r>
            <a:endParaRPr lang="en-US">
              <a:ea typeface="Calibri" panose="020F0502020204030204"/>
              <a:cs typeface="Calibri" panose="020F0502020204030204"/>
            </a:endParaRPr>
          </a:p>
          <a:p>
            <a:pPr>
              <a:lnSpc>
                <a:spcPct val="120000"/>
              </a:lnSpc>
              <a:buNone/>
            </a:pPr>
            <a:r>
              <a:rPr lang="da-DK" sz="7200" dirty="0">
                <a:solidFill>
                  <a:srgbClr val="333333"/>
                </a:solidFill>
                <a:latin typeface="Arial"/>
                <a:cs typeface="Arial"/>
              </a:rPr>
              <a:t>Vælg dine tre vigtigste værdier og giv dem et tal hvor 1 er det vigtigste. Hvis du synes at der mangler nogen på listen som for dig er vigtige, kan du selv sætte dem på, der hvor der er gjort plads til ekstra værdier. </a:t>
            </a:r>
            <a:endParaRPr lang="da-DK" dirty="0">
              <a:ea typeface="Calibri" panose="020F0502020204030204"/>
              <a:cs typeface="Calibri" panose="020F0502020204030204"/>
            </a:endParaRPr>
          </a:p>
          <a:p>
            <a:pPr marL="0" indent="0">
              <a:buNone/>
            </a:pPr>
            <a:endParaRPr lang="da-DK" dirty="0"/>
          </a:p>
          <a:p>
            <a:pPr marL="0" indent="0">
              <a:buNone/>
            </a:pPr>
            <a:endParaRPr lang="da-DK" dirty="0"/>
          </a:p>
          <a:p>
            <a:pPr marL="0" indent="0">
              <a:buNone/>
            </a:pPr>
            <a:endParaRPr lang="da-DK" dirty="0"/>
          </a:p>
        </p:txBody>
      </p:sp>
      <p:sp>
        <p:nvSpPr>
          <p:cNvPr id="7" name="Titel 8">
            <a:extLst>
              <a:ext uri="{FF2B5EF4-FFF2-40B4-BE49-F238E27FC236}">
                <a16:creationId xmlns:a16="http://schemas.microsoft.com/office/drawing/2014/main" id="{540953A3-B389-2749-E404-48306A4C1A83}"/>
              </a:ext>
            </a:extLst>
          </p:cNvPr>
          <p:cNvSpPr txBox="1">
            <a:spLocks/>
          </p:cNvSpPr>
          <p:nvPr/>
        </p:nvSpPr>
        <p:spPr>
          <a:xfrm>
            <a:off x="104781" y="866785"/>
            <a:ext cx="5555238" cy="121804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r>
              <a:rPr lang="da-DK" sz="3200" b="1" dirty="0"/>
              <a:t>ØVELSE OM LIVSVÆRDIER</a:t>
            </a:r>
          </a:p>
        </p:txBody>
      </p:sp>
      <p:graphicFrame>
        <p:nvGraphicFramePr>
          <p:cNvPr id="5" name="Table 4">
            <a:extLst>
              <a:ext uri="{FF2B5EF4-FFF2-40B4-BE49-F238E27FC236}">
                <a16:creationId xmlns:a16="http://schemas.microsoft.com/office/drawing/2014/main" id="{73700A14-3A95-B0FA-80AD-138EDD9EAE2D}"/>
              </a:ext>
            </a:extLst>
          </p:cNvPr>
          <p:cNvGraphicFramePr>
            <a:graphicFrameLocks noGrp="1"/>
          </p:cNvGraphicFramePr>
          <p:nvPr>
            <p:extLst>
              <p:ext uri="{D42A27DB-BD31-4B8C-83A1-F6EECF244321}">
                <p14:modId xmlns:p14="http://schemas.microsoft.com/office/powerpoint/2010/main" val="3947945817"/>
              </p:ext>
            </p:extLst>
          </p:nvPr>
        </p:nvGraphicFramePr>
        <p:xfrm>
          <a:off x="3204071" y="1937131"/>
          <a:ext cx="8719579" cy="4131020"/>
        </p:xfrm>
        <a:graphic>
          <a:graphicData uri="http://schemas.openxmlformats.org/drawingml/2006/table">
            <a:tbl>
              <a:tblPr firstRow="1" bandRow="1">
                <a:tableStyleId>{5940675A-B579-460E-94D1-54222C63F5DA}</a:tableStyleId>
              </a:tblPr>
              <a:tblGrid>
                <a:gridCol w="1648546">
                  <a:extLst>
                    <a:ext uri="{9D8B030D-6E8A-4147-A177-3AD203B41FA5}">
                      <a16:colId xmlns:a16="http://schemas.microsoft.com/office/drawing/2014/main" val="1267667587"/>
                    </a:ext>
                  </a:extLst>
                </a:gridCol>
                <a:gridCol w="531349">
                  <a:extLst>
                    <a:ext uri="{9D8B030D-6E8A-4147-A177-3AD203B41FA5}">
                      <a16:colId xmlns:a16="http://schemas.microsoft.com/office/drawing/2014/main" val="3455681848"/>
                    </a:ext>
                  </a:extLst>
                </a:gridCol>
                <a:gridCol w="1634921">
                  <a:extLst>
                    <a:ext uri="{9D8B030D-6E8A-4147-A177-3AD203B41FA5}">
                      <a16:colId xmlns:a16="http://schemas.microsoft.com/office/drawing/2014/main" val="3439710569"/>
                    </a:ext>
                  </a:extLst>
                </a:gridCol>
                <a:gridCol w="544973">
                  <a:extLst>
                    <a:ext uri="{9D8B030D-6E8A-4147-A177-3AD203B41FA5}">
                      <a16:colId xmlns:a16="http://schemas.microsoft.com/office/drawing/2014/main" val="2901124719"/>
                    </a:ext>
                  </a:extLst>
                </a:gridCol>
                <a:gridCol w="1689419">
                  <a:extLst>
                    <a:ext uri="{9D8B030D-6E8A-4147-A177-3AD203B41FA5}">
                      <a16:colId xmlns:a16="http://schemas.microsoft.com/office/drawing/2014/main" val="2501776168"/>
                    </a:ext>
                  </a:extLst>
                </a:gridCol>
                <a:gridCol w="490476">
                  <a:extLst>
                    <a:ext uri="{9D8B030D-6E8A-4147-A177-3AD203B41FA5}">
                      <a16:colId xmlns:a16="http://schemas.microsoft.com/office/drawing/2014/main" val="597336111"/>
                    </a:ext>
                  </a:extLst>
                </a:gridCol>
                <a:gridCol w="1648546">
                  <a:extLst>
                    <a:ext uri="{9D8B030D-6E8A-4147-A177-3AD203B41FA5}">
                      <a16:colId xmlns:a16="http://schemas.microsoft.com/office/drawing/2014/main" val="270515190"/>
                    </a:ext>
                  </a:extLst>
                </a:gridCol>
                <a:gridCol w="531349">
                  <a:extLst>
                    <a:ext uri="{9D8B030D-6E8A-4147-A177-3AD203B41FA5}">
                      <a16:colId xmlns:a16="http://schemas.microsoft.com/office/drawing/2014/main" val="3217486993"/>
                    </a:ext>
                  </a:extLst>
                </a:gridCol>
              </a:tblGrid>
              <a:tr h="413102">
                <a:tc>
                  <a:txBody>
                    <a:bodyPr/>
                    <a:lstStyle/>
                    <a:p>
                      <a:pPr marL="0" algn="ctr" rtl="0" eaLnBrk="1" latinLnBrk="0" hangingPunct="1">
                        <a:buNone/>
                      </a:pPr>
                      <a:r>
                        <a:rPr lang="da-DK" sz="1200" kern="1200" dirty="0">
                          <a:solidFill>
                            <a:schemeClr val="tx1"/>
                          </a:solidFill>
                          <a:effectLst/>
                        </a:rPr>
                        <a:t>Skønhed</a:t>
                      </a:r>
                      <a:endParaRPr lang="da-DK" dirty="0">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Intimitet</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Venskab</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Familieliv</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extLst>
                  <a:ext uri="{0D108BD9-81ED-4DB2-BD59-A6C34878D82A}">
                    <a16:rowId xmlns:a16="http://schemas.microsoft.com/office/drawing/2014/main" val="1052979052"/>
                  </a:ext>
                </a:extLst>
              </a:tr>
              <a:tr h="413102">
                <a:tc>
                  <a:txBody>
                    <a:bodyPr/>
                    <a:lstStyle/>
                    <a:p>
                      <a:pPr marL="0" algn="ctr" rtl="0" eaLnBrk="1" latinLnBrk="0" hangingPunct="1">
                        <a:buNone/>
                      </a:pPr>
                      <a:r>
                        <a:rPr lang="da-DK" sz="1200" kern="1200" dirty="0">
                          <a:solidFill>
                            <a:schemeClr val="tx1"/>
                          </a:solidFill>
                          <a:effectLst/>
                        </a:rPr>
                        <a:t>Udfordring</a:t>
                      </a:r>
                      <a:endParaRPr lang="da-DK" dirty="0">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Nydelse</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Sundhed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Mangfoldighed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extLst>
                  <a:ext uri="{0D108BD9-81ED-4DB2-BD59-A6C34878D82A}">
                    <a16:rowId xmlns:a16="http://schemas.microsoft.com/office/drawing/2014/main" val="1329041891"/>
                  </a:ext>
                </a:extLst>
              </a:tr>
              <a:tr h="413102">
                <a:tc>
                  <a:txBody>
                    <a:bodyPr/>
                    <a:lstStyle/>
                    <a:p>
                      <a:pPr marL="0" algn="ctr" rtl="0" eaLnBrk="1" latinLnBrk="0" hangingPunct="1">
                        <a:buNone/>
                      </a:pPr>
                      <a:r>
                        <a:rPr lang="da-DK" sz="1200" kern="1200" dirty="0">
                          <a:solidFill>
                            <a:schemeClr val="tx1"/>
                          </a:solidFill>
                          <a:effectLst/>
                        </a:rPr>
                        <a:t> Mod</a:t>
                      </a:r>
                      <a:endParaRPr lang="da-DK" dirty="0">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Anerkendelse</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Ærlighed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Handlekraft</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extLst>
                  <a:ext uri="{0D108BD9-81ED-4DB2-BD59-A6C34878D82A}">
                    <a16:rowId xmlns:a16="http://schemas.microsoft.com/office/drawing/2014/main" val="2874084591"/>
                  </a:ext>
                </a:extLst>
              </a:tr>
              <a:tr h="413102">
                <a:tc>
                  <a:txBody>
                    <a:bodyPr/>
                    <a:lstStyle/>
                    <a:p>
                      <a:pPr marL="0" algn="ctr" rtl="0" eaLnBrk="1" latinLnBrk="0" hangingPunct="1">
                        <a:buNone/>
                      </a:pPr>
                      <a:r>
                        <a:rPr lang="da-DK" sz="1200" kern="1200" dirty="0">
                          <a:solidFill>
                            <a:schemeClr val="tx1"/>
                          </a:solidFill>
                          <a:effectLst/>
                        </a:rPr>
                        <a:t>  At være god mod andre</a:t>
                      </a:r>
                      <a:endParaRPr lang="da-DK" dirty="0">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Kærlighed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Uafhængighed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Økonomisk frihed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extLst>
                  <a:ext uri="{0D108BD9-81ED-4DB2-BD59-A6C34878D82A}">
                    <a16:rowId xmlns:a16="http://schemas.microsoft.com/office/drawing/2014/main" val="1964158890"/>
                  </a:ext>
                </a:extLst>
              </a:tr>
              <a:tr h="413102">
                <a:tc>
                  <a:txBody>
                    <a:bodyPr/>
                    <a:lstStyle/>
                    <a:p>
                      <a:pPr marL="0" algn="ctr" rtl="0" eaLnBrk="1" latinLnBrk="0" hangingPunct="1">
                        <a:buNone/>
                      </a:pPr>
                      <a:r>
                        <a:rPr lang="da-DK" sz="1200" kern="1200" dirty="0">
                          <a:solidFill>
                            <a:schemeClr val="tx1"/>
                          </a:solidFill>
                          <a:effectLst/>
                        </a:rPr>
                        <a:t>Kreativitet</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Fred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Pålidelighed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Udholdenhed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extLst>
                  <a:ext uri="{0D108BD9-81ED-4DB2-BD59-A6C34878D82A}">
                    <a16:rowId xmlns:a16="http://schemas.microsoft.com/office/drawing/2014/main" val="311977115"/>
                  </a:ext>
                </a:extLst>
              </a:tr>
              <a:tr h="413102">
                <a:tc>
                  <a:txBody>
                    <a:bodyPr/>
                    <a:lstStyle/>
                    <a:p>
                      <a:pPr marL="0" algn="ctr" rtl="0" eaLnBrk="1" latinLnBrk="0" hangingPunct="1">
                        <a:buNone/>
                      </a:pPr>
                      <a:r>
                        <a:rPr lang="da-DK" sz="1200" kern="1200" dirty="0">
                          <a:solidFill>
                            <a:schemeClr val="tx1"/>
                          </a:solidFill>
                          <a:effectLst/>
                        </a:rPr>
                        <a:t>Nysgerrighed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Passion</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Respekt</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Ordentlighed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extLst>
                  <a:ext uri="{0D108BD9-81ED-4DB2-BD59-A6C34878D82A}">
                    <a16:rowId xmlns:a16="http://schemas.microsoft.com/office/drawing/2014/main" val="4235272073"/>
                  </a:ext>
                </a:extLst>
              </a:tr>
              <a:tr h="413102">
                <a:tc>
                  <a:txBody>
                    <a:bodyPr/>
                    <a:lstStyle/>
                    <a:p>
                      <a:pPr marL="0" algn="ctr" rtl="0" eaLnBrk="1" latinLnBrk="0" hangingPunct="1">
                        <a:buNone/>
                      </a:pPr>
                      <a:r>
                        <a:rPr lang="da-DK" sz="1200" kern="1200" dirty="0">
                          <a:solidFill>
                            <a:schemeClr val="tx1"/>
                          </a:solidFill>
                          <a:effectLst/>
                        </a:rPr>
                        <a:t>Visdom</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Personlig vækst</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Sikkerhed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Loyalitet</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extLst>
                  <a:ext uri="{0D108BD9-81ED-4DB2-BD59-A6C34878D82A}">
                    <a16:rowId xmlns:a16="http://schemas.microsoft.com/office/drawing/2014/main" val="2259025624"/>
                  </a:ext>
                </a:extLst>
              </a:tr>
              <a:tr h="413102">
                <a:tc>
                  <a:txBody>
                    <a:bodyPr/>
                    <a:lstStyle/>
                    <a:p>
                      <a:pPr marL="0" algn="ctr" rtl="0" eaLnBrk="1" latinLnBrk="0" hangingPunct="1">
                        <a:buNone/>
                      </a:pPr>
                      <a:r>
                        <a:rPr lang="da-DK" sz="1200" kern="1200" dirty="0">
                          <a:solidFill>
                            <a:schemeClr val="tx1"/>
                          </a:solidFill>
                          <a:effectLst/>
                        </a:rPr>
                        <a:t>Miljøbevidst</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Integritet</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Spiritualitet</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Velstand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extLst>
                  <a:ext uri="{0D108BD9-81ED-4DB2-BD59-A6C34878D82A}">
                    <a16:rowId xmlns:a16="http://schemas.microsoft.com/office/drawing/2014/main" val="1525614351"/>
                  </a:ext>
                </a:extLst>
              </a:tr>
              <a:tr h="413102">
                <a:tc>
                  <a:txBody>
                    <a:bodyPr/>
                    <a:lstStyle/>
                    <a:p>
                      <a:pPr marL="0" algn="ctr" rtl="0" eaLnBrk="1" latinLnBrk="0" hangingPunct="1">
                        <a:buNone/>
                      </a:pPr>
                      <a:r>
                        <a:rPr lang="da-DK" sz="1200" kern="1200" dirty="0">
                          <a:solidFill>
                            <a:schemeClr val="tx1"/>
                          </a:solidFill>
                          <a:effectLst/>
                        </a:rPr>
                        <a:t>kontrol</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Parforhold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Frihed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marL="0" algn="ctr" rtl="0" eaLnBrk="1" latinLnBrk="0" hangingPunct="1">
                        <a:buNone/>
                      </a:pPr>
                      <a:r>
                        <a:rPr lang="da-DK" sz="1200" kern="1200" dirty="0">
                          <a:solidFill>
                            <a:schemeClr val="tx1"/>
                          </a:solidFill>
                          <a:effectLst/>
                        </a:rPr>
                        <a:t>Tilfredshed</a:t>
                      </a:r>
                      <a:endParaRPr lang="da-DK">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extLst>
                  <a:ext uri="{0D108BD9-81ED-4DB2-BD59-A6C34878D82A}">
                    <a16:rowId xmlns:a16="http://schemas.microsoft.com/office/drawing/2014/main" val="1212958230"/>
                  </a:ext>
                </a:extLst>
              </a:tr>
              <a:tr h="413102">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algn="ctr">
                        <a:buNone/>
                      </a:pPr>
                      <a:endParaRPr lang="en-US" dirty="0">
                        <a:solidFill>
                          <a:schemeClr val="tx1"/>
                        </a:solidFill>
                        <a:effectLst/>
                      </a:endParaRPr>
                    </a:p>
                  </a:txBody>
                  <a:tcPr marL="0" marR="0" marT="0" marB="0" anchor="ctr">
                    <a:solidFill>
                      <a:schemeClr val="bg1">
                        <a:lumMod val="95000"/>
                      </a:schemeClr>
                    </a:solidFill>
                  </a:tcPr>
                </a:tc>
                <a:tc>
                  <a:txBody>
                    <a:bodyPr/>
                    <a:lstStyle/>
                    <a:p>
                      <a:pPr algn="ctr">
                        <a:buNone/>
                      </a:pPr>
                      <a:endParaRPr lang="en-US">
                        <a:effectLst/>
                      </a:endParaRPr>
                    </a:p>
                  </a:txBody>
                  <a:tcPr marL="0" marR="0" marT="0" marB="0" anchor="ctr">
                    <a:solidFill>
                      <a:schemeClr val="bg1">
                        <a:lumMod val="95000"/>
                      </a:schemeClr>
                    </a:solidFill>
                  </a:tcPr>
                </a:tc>
                <a:extLst>
                  <a:ext uri="{0D108BD9-81ED-4DB2-BD59-A6C34878D82A}">
                    <a16:rowId xmlns:a16="http://schemas.microsoft.com/office/drawing/2014/main" val="1567513202"/>
                  </a:ext>
                </a:extLst>
              </a:tr>
            </a:tbl>
          </a:graphicData>
        </a:graphic>
      </p:graphicFrame>
    </p:spTree>
    <p:extLst>
      <p:ext uri="{BB962C8B-B14F-4D97-AF65-F5344CB8AC3E}">
        <p14:creationId xmlns:p14="http://schemas.microsoft.com/office/powerpoint/2010/main" val="129552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idx="4294967295"/>
          </p:nvPr>
        </p:nvSpPr>
        <p:spPr>
          <a:xfrm>
            <a:off x="2425700" y="883708"/>
            <a:ext cx="7886700" cy="695325"/>
          </a:xfrm>
        </p:spPr>
        <p:txBody>
          <a:bodyPr>
            <a:normAutofit/>
          </a:bodyPr>
          <a:lstStyle/>
          <a:p>
            <a:pPr marL="0" indent="0" algn="ctr">
              <a:buNone/>
            </a:pPr>
            <a:r>
              <a:rPr lang="da-DK" sz="3200" b="1" dirty="0"/>
              <a:t>HVAD TAGER DU MED FRA I DAG?</a:t>
            </a:r>
          </a:p>
        </p:txBody>
      </p:sp>
      <p:pic>
        <p:nvPicPr>
          <p:cNvPr id="2" name="Billede 1" descr="Et billede, der indeholder tegneserie, skærmbillede, kunst&#10;&#10;Indhold genereret af kunstig intelligens kan være forkert.">
            <a:extLst>
              <a:ext uri="{FF2B5EF4-FFF2-40B4-BE49-F238E27FC236}">
                <a16:creationId xmlns:a16="http://schemas.microsoft.com/office/drawing/2014/main" id="{BA949E13-DC0C-BD00-4975-6B7632367A36}"/>
              </a:ext>
            </a:extLst>
          </p:cNvPr>
          <p:cNvPicPr>
            <a:picLocks noChangeAspect="1"/>
          </p:cNvPicPr>
          <p:nvPr/>
        </p:nvPicPr>
        <p:blipFill>
          <a:blip r:embed="rId3">
            <a:extLst>
              <a:ext uri="{28A0092B-C50C-407E-A947-70E740481C1C}">
                <a14:useLocalDpi xmlns:a14="http://schemas.microsoft.com/office/drawing/2010/main" val="0"/>
              </a:ext>
            </a:extLst>
          </a:blip>
          <a:srcRect r="1498" b="11492"/>
          <a:stretch/>
        </p:blipFill>
        <p:spPr>
          <a:xfrm>
            <a:off x="3162005" y="1112366"/>
            <a:ext cx="6918593" cy="5172320"/>
          </a:xfrm>
          <a:prstGeom prst="rect">
            <a:avLst/>
          </a:prstGeom>
        </p:spPr>
      </p:pic>
    </p:spTree>
    <p:extLst>
      <p:ext uri="{BB962C8B-B14F-4D97-AF65-F5344CB8AC3E}">
        <p14:creationId xmlns:p14="http://schemas.microsoft.com/office/powerpoint/2010/main" val="1562458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506EC-AA52-CC36-79FD-55BB2163E546}"/>
              </a:ext>
            </a:extLst>
          </p:cNvPr>
          <p:cNvSpPr>
            <a:spLocks noGrp="1"/>
          </p:cNvSpPr>
          <p:nvPr>
            <p:ph type="title"/>
          </p:nvPr>
        </p:nvSpPr>
        <p:spPr/>
        <p:txBody>
          <a:bodyPr>
            <a:normAutofit/>
          </a:bodyPr>
          <a:lstStyle/>
          <a:p>
            <a:r>
              <a:rPr lang="da-DK" sz="3200" b="1" dirty="0"/>
              <a:t>LITTERATUR OG HENVISNINGER</a:t>
            </a:r>
          </a:p>
        </p:txBody>
      </p:sp>
      <p:sp>
        <p:nvSpPr>
          <p:cNvPr id="3" name="Pladsholder til indhold 2">
            <a:extLst>
              <a:ext uri="{FF2B5EF4-FFF2-40B4-BE49-F238E27FC236}">
                <a16:creationId xmlns:a16="http://schemas.microsoft.com/office/drawing/2014/main" id="{10667CC1-6D84-99D9-941C-F722717D28A3}"/>
              </a:ext>
            </a:extLst>
          </p:cNvPr>
          <p:cNvSpPr>
            <a:spLocks noGrp="1"/>
          </p:cNvSpPr>
          <p:nvPr>
            <p:ph idx="1"/>
          </p:nvPr>
        </p:nvSpPr>
        <p:spPr/>
        <p:txBody>
          <a:bodyPr/>
          <a:lstStyle/>
          <a:p>
            <a:pPr>
              <a:buClr>
                <a:schemeClr val="tx1"/>
              </a:buClr>
              <a:buFont typeface="Arial" panose="020B0604020202020204" pitchFamily="34" charset="0"/>
              <a:buChar char="•"/>
            </a:pPr>
            <a:r>
              <a:rPr lang="da-DK" dirty="0"/>
              <a:t>Marit Borg. </a:t>
            </a:r>
            <a:r>
              <a:rPr lang="da-DK" dirty="0" err="1"/>
              <a:t>Recoveryorienterede</a:t>
            </a:r>
            <a:r>
              <a:rPr lang="da-DK" dirty="0"/>
              <a:t> praksisser: en systematisk </a:t>
            </a:r>
            <a:r>
              <a:rPr lang="da-DK" dirty="0" err="1"/>
              <a:t>vidensopsamling</a:t>
            </a:r>
            <a:r>
              <a:rPr lang="da-DK" dirty="0"/>
              <a:t>. NAPHA</a:t>
            </a:r>
          </a:p>
          <a:p>
            <a:pPr>
              <a:buClr>
                <a:schemeClr val="tx1"/>
              </a:buClr>
              <a:buFont typeface="Arial" panose="020B0604020202020204" pitchFamily="34" charset="0"/>
              <a:buChar char="•"/>
            </a:pPr>
            <a:r>
              <a:rPr lang="da-DK" sz="2800" dirty="0" err="1"/>
              <a:t>Topor</a:t>
            </a:r>
            <a:r>
              <a:rPr lang="da-DK" sz="2800" dirty="0"/>
              <a:t>, Larsen og </a:t>
            </a:r>
            <a:r>
              <a:rPr lang="da-DK" sz="2800" dirty="0" err="1"/>
              <a:t>Bøe</a:t>
            </a:r>
            <a:r>
              <a:rPr lang="da-DK" sz="2800" dirty="0"/>
              <a:t>. </a:t>
            </a:r>
            <a:r>
              <a:rPr lang="da-DK" sz="2800" i="1" dirty="0"/>
              <a:t>At komme sig. Fra personlig udvikling til social forandring. </a:t>
            </a:r>
            <a:r>
              <a:rPr lang="da-DK" sz="2800" dirty="0"/>
              <a:t>Dansk selskab for psykosocial rehabilitering. 2020. nr. 04</a:t>
            </a:r>
          </a:p>
          <a:p>
            <a:pPr>
              <a:buClr>
                <a:schemeClr val="tx1"/>
              </a:buClr>
              <a:buFont typeface="Arial" panose="020B0604020202020204" pitchFamily="34" charset="0"/>
              <a:buChar char="•"/>
            </a:pPr>
            <a:r>
              <a:rPr lang="da-DK" dirty="0"/>
              <a:t>Mike </a:t>
            </a:r>
            <a:r>
              <a:rPr lang="da-DK" dirty="0" err="1"/>
              <a:t>Slade</a:t>
            </a:r>
            <a:r>
              <a:rPr lang="da-DK" dirty="0"/>
              <a:t> m.fl., </a:t>
            </a:r>
            <a:r>
              <a:rPr lang="da-DK" dirty="0" err="1"/>
              <a:t>ImRoc</a:t>
            </a:r>
            <a:r>
              <a:rPr lang="da-DK" dirty="0"/>
              <a:t>, 2008 </a:t>
            </a:r>
          </a:p>
          <a:p>
            <a:pPr>
              <a:buClr>
                <a:schemeClr val="tx1"/>
              </a:buClr>
              <a:buFont typeface="Arial" panose="020B0604020202020204" pitchFamily="34" charset="0"/>
              <a:buChar char="•"/>
            </a:pPr>
            <a:r>
              <a:rPr lang="da-DK" dirty="0"/>
              <a:t>Wilken JP &amp; Den </a:t>
            </a:r>
            <a:r>
              <a:rPr lang="da-DK" dirty="0" err="1"/>
              <a:t>Hollander</a:t>
            </a:r>
            <a:r>
              <a:rPr lang="da-DK" dirty="0"/>
              <a:t> D. Rehabilitering og </a:t>
            </a:r>
            <a:r>
              <a:rPr lang="da-DK" dirty="0" err="1"/>
              <a:t>recovery</a:t>
            </a:r>
            <a:r>
              <a:rPr lang="da-DK" dirty="0"/>
              <a:t>. En integreret tilgang. Akademisk Forlag 2008</a:t>
            </a:r>
          </a:p>
          <a:p>
            <a:pPr>
              <a:buClr>
                <a:schemeClr val="tx1"/>
              </a:buClr>
              <a:buFont typeface="Arial" panose="020B0604020202020204" pitchFamily="34" charset="0"/>
              <a:buChar char="•"/>
            </a:pPr>
            <a:r>
              <a:rPr lang="en-US" sz="2800" dirty="0">
                <a:latin typeface="Calibri"/>
                <a:ea typeface="Calibri"/>
                <a:cs typeface="Calibri"/>
                <a:sym typeface="Calibri"/>
              </a:rPr>
              <a:t>Mia Hobbs &amp; Martyn Baker, Journal of Mental Health, April 2012 21(2): 145–154</a:t>
            </a:r>
            <a:endParaRPr lang="en-US" sz="4400" dirty="0"/>
          </a:p>
          <a:p>
            <a:pPr>
              <a:buClr>
                <a:schemeClr val="tx1"/>
              </a:buClr>
              <a:buFont typeface="Arial" panose="020B0604020202020204" pitchFamily="34" charset="0"/>
              <a:buChar char="•"/>
            </a:pPr>
            <a:endParaRPr lang="da-DK" sz="2800" dirty="0"/>
          </a:p>
          <a:p>
            <a:pP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endParaRPr lang="da-DK" sz="2800" dirty="0"/>
          </a:p>
          <a:p>
            <a:pPr>
              <a:buClr>
                <a:schemeClr val="tx1"/>
              </a:buClr>
              <a:buFont typeface="Arial" panose="020B0604020202020204" pitchFamily="34" charset="0"/>
              <a:buChar char="•"/>
            </a:pPr>
            <a:endParaRPr lang="da-DK" dirty="0"/>
          </a:p>
        </p:txBody>
      </p:sp>
    </p:spTree>
    <p:extLst>
      <p:ext uri="{BB962C8B-B14F-4D97-AF65-F5344CB8AC3E}">
        <p14:creationId xmlns:p14="http://schemas.microsoft.com/office/powerpoint/2010/main" val="1259327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362f6f16613_0_214"/>
          <p:cNvPicPr preferRelativeResize="0"/>
          <p:nvPr/>
        </p:nvPicPr>
        <p:blipFill rotWithShape="1">
          <a:blip r:embed="rId3">
            <a:alphaModFix/>
          </a:blip>
          <a:srcRect l="10301" r="11359"/>
          <a:stretch/>
        </p:blipFill>
        <p:spPr>
          <a:xfrm>
            <a:off x="1841676" y="243776"/>
            <a:ext cx="8242125" cy="5918175"/>
          </a:xfrm>
          <a:prstGeom prst="rect">
            <a:avLst/>
          </a:prstGeom>
          <a:noFill/>
          <a:ln>
            <a:noFill/>
          </a:ln>
          <a:effectLst>
            <a:outerShdw blurRad="292100" dist="139700" dir="2700000" algn="tl" rotWithShape="0">
              <a:srgbClr val="333333">
                <a:alpha val="64709"/>
              </a:srgbClr>
            </a:outerShdw>
          </a:effectLst>
        </p:spPr>
      </p:pic>
      <p:sp>
        <p:nvSpPr>
          <p:cNvPr id="178" name="Google Shape;178;g362f6f16613_0_214"/>
          <p:cNvSpPr txBox="1"/>
          <p:nvPr/>
        </p:nvSpPr>
        <p:spPr>
          <a:xfrm>
            <a:off x="6911025" y="6177125"/>
            <a:ext cx="4877100" cy="437100"/>
          </a:xfrm>
          <a:prstGeom prst="rect">
            <a:avLst/>
          </a:prstGeom>
          <a:noFill/>
          <a:ln>
            <a:noFill/>
          </a:ln>
        </p:spPr>
        <p:txBody>
          <a:bodyPr spcFirstLastPara="1" wrap="square" lIns="0" tIns="0" rIns="0" bIns="0" anchor="t" anchorCtr="0">
            <a:noAutofit/>
          </a:bodyPr>
          <a:lstStyle/>
          <a:p>
            <a:endParaRPr sz="1400"/>
          </a:p>
          <a:p>
            <a:endParaRPr sz="1100">
              <a:solidFill>
                <a:schemeClr val="dk1"/>
              </a:solidFill>
            </a:endParaRPr>
          </a:p>
          <a:p>
            <a:endParaRPr sz="1800">
              <a:solidFill>
                <a:schemeClr val="dk1"/>
              </a:solidFill>
            </a:endParaRPr>
          </a:p>
        </p:txBody>
      </p:sp>
      <p:sp>
        <p:nvSpPr>
          <p:cNvPr id="179" name="Google Shape;179;g362f6f16613_0_214"/>
          <p:cNvSpPr txBox="1"/>
          <p:nvPr/>
        </p:nvSpPr>
        <p:spPr>
          <a:xfrm>
            <a:off x="1841676" y="6369599"/>
            <a:ext cx="5197800" cy="519600"/>
          </a:xfrm>
          <a:prstGeom prst="rect">
            <a:avLst/>
          </a:prstGeom>
          <a:noFill/>
          <a:ln>
            <a:noFill/>
          </a:ln>
        </p:spPr>
        <p:txBody>
          <a:bodyPr spcFirstLastPara="1" wrap="square" lIns="0" tIns="0" rIns="0" bIns="0" anchor="t" anchorCtr="0">
            <a:noAutofit/>
          </a:bodyPr>
          <a:lstStyle/>
          <a:p>
            <a:pPr marL="457200" indent="-298450">
              <a:buClr>
                <a:schemeClr val="dk1"/>
              </a:buClr>
              <a:buSzPts val="1100"/>
              <a:buChar char="●"/>
            </a:pPr>
            <a:r>
              <a:rPr lang="da-DK" sz="1100" dirty="0" err="1">
                <a:solidFill>
                  <a:schemeClr val="dk1"/>
                </a:solidFill>
              </a:rPr>
              <a:t>Leamy</a:t>
            </a:r>
            <a:r>
              <a:rPr lang="da-DK" sz="1100" dirty="0">
                <a:solidFill>
                  <a:schemeClr val="dk1"/>
                </a:solidFill>
              </a:rPr>
              <a:t> M, Bird V, Le </a:t>
            </a:r>
            <a:r>
              <a:rPr lang="da-DK" sz="1100" dirty="0" err="1">
                <a:solidFill>
                  <a:schemeClr val="dk1"/>
                </a:solidFill>
              </a:rPr>
              <a:t>Boutillier</a:t>
            </a:r>
            <a:r>
              <a:rPr lang="da-DK" sz="1100" dirty="0">
                <a:solidFill>
                  <a:schemeClr val="dk1"/>
                </a:solidFill>
              </a:rPr>
              <a:t> C, Williams J, </a:t>
            </a:r>
            <a:r>
              <a:rPr lang="da-DK" sz="1100" dirty="0" err="1">
                <a:solidFill>
                  <a:schemeClr val="dk1"/>
                </a:solidFill>
              </a:rPr>
              <a:t>Slade</a:t>
            </a:r>
            <a:r>
              <a:rPr lang="da-DK" sz="1100" dirty="0">
                <a:solidFill>
                  <a:schemeClr val="dk1"/>
                </a:solidFill>
              </a:rPr>
              <a:t> M (2011) </a:t>
            </a:r>
            <a:endParaRPr sz="1100" dirty="0">
              <a:solidFill>
                <a:schemeClr val="dk1"/>
              </a:solidFill>
            </a:endParaRPr>
          </a:p>
          <a:p>
            <a:pPr marL="457200" indent="-298450">
              <a:buClr>
                <a:schemeClr val="dk1"/>
              </a:buClr>
              <a:buSzPts val="1100"/>
              <a:buFont typeface="Arial"/>
              <a:buChar char="●"/>
            </a:pPr>
            <a:r>
              <a:rPr lang="da-DK" sz="1100" dirty="0">
                <a:solidFill>
                  <a:schemeClr val="dk1"/>
                </a:solidFill>
              </a:rPr>
              <a:t>van </a:t>
            </a:r>
            <a:r>
              <a:rPr lang="da-DK" sz="1100" dirty="0" err="1">
                <a:solidFill>
                  <a:schemeClr val="dk1"/>
                </a:solidFill>
              </a:rPr>
              <a:t>Weeghel</a:t>
            </a:r>
            <a:r>
              <a:rPr lang="da-DK" sz="1100" dirty="0">
                <a:solidFill>
                  <a:schemeClr val="dk1"/>
                </a:solidFill>
              </a:rPr>
              <a:t>, J., van </a:t>
            </a:r>
            <a:r>
              <a:rPr lang="da-DK" sz="1100" dirty="0" err="1">
                <a:solidFill>
                  <a:schemeClr val="dk1"/>
                </a:solidFill>
              </a:rPr>
              <a:t>Zelst</a:t>
            </a:r>
            <a:r>
              <a:rPr lang="da-DK" sz="1100" dirty="0">
                <a:solidFill>
                  <a:schemeClr val="dk1"/>
                </a:solidFill>
              </a:rPr>
              <a:t>, C., </a:t>
            </a:r>
            <a:r>
              <a:rPr lang="da-DK" sz="1100" dirty="0" err="1">
                <a:solidFill>
                  <a:schemeClr val="dk1"/>
                </a:solidFill>
              </a:rPr>
              <a:t>Boertien</a:t>
            </a:r>
            <a:r>
              <a:rPr lang="da-DK" sz="1100" dirty="0">
                <a:solidFill>
                  <a:schemeClr val="dk1"/>
                </a:solidFill>
              </a:rPr>
              <a:t>, D., &amp; </a:t>
            </a:r>
            <a:r>
              <a:rPr lang="da-DK" sz="1100" dirty="0" err="1">
                <a:solidFill>
                  <a:schemeClr val="dk1"/>
                </a:solidFill>
              </a:rPr>
              <a:t>Hasson-Ohayon</a:t>
            </a:r>
            <a:r>
              <a:rPr lang="da-DK" sz="1100" dirty="0">
                <a:solidFill>
                  <a:schemeClr val="dk1"/>
                </a:solidFill>
              </a:rPr>
              <a:t>, I. (2019). </a:t>
            </a: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g362f6297ca8_0_62"/>
          <p:cNvSpPr txBox="1"/>
          <p:nvPr/>
        </p:nvSpPr>
        <p:spPr>
          <a:xfrm>
            <a:off x="1501829" y="6069822"/>
            <a:ext cx="6121525" cy="1076418"/>
          </a:xfrm>
          <a:prstGeom prst="rect">
            <a:avLst/>
          </a:prstGeom>
          <a:noFill/>
          <a:ln>
            <a:noFill/>
          </a:ln>
        </p:spPr>
        <p:txBody>
          <a:bodyPr spcFirstLastPara="1" wrap="square" lIns="91425" tIns="91425" rIns="91425" bIns="91425" anchor="t" anchorCtr="0">
            <a:spAutoFit/>
          </a:bodyPr>
          <a:lstStyle/>
          <a:p>
            <a:pPr>
              <a:lnSpc>
                <a:spcPct val="115000"/>
              </a:lnSpc>
              <a:spcBef>
                <a:spcPts val="1200"/>
              </a:spcBef>
              <a:spcAft>
                <a:spcPts val="1200"/>
              </a:spcAft>
            </a:pPr>
            <a:r>
              <a:rPr lang="da-DK" sz="1100" dirty="0" err="1">
                <a:solidFill>
                  <a:schemeClr val="dk1"/>
                </a:solidFill>
              </a:rPr>
              <a:t>Jagfeld,G</a:t>
            </a:r>
            <a:r>
              <a:rPr lang="da-DK" sz="1100" dirty="0">
                <a:solidFill>
                  <a:schemeClr val="dk1"/>
                </a:solidFill>
              </a:rPr>
              <a:t>. * ,</a:t>
            </a:r>
            <a:r>
              <a:rPr lang="da-DK" sz="1100" dirty="0" err="1">
                <a:solidFill>
                  <a:schemeClr val="dk1"/>
                </a:solidFill>
              </a:rPr>
              <a:t>Lobban</a:t>
            </a:r>
            <a:r>
              <a:rPr lang="da-DK" sz="1100" dirty="0">
                <a:solidFill>
                  <a:schemeClr val="dk1"/>
                </a:solidFill>
              </a:rPr>
              <a:t>, F., l </a:t>
            </a:r>
            <a:r>
              <a:rPr lang="da-DK" sz="1100" dirty="0" err="1">
                <a:solidFill>
                  <a:schemeClr val="dk1"/>
                </a:solidFill>
              </a:rPr>
              <a:t>Marshall,P</a:t>
            </a:r>
            <a:r>
              <a:rPr lang="da-DK" sz="1100" dirty="0">
                <a:solidFill>
                  <a:schemeClr val="dk1"/>
                </a:solidFill>
              </a:rPr>
              <a:t>., Jones, S.H. Personal </a:t>
            </a:r>
            <a:r>
              <a:rPr lang="da-DK" sz="1100" dirty="0" err="1">
                <a:solidFill>
                  <a:schemeClr val="dk1"/>
                </a:solidFill>
              </a:rPr>
              <a:t>recovery</a:t>
            </a:r>
            <a:r>
              <a:rPr lang="da-DK" sz="1100" dirty="0">
                <a:solidFill>
                  <a:schemeClr val="dk1"/>
                </a:solidFill>
              </a:rPr>
              <a:t> in bipolar </a:t>
            </a:r>
            <a:r>
              <a:rPr lang="da-DK" sz="1100" dirty="0" err="1">
                <a:solidFill>
                  <a:schemeClr val="dk1"/>
                </a:solidFill>
              </a:rPr>
              <a:t>disorder</a:t>
            </a:r>
            <a:r>
              <a:rPr lang="da-DK" sz="1100" dirty="0">
                <a:solidFill>
                  <a:schemeClr val="dk1"/>
                </a:solidFill>
              </a:rPr>
              <a:t>: </a:t>
            </a:r>
            <a:r>
              <a:rPr lang="da-DK" sz="1100" dirty="0" err="1">
                <a:solidFill>
                  <a:schemeClr val="dk1"/>
                </a:solidFill>
              </a:rPr>
              <a:t>Systematic</a:t>
            </a:r>
            <a:r>
              <a:rPr lang="da-DK" sz="1100" dirty="0">
                <a:solidFill>
                  <a:schemeClr val="dk1"/>
                </a:solidFill>
              </a:rPr>
              <a:t> </a:t>
            </a:r>
            <a:r>
              <a:rPr lang="da-DK" sz="1100" dirty="0" err="1">
                <a:solidFill>
                  <a:schemeClr val="dk1"/>
                </a:solidFill>
              </a:rPr>
              <a:t>review</a:t>
            </a:r>
            <a:r>
              <a:rPr lang="da-DK" sz="1100" dirty="0">
                <a:solidFill>
                  <a:schemeClr val="dk1"/>
                </a:solidFill>
              </a:rPr>
              <a:t> and “</a:t>
            </a:r>
            <a:r>
              <a:rPr lang="da-DK" sz="1100" dirty="0" err="1">
                <a:solidFill>
                  <a:schemeClr val="dk1"/>
                </a:solidFill>
              </a:rPr>
              <a:t>best</a:t>
            </a:r>
            <a:r>
              <a:rPr lang="da-DK" sz="1100" dirty="0">
                <a:solidFill>
                  <a:schemeClr val="dk1"/>
                </a:solidFill>
              </a:rPr>
              <a:t> </a:t>
            </a:r>
            <a:r>
              <a:rPr lang="da-DK" sz="1100" dirty="0" err="1">
                <a:solidFill>
                  <a:schemeClr val="dk1"/>
                </a:solidFill>
              </a:rPr>
              <a:t>fit”framework</a:t>
            </a:r>
            <a:r>
              <a:rPr lang="da-DK" sz="1100" dirty="0">
                <a:solidFill>
                  <a:schemeClr val="dk1"/>
                </a:solidFill>
              </a:rPr>
              <a:t> </a:t>
            </a:r>
            <a:r>
              <a:rPr lang="da-DK" sz="1100" dirty="0" err="1">
                <a:solidFill>
                  <a:schemeClr val="dk1"/>
                </a:solidFill>
              </a:rPr>
              <a:t>synthesis</a:t>
            </a:r>
            <a:r>
              <a:rPr lang="da-DK" sz="1100" dirty="0">
                <a:solidFill>
                  <a:schemeClr val="dk1"/>
                </a:solidFill>
              </a:rPr>
              <a:t> of </a:t>
            </a:r>
            <a:r>
              <a:rPr lang="da-DK" sz="1100" dirty="0" err="1">
                <a:solidFill>
                  <a:schemeClr val="dk1"/>
                </a:solidFill>
              </a:rPr>
              <a:t>qualitative</a:t>
            </a:r>
            <a:r>
              <a:rPr lang="da-DK" sz="1100" dirty="0">
                <a:solidFill>
                  <a:schemeClr val="dk1"/>
                </a:solidFill>
              </a:rPr>
              <a:t> </a:t>
            </a:r>
            <a:r>
              <a:rPr lang="da-DK" sz="1100" dirty="0" err="1">
                <a:solidFill>
                  <a:schemeClr val="dk1"/>
                </a:solidFill>
              </a:rPr>
              <a:t>evidence</a:t>
            </a:r>
            <a:r>
              <a:rPr lang="da-DK" sz="1100" dirty="0">
                <a:solidFill>
                  <a:schemeClr val="dk1"/>
                </a:solidFill>
              </a:rPr>
              <a:t> – a POETIC adaptation of CHIME. </a:t>
            </a:r>
            <a:endParaRPr sz="1700" dirty="0">
              <a:solidFill>
                <a:schemeClr val="dk1"/>
              </a:solidFill>
            </a:endParaRPr>
          </a:p>
        </p:txBody>
      </p:sp>
      <p:pic>
        <p:nvPicPr>
          <p:cNvPr id="186" name="Google Shape;186;g362f6297ca8_0_62" title="AT FORSTÅ ANGST FORÅR_2024 Page-04.jpg"/>
          <p:cNvPicPr preferRelativeResize="0"/>
          <p:nvPr/>
        </p:nvPicPr>
        <p:blipFill>
          <a:blip r:embed="rId3">
            <a:alphaModFix/>
          </a:blip>
          <a:stretch>
            <a:fillRect/>
          </a:stretch>
        </p:blipFill>
        <p:spPr>
          <a:xfrm>
            <a:off x="2146300" y="280965"/>
            <a:ext cx="8051800" cy="5876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itel 2">
            <a:extLst>
              <a:ext uri="{FF2B5EF4-FFF2-40B4-BE49-F238E27FC236}">
                <a16:creationId xmlns:a16="http://schemas.microsoft.com/office/drawing/2014/main" id="{89695BD8-9A76-3F72-B06B-D96D2E6C2490}"/>
              </a:ext>
            </a:extLst>
          </p:cNvPr>
          <p:cNvSpPr txBox="1">
            <a:spLocks/>
          </p:cNvSpPr>
          <p:nvPr/>
        </p:nvSpPr>
        <p:spPr>
          <a:xfrm>
            <a:off x="1032056" y="2446246"/>
            <a:ext cx="419483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HÅB OG OPTIMISME</a:t>
            </a:r>
          </a:p>
        </p:txBody>
      </p:sp>
      <p:pic>
        <p:nvPicPr>
          <p:cNvPr id="11" name="Billede 10" descr="Et billede, der indeholder tegning, Børnekunst, illustration/afbildning, tegneserie&#10;&#10;Indhold genereret af kunstig intelligens kan være forkert.">
            <a:extLst>
              <a:ext uri="{FF2B5EF4-FFF2-40B4-BE49-F238E27FC236}">
                <a16:creationId xmlns:a16="http://schemas.microsoft.com/office/drawing/2014/main" id="{EC15B738-3230-4C8E-43B7-2C6F8CCB4FBF}"/>
              </a:ext>
            </a:extLst>
          </p:cNvPr>
          <p:cNvPicPr>
            <a:picLocks noChangeAspect="1"/>
          </p:cNvPicPr>
          <p:nvPr/>
        </p:nvPicPr>
        <p:blipFill rotWithShape="1">
          <a:blip r:embed="rId4">
            <a:extLst>
              <a:ext uri="{28A0092B-C50C-407E-A947-70E740481C1C}">
                <a14:useLocalDpi xmlns:a14="http://schemas.microsoft.com/office/drawing/2010/main" val="0"/>
              </a:ext>
            </a:extLst>
          </a:blip>
          <a:srcRect l="11222" r="4786"/>
          <a:stretch/>
        </p:blipFill>
        <p:spPr>
          <a:xfrm>
            <a:off x="6083944" y="710177"/>
            <a:ext cx="5076000" cy="5076000"/>
          </a:xfrm>
          <a:prstGeom prst="rect">
            <a:avLst/>
          </a:prstGeom>
        </p:spPr>
      </p:pic>
    </p:spTree>
    <p:extLst>
      <p:ext uri="{BB962C8B-B14F-4D97-AF65-F5344CB8AC3E}">
        <p14:creationId xmlns:p14="http://schemas.microsoft.com/office/powerpoint/2010/main" val="2892859904"/>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2502724D-8174-47E3-955F-640CB03AD0CD}"/>
              </a:ext>
            </a:extLst>
          </p:cNvPr>
          <p:cNvSpPr>
            <a:spLocks noGrp="1"/>
          </p:cNvSpPr>
          <p:nvPr>
            <p:ph type="sldNum" sz="quarter" idx="4294967295"/>
          </p:nvPr>
        </p:nvSpPr>
        <p:spPr>
          <a:xfrm>
            <a:off x="9448800" y="6356350"/>
            <a:ext cx="2743200" cy="365125"/>
          </a:xfrm>
          <a:prstGeom prst="rect">
            <a:avLst/>
          </a:prstGeom>
        </p:spPr>
        <p:txBody>
          <a:bodyPr/>
          <a:lstStyle/>
          <a:p>
            <a:fld id="{667EC89C-17A0-4E64-A6D2-B825673CEEDF}" type="slidenum">
              <a:rPr lang="da-DK" smtClean="0"/>
              <a:t>7</a:t>
            </a:fld>
            <a:endParaRPr lang="da-DK" dirty="0"/>
          </a:p>
        </p:txBody>
      </p:sp>
      <p:sp>
        <p:nvSpPr>
          <p:cNvPr id="2" name="Titel 1">
            <a:extLst>
              <a:ext uri="{FF2B5EF4-FFF2-40B4-BE49-F238E27FC236}">
                <a16:creationId xmlns:a16="http://schemas.microsoft.com/office/drawing/2014/main" id="{1EF1256F-E35B-4691-B28A-C243EF14B46D}"/>
              </a:ext>
            </a:extLst>
          </p:cNvPr>
          <p:cNvSpPr>
            <a:spLocks noGrp="1"/>
          </p:cNvSpPr>
          <p:nvPr>
            <p:ph type="title" idx="4294967295"/>
          </p:nvPr>
        </p:nvSpPr>
        <p:spPr>
          <a:xfrm>
            <a:off x="6626860" y="910272"/>
            <a:ext cx="3152775" cy="1154113"/>
          </a:xfrm>
        </p:spPr>
        <p:txBody>
          <a:bodyPr>
            <a:normAutofit/>
          </a:bodyPr>
          <a:lstStyle/>
          <a:p>
            <a:r>
              <a:rPr lang="da-DK" sz="3200" b="1" dirty="0"/>
              <a:t>HÅB</a:t>
            </a:r>
            <a:br>
              <a:rPr lang="da-DK" dirty="0"/>
            </a:br>
            <a:endParaRPr lang="da-DK" dirty="0"/>
          </a:p>
        </p:txBody>
      </p:sp>
      <p:sp>
        <p:nvSpPr>
          <p:cNvPr id="6" name="Pladsholder til indhold 5">
            <a:extLst>
              <a:ext uri="{FF2B5EF4-FFF2-40B4-BE49-F238E27FC236}">
                <a16:creationId xmlns:a16="http://schemas.microsoft.com/office/drawing/2014/main" id="{793B05AF-3267-4BFE-9C89-B34AA41509F9}"/>
              </a:ext>
            </a:extLst>
          </p:cNvPr>
          <p:cNvSpPr>
            <a:spLocks noGrp="1"/>
          </p:cNvSpPr>
          <p:nvPr>
            <p:ph sz="quarter" idx="4294967295"/>
          </p:nvPr>
        </p:nvSpPr>
        <p:spPr>
          <a:xfrm>
            <a:off x="6625590" y="2190115"/>
            <a:ext cx="4489450" cy="3160713"/>
          </a:xfrm>
        </p:spPr>
        <p:txBody>
          <a:bodyPr/>
          <a:lstStyle/>
          <a:p>
            <a:pPr marL="0" indent="0">
              <a:buNone/>
            </a:pPr>
            <a:r>
              <a:rPr lang="da-DK" sz="2400" i="1" dirty="0">
                <a:latin typeface="Cambria"/>
                <a:ea typeface="Cambria"/>
              </a:rPr>
              <a:t>”En regnbue er et prisme, der sender stråler af mangefarvede lys i forskellige retninger. Den løfter vores ånd og får os til at tænke på, hvad der er muligt. Håb er det samme – en personlig regnbue i sindet.” </a:t>
            </a:r>
          </a:p>
          <a:p>
            <a:pPr marL="0" indent="0" algn="r">
              <a:buNone/>
            </a:pPr>
            <a:r>
              <a:rPr lang="da-DK" sz="1600" dirty="0">
                <a:latin typeface="Cambria"/>
                <a:ea typeface="Cambria"/>
              </a:rPr>
              <a:t>En definition</a:t>
            </a:r>
          </a:p>
          <a:p>
            <a:pPr marL="0" indent="0" algn="r">
              <a:buNone/>
            </a:pPr>
            <a:r>
              <a:rPr lang="da-DK" sz="1600" dirty="0">
                <a:latin typeface="Cambria"/>
                <a:ea typeface="Cambria"/>
              </a:rPr>
              <a:t>Charles R. Snyder - ”Hvor der er håb” 2018 </a:t>
            </a:r>
          </a:p>
        </p:txBody>
      </p:sp>
      <p:pic>
        <p:nvPicPr>
          <p:cNvPr id="8" name="Billede 7">
            <a:extLst>
              <a:ext uri="{FF2B5EF4-FFF2-40B4-BE49-F238E27FC236}">
                <a16:creationId xmlns:a16="http://schemas.microsoft.com/office/drawing/2014/main" id="{0542648B-AEA8-41B5-B5DE-2A8C6972ACBC}"/>
              </a:ext>
            </a:extLst>
          </p:cNvPr>
          <p:cNvPicPr>
            <a:picLocks noChangeAspect="1"/>
          </p:cNvPicPr>
          <p:nvPr/>
        </p:nvPicPr>
        <p:blipFill>
          <a:blip r:embed="rId3"/>
          <a:stretch>
            <a:fillRect/>
          </a:stretch>
        </p:blipFill>
        <p:spPr>
          <a:xfrm>
            <a:off x="1282036" y="800708"/>
            <a:ext cx="4552030" cy="5256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531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1;p3">
            <a:extLst>
              <a:ext uri="{FF2B5EF4-FFF2-40B4-BE49-F238E27FC236}">
                <a16:creationId xmlns:a16="http://schemas.microsoft.com/office/drawing/2014/main" id="{097C3D9E-A73C-0BE3-FD5D-F10C37B9DB7E}"/>
              </a:ext>
            </a:extLst>
          </p:cNvPr>
          <p:cNvSpPr/>
          <p:nvPr/>
        </p:nvSpPr>
        <p:spPr>
          <a:xfrm>
            <a:off x="1568526" y="1625190"/>
            <a:ext cx="3240000" cy="4320000"/>
          </a:xfrm>
          <a:prstGeom prst="ellipse">
            <a:avLst/>
          </a:prstGeom>
          <a:noFill/>
          <a:ln w="57150">
            <a:solidFill>
              <a:schemeClr val="accent2"/>
            </a:solidFill>
            <a:headEnd type="none" w="sm" len="sm"/>
            <a:tailEnd type="none" w="sm" len="sm"/>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ea typeface="Arial"/>
              <a:cs typeface="Arial"/>
              <a:sym typeface="Arial"/>
            </a:endParaRPr>
          </a:p>
        </p:txBody>
      </p:sp>
      <p:sp>
        <p:nvSpPr>
          <p:cNvPr id="5" name="Google Shape;201;p3">
            <a:extLst>
              <a:ext uri="{FF2B5EF4-FFF2-40B4-BE49-F238E27FC236}">
                <a16:creationId xmlns:a16="http://schemas.microsoft.com/office/drawing/2014/main" id="{67867D8B-254F-9537-C353-78A584343399}"/>
              </a:ext>
            </a:extLst>
          </p:cNvPr>
          <p:cNvSpPr/>
          <p:nvPr/>
        </p:nvSpPr>
        <p:spPr>
          <a:xfrm>
            <a:off x="4557594" y="1637900"/>
            <a:ext cx="3240000" cy="4320000"/>
          </a:xfrm>
          <a:prstGeom prst="ellipse">
            <a:avLst/>
          </a:prstGeom>
          <a:noFill/>
          <a:ln w="57150">
            <a:solidFill>
              <a:schemeClr val="tx2">
                <a:lumMod val="75000"/>
                <a:lumOff val="25000"/>
              </a:schemeClr>
            </a:solidFill>
            <a:headEnd type="none" w="sm" len="sm"/>
            <a:tailEnd type="none" w="sm" len="sm"/>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ea typeface="Arial"/>
              <a:cs typeface="Arial"/>
              <a:sym typeface="Arial"/>
            </a:endParaRPr>
          </a:p>
        </p:txBody>
      </p:sp>
      <p:sp>
        <p:nvSpPr>
          <p:cNvPr id="6" name="Google Shape;202;p3">
            <a:extLst>
              <a:ext uri="{FF2B5EF4-FFF2-40B4-BE49-F238E27FC236}">
                <a16:creationId xmlns:a16="http://schemas.microsoft.com/office/drawing/2014/main" id="{C07B2A49-D022-877C-E095-7FC0B2231968}"/>
              </a:ext>
            </a:extLst>
          </p:cNvPr>
          <p:cNvSpPr/>
          <p:nvPr/>
        </p:nvSpPr>
        <p:spPr>
          <a:xfrm>
            <a:off x="7634854" y="1656784"/>
            <a:ext cx="3240000" cy="4320000"/>
          </a:xfrm>
          <a:prstGeom prst="ellipse">
            <a:avLst/>
          </a:prstGeom>
          <a:noFill/>
          <a:ln w="57150">
            <a:headEnd type="none" w="sm" len="sm"/>
            <a:tailEnd type="none" w="sm" len="sm"/>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ea typeface="Arial"/>
              <a:cs typeface="Arial"/>
              <a:sym typeface="Arial"/>
            </a:endParaRPr>
          </a:p>
        </p:txBody>
      </p:sp>
      <p:sp>
        <p:nvSpPr>
          <p:cNvPr id="7" name="Google Shape;188;p3">
            <a:extLst>
              <a:ext uri="{FF2B5EF4-FFF2-40B4-BE49-F238E27FC236}">
                <a16:creationId xmlns:a16="http://schemas.microsoft.com/office/drawing/2014/main" id="{C4F06C55-6A68-B9C9-931C-BF2FFF7CED12}"/>
              </a:ext>
            </a:extLst>
          </p:cNvPr>
          <p:cNvSpPr/>
          <p:nvPr/>
        </p:nvSpPr>
        <p:spPr>
          <a:xfrm>
            <a:off x="1694346" y="2767252"/>
            <a:ext cx="2783031" cy="708567"/>
          </a:xfrm>
          <a:prstGeom prst="roundRect">
            <a:avLst>
              <a:gd name="adj" fmla="val 16667"/>
            </a:avLst>
          </a:prstGeom>
          <a:solidFill>
            <a:schemeClr val="accent2">
              <a:lumMod val="60000"/>
              <a:lumOff val="40000"/>
            </a:schemeClr>
          </a:solidFill>
          <a:ln>
            <a:noFill/>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90000" tIns="46800" rIns="90000" bIns="46800" anchor="t" anchorCtr="0">
            <a:noAutofit/>
          </a:bodyPr>
          <a:lstStyle/>
          <a:p>
            <a:pPr marL="0" marR="0" lvl="0" indent="0" algn="ctr" rtl="0">
              <a:spcBef>
                <a:spcPts val="0"/>
              </a:spcBef>
              <a:spcAft>
                <a:spcPts val="0"/>
              </a:spcAft>
              <a:buNone/>
            </a:pPr>
            <a:r>
              <a:rPr lang="da-DK" b="1" dirty="0">
                <a:ln w="10160">
                  <a:noFill/>
                  <a:prstDash val="solid"/>
                </a:ln>
                <a:solidFill>
                  <a:schemeClr val="tx1"/>
                </a:solidFill>
                <a:ea typeface="Arial"/>
                <a:cs typeface="Arial"/>
                <a:sym typeface="Arial"/>
              </a:rPr>
              <a:t>Personlige</a:t>
            </a:r>
            <a:endParaRPr b="1" dirty="0">
              <a:ln w="10160">
                <a:noFill/>
                <a:prstDash val="solid"/>
              </a:ln>
              <a:solidFill>
                <a:schemeClr val="tx1"/>
              </a:solidFill>
            </a:endParaRPr>
          </a:p>
          <a:p>
            <a:pPr marL="0" marR="0" lvl="0" indent="0" algn="ctr" rtl="0">
              <a:spcBef>
                <a:spcPts val="0"/>
              </a:spcBef>
              <a:spcAft>
                <a:spcPts val="0"/>
              </a:spcAft>
              <a:buNone/>
            </a:pPr>
            <a:r>
              <a:rPr lang="da-DK" b="1" dirty="0">
                <a:ln w="10160">
                  <a:noFill/>
                  <a:prstDash val="solid"/>
                </a:ln>
                <a:solidFill>
                  <a:schemeClr val="tx1"/>
                </a:solidFill>
                <a:ea typeface="Arial"/>
                <a:cs typeface="Arial"/>
                <a:sym typeface="Arial"/>
              </a:rPr>
              <a:t>recovery fortællinger</a:t>
            </a:r>
            <a:endParaRPr b="1" dirty="0">
              <a:ln w="10160">
                <a:noFill/>
                <a:prstDash val="solid"/>
              </a:ln>
              <a:solidFill>
                <a:schemeClr val="tx1"/>
              </a:solidFill>
            </a:endParaRPr>
          </a:p>
        </p:txBody>
      </p:sp>
      <p:sp>
        <p:nvSpPr>
          <p:cNvPr id="8" name="Google Shape;189;p3">
            <a:extLst>
              <a:ext uri="{FF2B5EF4-FFF2-40B4-BE49-F238E27FC236}">
                <a16:creationId xmlns:a16="http://schemas.microsoft.com/office/drawing/2014/main" id="{E4B25227-7C9E-E1C0-2E00-9163E48787DD}"/>
              </a:ext>
            </a:extLst>
          </p:cNvPr>
          <p:cNvSpPr/>
          <p:nvPr/>
        </p:nvSpPr>
        <p:spPr>
          <a:xfrm>
            <a:off x="1568526" y="3816784"/>
            <a:ext cx="2886543" cy="708567"/>
          </a:xfrm>
          <a:prstGeom prst="roundRect">
            <a:avLst>
              <a:gd name="adj" fmla="val 16667"/>
            </a:avLst>
          </a:prstGeom>
          <a:solidFill>
            <a:schemeClr val="accent2">
              <a:lumMod val="60000"/>
              <a:lumOff val="40000"/>
            </a:schemeClr>
          </a:solidFill>
          <a:ln>
            <a:noFill/>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90000" tIns="46800" rIns="90000" bIns="46800" anchor="t" anchorCtr="0">
            <a:noAutofit/>
          </a:bodyPr>
          <a:lstStyle/>
          <a:p>
            <a:pPr marL="0" marR="0" lvl="0" indent="0" algn="ctr" rtl="0">
              <a:spcBef>
                <a:spcPts val="0"/>
              </a:spcBef>
              <a:spcAft>
                <a:spcPts val="0"/>
              </a:spcAft>
              <a:buNone/>
            </a:pPr>
            <a:r>
              <a:rPr lang="da-DK" b="1" dirty="0">
                <a:ln w="10160">
                  <a:noFill/>
                  <a:prstDash val="solid"/>
                </a:ln>
                <a:solidFill>
                  <a:schemeClr val="tx1"/>
                </a:solidFill>
                <a:ea typeface="Arial"/>
                <a:cs typeface="Arial"/>
                <a:sym typeface="Arial"/>
              </a:rPr>
              <a:t>Andres tro på </a:t>
            </a:r>
            <a:r>
              <a:rPr lang="da-DK" b="1" dirty="0" err="1">
                <a:ln w="10160">
                  <a:noFill/>
                  <a:prstDash val="solid"/>
                </a:ln>
                <a:solidFill>
                  <a:schemeClr val="tx1"/>
                </a:solidFill>
                <a:ea typeface="Arial"/>
                <a:cs typeface="Arial"/>
                <a:sym typeface="Arial"/>
              </a:rPr>
              <a:t>recovery</a:t>
            </a:r>
            <a:r>
              <a:rPr lang="da-DK" b="1" dirty="0">
                <a:ln w="10160">
                  <a:noFill/>
                  <a:prstDash val="solid"/>
                </a:ln>
                <a:solidFill>
                  <a:schemeClr val="tx1"/>
                </a:solidFill>
                <a:ea typeface="Arial"/>
                <a:cs typeface="Arial"/>
                <a:sym typeface="Arial"/>
              </a:rPr>
              <a:t> som en mulighed</a:t>
            </a:r>
            <a:endParaRPr b="1" dirty="0">
              <a:ln w="10160">
                <a:noFill/>
                <a:prstDash val="solid"/>
              </a:ln>
              <a:solidFill>
                <a:schemeClr val="tx1"/>
              </a:solidFill>
            </a:endParaRPr>
          </a:p>
        </p:txBody>
      </p:sp>
      <p:sp>
        <p:nvSpPr>
          <p:cNvPr id="9" name="Google Shape;190;p3">
            <a:extLst>
              <a:ext uri="{FF2B5EF4-FFF2-40B4-BE49-F238E27FC236}">
                <a16:creationId xmlns:a16="http://schemas.microsoft.com/office/drawing/2014/main" id="{F5B4638F-2590-EC91-B90A-C136CFBC3F43}"/>
              </a:ext>
            </a:extLst>
          </p:cNvPr>
          <p:cNvSpPr/>
          <p:nvPr/>
        </p:nvSpPr>
        <p:spPr>
          <a:xfrm>
            <a:off x="2079575" y="4809174"/>
            <a:ext cx="2129711" cy="610756"/>
          </a:xfrm>
          <a:prstGeom prst="roundRect">
            <a:avLst>
              <a:gd name="adj" fmla="val 16667"/>
            </a:avLst>
          </a:prstGeom>
          <a:solidFill>
            <a:schemeClr val="accent2">
              <a:lumMod val="60000"/>
              <a:lumOff val="40000"/>
            </a:schemeClr>
          </a:solidFill>
          <a:ln>
            <a:noFill/>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90000" tIns="46800" rIns="90000" bIns="46800" anchor="ctr" anchorCtr="0">
            <a:noAutofit/>
          </a:bodyPr>
          <a:lstStyle/>
          <a:p>
            <a:pPr marL="0" marR="0" lvl="0" indent="0" algn="ctr" rtl="0">
              <a:spcBef>
                <a:spcPts val="0"/>
              </a:spcBef>
              <a:spcAft>
                <a:spcPts val="0"/>
              </a:spcAft>
              <a:buNone/>
            </a:pPr>
            <a:r>
              <a:rPr lang="da-DK" b="1" dirty="0">
                <a:ln w="10160">
                  <a:noFill/>
                  <a:prstDash val="solid"/>
                </a:ln>
                <a:solidFill>
                  <a:schemeClr val="tx1"/>
                </a:solidFill>
                <a:ea typeface="Arial"/>
                <a:cs typeface="Arial"/>
                <a:sym typeface="Arial"/>
              </a:rPr>
              <a:t>Samhørighed </a:t>
            </a:r>
            <a:endParaRPr b="1" dirty="0">
              <a:ln w="10160">
                <a:noFill/>
                <a:prstDash val="solid"/>
              </a:ln>
              <a:solidFill>
                <a:schemeClr val="tx1"/>
              </a:solidFill>
            </a:endParaRPr>
          </a:p>
          <a:p>
            <a:pPr marL="0" marR="0" lvl="0" indent="0" algn="ctr" rtl="0">
              <a:spcBef>
                <a:spcPts val="0"/>
              </a:spcBef>
              <a:spcAft>
                <a:spcPts val="0"/>
              </a:spcAft>
              <a:buNone/>
            </a:pPr>
            <a:r>
              <a:rPr lang="da-DK" b="1" dirty="0">
                <a:ln w="10160">
                  <a:noFill/>
                  <a:prstDash val="solid"/>
                </a:ln>
                <a:solidFill>
                  <a:schemeClr val="tx1"/>
                </a:solidFill>
                <a:ea typeface="Arial"/>
                <a:cs typeface="Arial"/>
                <a:sym typeface="Arial"/>
              </a:rPr>
              <a:t>med andre</a:t>
            </a:r>
            <a:endParaRPr b="1" dirty="0">
              <a:ln w="10160">
                <a:noFill/>
                <a:prstDash val="solid"/>
              </a:ln>
              <a:solidFill>
                <a:schemeClr val="tx1"/>
              </a:solidFill>
            </a:endParaRPr>
          </a:p>
        </p:txBody>
      </p:sp>
      <p:sp>
        <p:nvSpPr>
          <p:cNvPr id="10" name="Google Shape;192;p3">
            <a:extLst>
              <a:ext uri="{FF2B5EF4-FFF2-40B4-BE49-F238E27FC236}">
                <a16:creationId xmlns:a16="http://schemas.microsoft.com/office/drawing/2014/main" id="{66367F11-DFD8-22BE-3831-8C97C30851FC}"/>
              </a:ext>
            </a:extLst>
          </p:cNvPr>
          <p:cNvSpPr/>
          <p:nvPr/>
        </p:nvSpPr>
        <p:spPr>
          <a:xfrm>
            <a:off x="1877160" y="1786935"/>
            <a:ext cx="2520000" cy="785606"/>
          </a:xfrm>
          <a:prstGeom prst="roundRect">
            <a:avLst/>
          </a:prstGeom>
          <a:solidFill>
            <a:schemeClr val="accent2">
              <a:lumMod val="75000"/>
            </a:schemeClr>
          </a:solidFill>
          <a:ln>
            <a:noFill/>
          </a:ln>
        </p:spPr>
        <p:txBody>
          <a:bodyPr spcFirstLastPara="1" wrap="square" lIns="90000" tIns="46800" rIns="90000" bIns="46800" anchor="t" anchorCtr="0">
            <a:spAutoFit/>
          </a:bodyPr>
          <a:lstStyle/>
          <a:p>
            <a:pPr marL="0" marR="0" lvl="0" indent="0" algn="ctr" rtl="0">
              <a:spcBef>
                <a:spcPts val="0"/>
              </a:spcBef>
              <a:spcAft>
                <a:spcPts val="0"/>
              </a:spcAft>
              <a:buNone/>
            </a:pPr>
            <a:r>
              <a:rPr lang="da-DK" sz="2000" b="1" cap="all" dirty="0">
                <a:ln w="0"/>
                <a:solidFill>
                  <a:schemeClr val="bg1"/>
                </a:solidFill>
                <a:effectLst>
                  <a:outerShdw blurRad="50800" dist="38100" dir="5400000" algn="t" rotWithShape="0">
                    <a:prstClr val="black">
                      <a:alpha val="40000"/>
                    </a:prstClr>
                  </a:outerShdw>
                </a:effectLst>
                <a:ea typeface="Arial"/>
                <a:cs typeface="Arial"/>
                <a:sym typeface="Arial"/>
              </a:rPr>
              <a:t>Andres </a:t>
            </a:r>
            <a:endParaRPr sz="2000" b="1" cap="all" dirty="0">
              <a:ln w="0"/>
              <a:solidFill>
                <a:schemeClr val="bg1"/>
              </a:solidFill>
              <a:effectLst>
                <a:outerShdw blurRad="50800" dist="38100" dir="5400000" algn="t" rotWithShape="0">
                  <a:prstClr val="black">
                    <a:alpha val="40000"/>
                  </a:prstClr>
                </a:outerShdw>
              </a:effectLst>
            </a:endParaRPr>
          </a:p>
          <a:p>
            <a:pPr marL="0" marR="0" lvl="0" indent="0" algn="ctr" rtl="0">
              <a:spcBef>
                <a:spcPts val="0"/>
              </a:spcBef>
              <a:spcAft>
                <a:spcPts val="0"/>
              </a:spcAft>
              <a:buNone/>
            </a:pPr>
            <a:r>
              <a:rPr lang="da-DK" sz="2000" b="1" cap="all" dirty="0">
                <a:ln w="0"/>
                <a:solidFill>
                  <a:schemeClr val="bg1"/>
                </a:solidFill>
                <a:effectLst>
                  <a:outerShdw blurRad="50800" dist="38100" dir="5400000" algn="t" rotWithShape="0">
                    <a:prstClr val="black">
                      <a:alpha val="40000"/>
                    </a:prstClr>
                  </a:outerShdw>
                </a:effectLst>
                <a:ea typeface="Arial"/>
                <a:cs typeface="Arial"/>
                <a:sym typeface="Arial"/>
              </a:rPr>
              <a:t>indflydelse</a:t>
            </a:r>
            <a:endParaRPr sz="2000" b="1" cap="all" dirty="0">
              <a:ln w="0"/>
              <a:solidFill>
                <a:schemeClr val="bg1"/>
              </a:solidFill>
              <a:effectLst>
                <a:outerShdw blurRad="50800" dist="38100" dir="5400000" algn="t" rotWithShape="0">
                  <a:prstClr val="black">
                    <a:alpha val="40000"/>
                  </a:prstClr>
                </a:outerShdw>
              </a:effectLst>
            </a:endParaRPr>
          </a:p>
        </p:txBody>
      </p:sp>
      <p:sp>
        <p:nvSpPr>
          <p:cNvPr id="11" name="Google Shape;193;p3">
            <a:extLst>
              <a:ext uri="{FF2B5EF4-FFF2-40B4-BE49-F238E27FC236}">
                <a16:creationId xmlns:a16="http://schemas.microsoft.com/office/drawing/2014/main" id="{D20F98B0-0FDF-1DFF-68AA-174FCAA25C9F}"/>
              </a:ext>
            </a:extLst>
          </p:cNvPr>
          <p:cNvSpPr/>
          <p:nvPr/>
        </p:nvSpPr>
        <p:spPr>
          <a:xfrm>
            <a:off x="5075067" y="2768784"/>
            <a:ext cx="2130506" cy="707035"/>
          </a:xfrm>
          <a:prstGeom prst="roundRect">
            <a:avLst>
              <a:gd name="adj" fmla="val 16667"/>
            </a:avLst>
          </a:prstGeom>
          <a:solidFill>
            <a:schemeClr val="tx2">
              <a:lumMod val="25000"/>
              <a:lumOff val="75000"/>
            </a:schemeClr>
          </a:solidFill>
          <a:ln>
            <a:solidFill>
              <a:srgbClr val="92D050"/>
            </a:solidFill>
            <a:headEnd type="none" w="sm" len="sm"/>
            <a:tailEnd type="none" w="sm" len="s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0000" tIns="46800" rIns="90000" bIns="46800" anchor="ctr" anchorCtr="0">
            <a:noAutofit/>
          </a:bodyPr>
          <a:lstStyle/>
          <a:p>
            <a:pPr marL="0" marR="0" lvl="0" indent="0" algn="ctr" rtl="0">
              <a:spcBef>
                <a:spcPts val="0"/>
              </a:spcBef>
              <a:spcAft>
                <a:spcPts val="0"/>
              </a:spcAft>
              <a:buNone/>
            </a:pPr>
            <a:r>
              <a:rPr lang="da-DK" b="1" dirty="0">
                <a:solidFill>
                  <a:schemeClr val="tx1">
                    <a:lumMod val="95000"/>
                    <a:lumOff val="5000"/>
                  </a:schemeClr>
                </a:solidFill>
                <a:ea typeface="Arial"/>
                <a:cs typeface="Arial"/>
                <a:sym typeface="Arial"/>
              </a:rPr>
              <a:t>Igangsætter</a:t>
            </a:r>
            <a:endParaRPr b="1" dirty="0">
              <a:solidFill>
                <a:schemeClr val="tx1">
                  <a:lumMod val="95000"/>
                  <a:lumOff val="5000"/>
                </a:schemeClr>
              </a:solidFill>
            </a:endParaRPr>
          </a:p>
          <a:p>
            <a:pPr marL="0" marR="0" lvl="0" indent="0" algn="ctr" rtl="0">
              <a:spcBef>
                <a:spcPts val="0"/>
              </a:spcBef>
              <a:spcAft>
                <a:spcPts val="0"/>
              </a:spcAft>
              <a:buNone/>
            </a:pPr>
            <a:r>
              <a:rPr lang="da-DK" b="1" dirty="0">
                <a:solidFill>
                  <a:schemeClr val="tx1">
                    <a:lumMod val="95000"/>
                    <a:lumOff val="5000"/>
                  </a:schemeClr>
                </a:solidFill>
                <a:ea typeface="Arial"/>
                <a:cs typeface="Arial"/>
                <a:sym typeface="Arial"/>
              </a:rPr>
              <a:t>af håb</a:t>
            </a:r>
            <a:endParaRPr b="1" dirty="0">
              <a:solidFill>
                <a:schemeClr val="tx1">
                  <a:lumMod val="95000"/>
                  <a:lumOff val="5000"/>
                </a:schemeClr>
              </a:solidFill>
            </a:endParaRPr>
          </a:p>
        </p:txBody>
      </p:sp>
      <p:sp>
        <p:nvSpPr>
          <p:cNvPr id="12" name="Google Shape;194;p3">
            <a:extLst>
              <a:ext uri="{FF2B5EF4-FFF2-40B4-BE49-F238E27FC236}">
                <a16:creationId xmlns:a16="http://schemas.microsoft.com/office/drawing/2014/main" id="{80A57DF1-51FC-165A-E32D-8E4B0EB457E8}"/>
              </a:ext>
            </a:extLst>
          </p:cNvPr>
          <p:cNvSpPr/>
          <p:nvPr/>
        </p:nvSpPr>
        <p:spPr>
          <a:xfrm>
            <a:off x="4928182" y="3686345"/>
            <a:ext cx="2511349" cy="1008000"/>
          </a:xfrm>
          <a:prstGeom prst="roundRect">
            <a:avLst>
              <a:gd name="adj" fmla="val 16667"/>
            </a:avLst>
          </a:prstGeom>
          <a:solidFill>
            <a:schemeClr val="tx2">
              <a:lumMod val="25000"/>
              <a:lumOff val="75000"/>
            </a:schemeClr>
          </a:solidFill>
          <a:ln>
            <a:solidFill>
              <a:srgbClr val="92D050"/>
            </a:solidFill>
            <a:headEnd type="none" w="sm" len="sm"/>
            <a:tailEnd type="none" w="sm" len="s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0000" tIns="46800" rIns="90000" bIns="46800" anchor="t" anchorCtr="0">
            <a:noAutofit/>
          </a:bodyPr>
          <a:lstStyle/>
          <a:p>
            <a:pPr marL="0" marR="0" lvl="0" indent="0" algn="ctr" rtl="0">
              <a:spcBef>
                <a:spcPts val="0"/>
              </a:spcBef>
              <a:spcAft>
                <a:spcPts val="0"/>
              </a:spcAft>
              <a:buNone/>
            </a:pPr>
            <a:r>
              <a:rPr lang="da-DK" b="1" dirty="0">
                <a:solidFill>
                  <a:srgbClr val="000000"/>
                </a:solidFill>
                <a:ea typeface="Arial"/>
                <a:cs typeface="Arial"/>
                <a:sym typeface="Arial"/>
              </a:rPr>
              <a:t>Håb =</a:t>
            </a:r>
            <a:endParaRPr lang="en-US" dirty="0">
              <a:solidFill>
                <a:srgbClr val="000000"/>
              </a:solidFill>
            </a:endParaRPr>
          </a:p>
          <a:p>
            <a:pPr marL="0" marR="0" lvl="0" indent="0" algn="ctr" rtl="0">
              <a:spcBef>
                <a:spcPts val="0"/>
              </a:spcBef>
              <a:spcAft>
                <a:spcPts val="0"/>
              </a:spcAft>
              <a:buNone/>
            </a:pPr>
            <a:r>
              <a:rPr lang="da-DK" b="1" dirty="0">
                <a:solidFill>
                  <a:srgbClr val="000000"/>
                </a:solidFill>
                <a:ea typeface="Arial"/>
                <a:cs typeface="Arial"/>
                <a:sym typeface="Arial"/>
              </a:rPr>
              <a:t>At tro på at </a:t>
            </a:r>
            <a:r>
              <a:rPr lang="da-DK" b="1" dirty="0" err="1">
                <a:solidFill>
                  <a:srgbClr val="000000"/>
                </a:solidFill>
                <a:ea typeface="Arial"/>
                <a:cs typeface="Arial"/>
                <a:sym typeface="Arial"/>
              </a:rPr>
              <a:t>recovery</a:t>
            </a:r>
            <a:r>
              <a:rPr lang="da-DK" b="1" dirty="0">
                <a:solidFill>
                  <a:srgbClr val="000000"/>
                </a:solidFill>
                <a:ea typeface="Arial"/>
                <a:cs typeface="Arial"/>
                <a:sym typeface="Arial"/>
              </a:rPr>
              <a:t> er muligt</a:t>
            </a:r>
            <a:endParaRPr dirty="0">
              <a:solidFill>
                <a:srgbClr val="000000"/>
              </a:solidFill>
            </a:endParaRPr>
          </a:p>
        </p:txBody>
      </p:sp>
      <p:sp>
        <p:nvSpPr>
          <p:cNvPr id="13" name="Google Shape;195;p3">
            <a:extLst>
              <a:ext uri="{FF2B5EF4-FFF2-40B4-BE49-F238E27FC236}">
                <a16:creationId xmlns:a16="http://schemas.microsoft.com/office/drawing/2014/main" id="{4AEC4FF3-652C-40AE-E8E5-D670E9AFA96B}"/>
              </a:ext>
            </a:extLst>
          </p:cNvPr>
          <p:cNvSpPr/>
          <p:nvPr/>
        </p:nvSpPr>
        <p:spPr>
          <a:xfrm>
            <a:off x="5128456" y="4826402"/>
            <a:ext cx="2110800" cy="576300"/>
          </a:xfrm>
          <a:prstGeom prst="roundRect">
            <a:avLst>
              <a:gd name="adj" fmla="val 16667"/>
            </a:avLst>
          </a:prstGeom>
          <a:solidFill>
            <a:schemeClr val="tx2">
              <a:lumMod val="25000"/>
              <a:lumOff val="75000"/>
            </a:schemeClr>
          </a:solidFill>
          <a:ln>
            <a:solidFill>
              <a:srgbClr val="92D050"/>
            </a:solidFill>
            <a:headEnd type="none" w="sm" len="sm"/>
            <a:tailEnd type="none" w="sm" len="s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0000" tIns="46800" rIns="90000" bIns="46800" anchor="ctr" anchorCtr="0">
            <a:noAutofit/>
          </a:bodyPr>
          <a:lstStyle/>
          <a:p>
            <a:pPr marL="0" marR="0" lvl="0" indent="0" algn="ctr" rtl="0">
              <a:spcBef>
                <a:spcPts val="0"/>
              </a:spcBef>
              <a:spcAft>
                <a:spcPts val="0"/>
              </a:spcAft>
              <a:buNone/>
            </a:pPr>
            <a:r>
              <a:rPr lang="da-DK" b="1" dirty="0">
                <a:ln w="0"/>
                <a:solidFill>
                  <a:schemeClr val="tx1">
                    <a:lumMod val="95000"/>
                    <a:lumOff val="5000"/>
                  </a:schemeClr>
                </a:solidFill>
                <a:ea typeface="Arial"/>
                <a:cs typeface="Arial"/>
                <a:sym typeface="Arial"/>
              </a:rPr>
              <a:t>Vedligeholdelse</a:t>
            </a:r>
            <a:endParaRPr lang="en-US" b="1" dirty="0">
              <a:ln w="0"/>
              <a:solidFill>
                <a:schemeClr val="tx1">
                  <a:lumMod val="95000"/>
                  <a:lumOff val="5000"/>
                </a:schemeClr>
              </a:solidFill>
              <a:cs typeface="Arial"/>
            </a:endParaRPr>
          </a:p>
          <a:p>
            <a:pPr marL="0" marR="0" lvl="0" indent="0" algn="ctr" rtl="0">
              <a:spcBef>
                <a:spcPts val="0"/>
              </a:spcBef>
              <a:spcAft>
                <a:spcPts val="0"/>
              </a:spcAft>
              <a:buNone/>
            </a:pPr>
            <a:r>
              <a:rPr lang="da-DK" b="1" dirty="0">
                <a:ln w="0"/>
                <a:solidFill>
                  <a:schemeClr val="tx1">
                    <a:lumMod val="95000"/>
                    <a:lumOff val="5000"/>
                  </a:schemeClr>
                </a:solidFill>
                <a:ea typeface="Arial"/>
                <a:cs typeface="Arial"/>
                <a:sym typeface="Arial"/>
              </a:rPr>
              <a:t>af håb</a:t>
            </a:r>
            <a:endParaRPr b="1" dirty="0">
              <a:ln w="0"/>
              <a:solidFill>
                <a:schemeClr val="tx1">
                  <a:lumMod val="95000"/>
                  <a:lumOff val="5000"/>
                </a:schemeClr>
              </a:solidFill>
            </a:endParaRPr>
          </a:p>
        </p:txBody>
      </p:sp>
      <p:sp>
        <p:nvSpPr>
          <p:cNvPr id="14" name="Google Shape;196;p3">
            <a:extLst>
              <a:ext uri="{FF2B5EF4-FFF2-40B4-BE49-F238E27FC236}">
                <a16:creationId xmlns:a16="http://schemas.microsoft.com/office/drawing/2014/main" id="{5C86CF51-7797-11F8-36E2-F0EBF5093590}"/>
              </a:ext>
            </a:extLst>
          </p:cNvPr>
          <p:cNvSpPr/>
          <p:nvPr/>
        </p:nvSpPr>
        <p:spPr>
          <a:xfrm>
            <a:off x="8391318" y="2769689"/>
            <a:ext cx="1727071" cy="712297"/>
          </a:xfrm>
          <a:prstGeom prst="roundRect">
            <a:avLst>
              <a:gd name="adj" fmla="val 16667"/>
            </a:avLst>
          </a:prstGeom>
          <a:solidFill>
            <a:schemeClr val="accent4">
              <a:lumMod val="40000"/>
              <a:lumOff val="60000"/>
            </a:schemeClr>
          </a:solidFill>
          <a:ln>
            <a:noFill/>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90000" tIns="46800" rIns="90000" bIns="46800" anchor="ctr" anchorCtr="0">
            <a:noAutofit/>
          </a:bodyPr>
          <a:lstStyle/>
          <a:p>
            <a:pPr marL="0" marR="0" lvl="0" indent="0" algn="ctr" rtl="0">
              <a:spcBef>
                <a:spcPts val="0"/>
              </a:spcBef>
              <a:spcAft>
                <a:spcPts val="0"/>
              </a:spcAft>
              <a:buNone/>
            </a:pPr>
            <a:r>
              <a:rPr lang="da-DK" b="1" dirty="0">
                <a:solidFill>
                  <a:schemeClr val="accent1">
                    <a:lumMod val="50000"/>
                  </a:schemeClr>
                </a:solidFill>
                <a:ea typeface="Arial"/>
                <a:cs typeface="Arial"/>
                <a:sym typeface="Arial"/>
              </a:rPr>
              <a:t>Opnå</a:t>
            </a:r>
            <a:endParaRPr b="1" dirty="0">
              <a:solidFill>
                <a:schemeClr val="accent1">
                  <a:lumMod val="50000"/>
                </a:schemeClr>
              </a:solidFill>
            </a:endParaRPr>
          </a:p>
          <a:p>
            <a:pPr marL="0" marR="0" lvl="0" indent="0" algn="ctr" rtl="0">
              <a:spcBef>
                <a:spcPts val="0"/>
              </a:spcBef>
              <a:spcAft>
                <a:spcPts val="0"/>
              </a:spcAft>
              <a:buNone/>
            </a:pPr>
            <a:r>
              <a:rPr lang="da-DK" b="1" dirty="0">
                <a:solidFill>
                  <a:schemeClr val="accent1">
                    <a:lumMod val="50000"/>
                  </a:schemeClr>
                </a:solidFill>
                <a:ea typeface="Arial"/>
                <a:cs typeface="Arial"/>
                <a:sym typeface="Arial"/>
              </a:rPr>
              <a:t>forståelse</a:t>
            </a:r>
            <a:endParaRPr b="1" dirty="0">
              <a:solidFill>
                <a:schemeClr val="accent1">
                  <a:lumMod val="50000"/>
                </a:schemeClr>
              </a:solidFill>
            </a:endParaRPr>
          </a:p>
        </p:txBody>
      </p:sp>
      <p:sp>
        <p:nvSpPr>
          <p:cNvPr id="15" name="Google Shape;197;p3">
            <a:extLst>
              <a:ext uri="{FF2B5EF4-FFF2-40B4-BE49-F238E27FC236}">
                <a16:creationId xmlns:a16="http://schemas.microsoft.com/office/drawing/2014/main" id="{AEC6F3B0-741F-E1A8-2196-DCF022974E0B}"/>
              </a:ext>
            </a:extLst>
          </p:cNvPr>
          <p:cNvSpPr/>
          <p:nvPr/>
        </p:nvSpPr>
        <p:spPr>
          <a:xfrm>
            <a:off x="8226875" y="3808693"/>
            <a:ext cx="2005662" cy="716658"/>
          </a:xfrm>
          <a:prstGeom prst="roundRect">
            <a:avLst>
              <a:gd name="adj" fmla="val 16667"/>
            </a:avLst>
          </a:prstGeom>
          <a:solidFill>
            <a:schemeClr val="accent4">
              <a:lumMod val="40000"/>
              <a:lumOff val="60000"/>
            </a:schemeClr>
          </a:solidFill>
          <a:ln>
            <a:noFill/>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90000" tIns="46800" rIns="90000" bIns="46800" anchor="ctr" anchorCtr="0">
            <a:noAutofit/>
          </a:bodyPr>
          <a:lstStyle/>
          <a:p>
            <a:pPr marL="0" marR="0" lvl="0" indent="0" algn="ctr" rtl="0">
              <a:spcBef>
                <a:spcPts val="0"/>
              </a:spcBef>
              <a:spcAft>
                <a:spcPts val="0"/>
              </a:spcAft>
              <a:buClr>
                <a:srgbClr val="000000"/>
              </a:buClr>
              <a:buSzPts val="1000"/>
              <a:buFont typeface="Times New Roman"/>
              <a:buNone/>
            </a:pPr>
            <a:r>
              <a:rPr lang="da-DK" b="1" dirty="0">
                <a:solidFill>
                  <a:schemeClr val="accent1">
                    <a:lumMod val="50000"/>
                  </a:schemeClr>
                </a:solidFill>
                <a:ea typeface="Arial"/>
                <a:cs typeface="Arial"/>
                <a:sym typeface="Arial"/>
              </a:rPr>
              <a:t>Skabe </a:t>
            </a:r>
            <a:endParaRPr b="1" dirty="0">
              <a:solidFill>
                <a:schemeClr val="accent1">
                  <a:lumMod val="50000"/>
                </a:schemeClr>
              </a:solidFill>
            </a:endParaRPr>
          </a:p>
          <a:p>
            <a:pPr marL="0" marR="0" lvl="0" indent="0" algn="ctr" rtl="0">
              <a:spcBef>
                <a:spcPts val="0"/>
              </a:spcBef>
              <a:spcAft>
                <a:spcPts val="0"/>
              </a:spcAft>
              <a:buClr>
                <a:srgbClr val="000000"/>
              </a:buClr>
              <a:buSzPts val="1000"/>
              <a:buFont typeface="Times New Roman"/>
              <a:buNone/>
            </a:pPr>
            <a:r>
              <a:rPr lang="da-DK" b="1" dirty="0">
                <a:solidFill>
                  <a:schemeClr val="accent1">
                    <a:lumMod val="50000"/>
                  </a:schemeClr>
                </a:solidFill>
                <a:ea typeface="Arial"/>
                <a:cs typeface="Arial"/>
                <a:sym typeface="Arial"/>
              </a:rPr>
              <a:t>forandringer</a:t>
            </a:r>
            <a:endParaRPr b="1" dirty="0">
              <a:solidFill>
                <a:schemeClr val="accent1">
                  <a:lumMod val="50000"/>
                </a:schemeClr>
              </a:solidFill>
            </a:endParaRPr>
          </a:p>
        </p:txBody>
      </p:sp>
      <p:sp>
        <p:nvSpPr>
          <p:cNvPr id="16" name="Google Shape;198;p3">
            <a:extLst>
              <a:ext uri="{FF2B5EF4-FFF2-40B4-BE49-F238E27FC236}">
                <a16:creationId xmlns:a16="http://schemas.microsoft.com/office/drawing/2014/main" id="{7DEC2D40-3EE1-5521-460F-5D0DDE75F0B2}"/>
              </a:ext>
            </a:extLst>
          </p:cNvPr>
          <p:cNvSpPr/>
          <p:nvPr/>
        </p:nvSpPr>
        <p:spPr>
          <a:xfrm>
            <a:off x="8247895" y="4731807"/>
            <a:ext cx="2005662" cy="712298"/>
          </a:xfrm>
          <a:prstGeom prst="roundRect">
            <a:avLst>
              <a:gd name="adj" fmla="val 16667"/>
            </a:avLst>
          </a:prstGeom>
          <a:solidFill>
            <a:schemeClr val="accent4">
              <a:lumMod val="40000"/>
              <a:lumOff val="60000"/>
            </a:schemeClr>
          </a:solidFill>
          <a:ln>
            <a:noFill/>
            <a:headEnd type="none" w="sm" len="sm"/>
            <a:tailEnd type="none" w="sm" len="sm"/>
          </a:ln>
        </p:spPr>
        <p:style>
          <a:lnRef idx="3">
            <a:schemeClr val="lt1"/>
          </a:lnRef>
          <a:fillRef idx="1">
            <a:schemeClr val="accent4"/>
          </a:fillRef>
          <a:effectRef idx="1">
            <a:schemeClr val="accent4"/>
          </a:effectRef>
          <a:fontRef idx="minor">
            <a:schemeClr val="lt1"/>
          </a:fontRef>
        </p:style>
        <p:txBody>
          <a:bodyPr spcFirstLastPara="1" wrap="square" lIns="90000" tIns="46800" rIns="90000" bIns="46800" anchor="ctr" anchorCtr="0">
            <a:noAutofit/>
          </a:bodyPr>
          <a:lstStyle/>
          <a:p>
            <a:pPr marL="0" marR="0" lvl="0" indent="0" algn="ctr" rtl="0">
              <a:spcBef>
                <a:spcPts val="0"/>
              </a:spcBef>
              <a:spcAft>
                <a:spcPts val="0"/>
              </a:spcAft>
              <a:buNone/>
            </a:pPr>
            <a:r>
              <a:rPr lang="da-DK" b="1" dirty="0">
                <a:solidFill>
                  <a:schemeClr val="accent1">
                    <a:lumMod val="50000"/>
                  </a:schemeClr>
                </a:solidFill>
                <a:ea typeface="Arial"/>
                <a:cs typeface="Arial"/>
                <a:sym typeface="Arial"/>
              </a:rPr>
              <a:t>Vedligeholdelse</a:t>
            </a:r>
            <a:endParaRPr b="1" dirty="0">
              <a:solidFill>
                <a:schemeClr val="accent1">
                  <a:lumMod val="50000"/>
                </a:schemeClr>
              </a:solidFill>
            </a:endParaRPr>
          </a:p>
          <a:p>
            <a:pPr marL="0" marR="0" lvl="0" indent="0" algn="ctr" rtl="0">
              <a:spcBef>
                <a:spcPts val="0"/>
              </a:spcBef>
              <a:spcAft>
                <a:spcPts val="0"/>
              </a:spcAft>
              <a:buNone/>
            </a:pPr>
            <a:r>
              <a:rPr lang="da-DK" b="1" dirty="0">
                <a:solidFill>
                  <a:schemeClr val="accent1">
                    <a:lumMod val="50000"/>
                  </a:schemeClr>
                </a:solidFill>
                <a:ea typeface="Arial"/>
                <a:cs typeface="Arial"/>
                <a:sym typeface="Arial"/>
              </a:rPr>
              <a:t>af </a:t>
            </a:r>
            <a:r>
              <a:rPr lang="da-DK" b="1" dirty="0" err="1">
                <a:solidFill>
                  <a:schemeClr val="accent1">
                    <a:lumMod val="50000"/>
                  </a:schemeClr>
                </a:solidFill>
                <a:ea typeface="Arial"/>
                <a:cs typeface="Arial"/>
                <a:sym typeface="Arial"/>
              </a:rPr>
              <a:t>recovery</a:t>
            </a:r>
            <a:endParaRPr b="1" dirty="0" err="1">
              <a:solidFill>
                <a:schemeClr val="accent1">
                  <a:lumMod val="50000"/>
                </a:schemeClr>
              </a:solidFill>
              <a:ea typeface="Arial"/>
              <a:cs typeface="Arial"/>
              <a:sym typeface="Arial"/>
            </a:endParaRPr>
          </a:p>
        </p:txBody>
      </p:sp>
      <p:sp>
        <p:nvSpPr>
          <p:cNvPr id="17" name="Google Shape;199;p3">
            <a:extLst>
              <a:ext uri="{FF2B5EF4-FFF2-40B4-BE49-F238E27FC236}">
                <a16:creationId xmlns:a16="http://schemas.microsoft.com/office/drawing/2014/main" id="{5687F209-A704-820E-12B7-F71680EF3238}"/>
              </a:ext>
            </a:extLst>
          </p:cNvPr>
          <p:cNvSpPr/>
          <p:nvPr/>
        </p:nvSpPr>
        <p:spPr>
          <a:xfrm>
            <a:off x="4915657" y="1807345"/>
            <a:ext cx="2520000" cy="785606"/>
          </a:xfrm>
          <a:prstGeom prst="roundRect">
            <a:avLst/>
          </a:prstGeom>
          <a:solidFill>
            <a:schemeClr val="tx2">
              <a:lumMod val="75000"/>
              <a:lumOff val="25000"/>
            </a:schemeClr>
          </a:solidFill>
          <a:ln>
            <a:noFill/>
          </a:ln>
        </p:spPr>
        <p:txBody>
          <a:bodyPr spcFirstLastPara="1" wrap="square" lIns="90000" tIns="46800" rIns="90000" bIns="46800" anchor="t" anchorCtr="0">
            <a:spAutoFit/>
          </a:bodyPr>
          <a:lstStyle/>
          <a:p>
            <a:pPr marL="0" marR="0" lvl="0" indent="0" algn="ctr" rtl="0">
              <a:spcBef>
                <a:spcPts val="0"/>
              </a:spcBef>
              <a:spcAft>
                <a:spcPts val="0"/>
              </a:spcAft>
              <a:buNone/>
            </a:pPr>
            <a:r>
              <a:rPr lang="da-DK" sz="2000" b="1" cap="all" dirty="0">
                <a:ea typeface="Arial"/>
                <a:cs typeface="Arial"/>
                <a:sym typeface="Arial"/>
              </a:rPr>
              <a:t>Personligt</a:t>
            </a:r>
            <a:endParaRPr sz="2000" cap="all" dirty="0"/>
          </a:p>
          <a:p>
            <a:pPr marL="0" marR="0" lvl="0" indent="0" algn="ctr" rtl="0">
              <a:spcBef>
                <a:spcPts val="0"/>
              </a:spcBef>
              <a:spcAft>
                <a:spcPts val="0"/>
              </a:spcAft>
              <a:buNone/>
            </a:pPr>
            <a:r>
              <a:rPr lang="da-DK" sz="2000" b="1" cap="all" dirty="0">
                <a:ea typeface="Arial"/>
                <a:cs typeface="Arial"/>
                <a:sym typeface="Arial"/>
              </a:rPr>
              <a:t>håb</a:t>
            </a:r>
            <a:endParaRPr sz="2000" cap="all" dirty="0"/>
          </a:p>
        </p:txBody>
      </p:sp>
      <p:sp>
        <p:nvSpPr>
          <p:cNvPr id="18" name="Google Shape;200;p3">
            <a:extLst>
              <a:ext uri="{FF2B5EF4-FFF2-40B4-BE49-F238E27FC236}">
                <a16:creationId xmlns:a16="http://schemas.microsoft.com/office/drawing/2014/main" id="{BA92CB77-B939-E422-CDB0-264706371E58}"/>
              </a:ext>
            </a:extLst>
          </p:cNvPr>
          <p:cNvSpPr/>
          <p:nvPr/>
        </p:nvSpPr>
        <p:spPr>
          <a:xfrm>
            <a:off x="8032948" y="1777313"/>
            <a:ext cx="2520000" cy="785606"/>
          </a:xfrm>
          <a:prstGeom prst="roundRect">
            <a:avLst/>
          </a:prstGeom>
          <a:solidFill>
            <a:schemeClr val="accent4"/>
          </a:solidFill>
          <a:ln>
            <a:solidFill>
              <a:schemeClr val="accent4">
                <a:lumMod val="75000"/>
              </a:schemeClr>
            </a:solidFill>
          </a:ln>
        </p:spPr>
        <p:txBody>
          <a:bodyPr spcFirstLastPara="1" wrap="square" lIns="90000" tIns="46800" rIns="90000" bIns="46800" anchor="t" anchorCtr="0">
            <a:spAutoFit/>
          </a:bodyPr>
          <a:lstStyle/>
          <a:p>
            <a:pPr marL="0" marR="0" lvl="0" indent="0" algn="ctr" rtl="0">
              <a:spcBef>
                <a:spcPts val="0"/>
              </a:spcBef>
              <a:spcAft>
                <a:spcPts val="0"/>
              </a:spcAft>
              <a:buNone/>
            </a:pPr>
            <a:r>
              <a:rPr lang="da-DK" sz="2000" b="1" cap="all" dirty="0">
                <a:ea typeface="Arial"/>
                <a:cs typeface="Arial"/>
                <a:sym typeface="Arial"/>
              </a:rPr>
              <a:t>Arbejde aktivt </a:t>
            </a:r>
          </a:p>
          <a:p>
            <a:pPr marL="0" marR="0" lvl="0" indent="0" algn="ctr" rtl="0">
              <a:spcBef>
                <a:spcPts val="0"/>
              </a:spcBef>
              <a:spcAft>
                <a:spcPts val="0"/>
              </a:spcAft>
              <a:buNone/>
            </a:pPr>
            <a:r>
              <a:rPr lang="da-DK" sz="2000" b="1" cap="all" dirty="0">
                <a:ea typeface="Arial"/>
                <a:cs typeface="Arial"/>
                <a:sym typeface="Arial"/>
              </a:rPr>
              <a:t>med recovery</a:t>
            </a:r>
            <a:endParaRPr sz="2000" b="1" cap="all" dirty="0">
              <a:ea typeface="Arial"/>
              <a:cs typeface="Arial"/>
              <a:sym typeface="Arial"/>
            </a:endParaRPr>
          </a:p>
        </p:txBody>
      </p:sp>
      <p:sp>
        <p:nvSpPr>
          <p:cNvPr id="19" name="Google Shape;207;p3">
            <a:extLst>
              <a:ext uri="{FF2B5EF4-FFF2-40B4-BE49-F238E27FC236}">
                <a16:creationId xmlns:a16="http://schemas.microsoft.com/office/drawing/2014/main" id="{E4338F6E-F7E1-13F1-D926-41123B3BFD57}"/>
              </a:ext>
            </a:extLst>
          </p:cNvPr>
          <p:cNvSpPr txBox="1"/>
          <p:nvPr/>
        </p:nvSpPr>
        <p:spPr>
          <a:xfrm>
            <a:off x="140388" y="6462600"/>
            <a:ext cx="2592300" cy="395400"/>
          </a:xfrm>
          <a:prstGeom prst="rect">
            <a:avLst/>
          </a:prstGeom>
          <a:noFill/>
          <a:ln>
            <a:noFill/>
          </a:ln>
        </p:spPr>
        <p:txBody>
          <a:bodyPr spcFirstLastPara="1" wrap="square" lIns="90000" tIns="45000" rIns="90000" bIns="45000" anchor="t" anchorCtr="0">
            <a:noAutofit/>
          </a:bodyPr>
          <a:lstStyle/>
          <a:p>
            <a:pPr marL="0" marR="0" lvl="0" indent="0" algn="l" rtl="0">
              <a:spcBef>
                <a:spcPts val="0"/>
              </a:spcBef>
              <a:spcAft>
                <a:spcPts val="0"/>
              </a:spcAft>
              <a:buClr>
                <a:srgbClr val="000000"/>
              </a:buClr>
              <a:buSzPts val="1000"/>
              <a:buFont typeface="Times New Roman"/>
              <a:buNone/>
            </a:pPr>
            <a:r>
              <a:rPr lang="da-DK" sz="1000" dirty="0">
                <a:latin typeface="Calibri"/>
                <a:ea typeface="Calibri"/>
                <a:cs typeface="Calibri"/>
                <a:sym typeface="Calibri"/>
              </a:rPr>
              <a:t>MIA HOBBS &amp; MARTYN BAKER, Journal of Mental Health, April 2012 21(2): 145–154</a:t>
            </a:r>
            <a:endParaRPr sz="1400" dirty="0"/>
          </a:p>
        </p:txBody>
      </p:sp>
      <p:sp>
        <p:nvSpPr>
          <p:cNvPr id="20" name="Titel 9">
            <a:extLst>
              <a:ext uri="{FF2B5EF4-FFF2-40B4-BE49-F238E27FC236}">
                <a16:creationId xmlns:a16="http://schemas.microsoft.com/office/drawing/2014/main" id="{4FB14723-CC20-3714-2B4E-235C9B70FA5E}"/>
              </a:ext>
            </a:extLst>
          </p:cNvPr>
          <p:cNvSpPr txBox="1">
            <a:spLocks/>
          </p:cNvSpPr>
          <p:nvPr/>
        </p:nvSpPr>
        <p:spPr>
          <a:xfrm>
            <a:off x="1475945" y="465787"/>
            <a:ext cx="9456000" cy="116194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gn="ctr"/>
            <a:r>
              <a:rPr lang="da-DK" sz="3600">
                <a:sym typeface="Arial"/>
              </a:rPr>
              <a:t>HÅBETS INDFLYDELSE PÅ RECOVERY</a:t>
            </a:r>
            <a:br>
              <a:rPr lang="da-DK" sz="2700">
                <a:sym typeface="Arial"/>
              </a:rPr>
            </a:br>
            <a:r>
              <a:rPr lang="da-DK" sz="2700">
                <a:sym typeface="Arial"/>
              </a:rPr>
              <a:t>Der er mange måder og muligheder</a:t>
            </a:r>
            <a:br>
              <a:rPr lang="da-DK">
                <a:sym typeface="Arial"/>
              </a:rPr>
            </a:br>
            <a:endParaRPr lang="da-DK" dirty="0"/>
          </a:p>
        </p:txBody>
      </p:sp>
      <p:pic>
        <p:nvPicPr>
          <p:cNvPr id="21" name="Grafik 20" descr="Åben hånd med plante">
            <a:extLst>
              <a:ext uri="{FF2B5EF4-FFF2-40B4-BE49-F238E27FC236}">
                <a16:creationId xmlns:a16="http://schemas.microsoft.com/office/drawing/2014/main" id="{F2BE55D6-4D26-4E4B-9415-3E9E4F74A7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1803" y="229446"/>
            <a:ext cx="1367074" cy="1367074"/>
          </a:xfrm>
          <a:prstGeom prst="rect">
            <a:avLst/>
          </a:prstGeom>
        </p:spPr>
      </p:pic>
      <p:pic>
        <p:nvPicPr>
          <p:cNvPr id="22" name="Grafik 21" descr="Åben hånd med plante">
            <a:extLst>
              <a:ext uri="{FF2B5EF4-FFF2-40B4-BE49-F238E27FC236}">
                <a16:creationId xmlns:a16="http://schemas.microsoft.com/office/drawing/2014/main" id="{4F83E40B-3DA9-0189-F231-A49C7C6CA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096937" y="205351"/>
            <a:ext cx="1271502" cy="1367074"/>
          </a:xfrm>
          <a:prstGeom prst="rect">
            <a:avLst/>
          </a:prstGeom>
        </p:spPr>
      </p:pic>
    </p:spTree>
    <p:extLst>
      <p:ext uri="{BB962C8B-B14F-4D97-AF65-F5344CB8AC3E}">
        <p14:creationId xmlns:p14="http://schemas.microsoft.com/office/powerpoint/2010/main" val="18213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1256F-E35B-4691-B28A-C243EF14B46D}"/>
              </a:ext>
            </a:extLst>
          </p:cNvPr>
          <p:cNvSpPr>
            <a:spLocks noGrp="1"/>
          </p:cNvSpPr>
          <p:nvPr>
            <p:ph type="title"/>
          </p:nvPr>
        </p:nvSpPr>
        <p:spPr>
          <a:xfrm>
            <a:off x="5890113" y="1425479"/>
            <a:ext cx="5394687" cy="871460"/>
          </a:xfrm>
        </p:spPr>
        <p:txBody>
          <a:bodyPr>
            <a:noAutofit/>
          </a:bodyPr>
          <a:lstStyle/>
          <a:p>
            <a:pPr algn="ctr"/>
            <a:r>
              <a:rPr lang="da-DK" sz="3200" b="1" dirty="0"/>
              <a:t>HÅBET KOM I MØRKET</a:t>
            </a:r>
            <a:br>
              <a:rPr lang="da-DK" sz="3200" b="1" dirty="0"/>
            </a:br>
            <a:endParaRPr lang="da-DK" sz="3200" b="1" dirty="0">
              <a:ea typeface="Calibri"/>
              <a:cs typeface="Calibri"/>
            </a:endParaRPr>
          </a:p>
        </p:txBody>
      </p:sp>
      <p:sp>
        <p:nvSpPr>
          <p:cNvPr id="6" name="Pladsholder til indhold 5">
            <a:extLst>
              <a:ext uri="{FF2B5EF4-FFF2-40B4-BE49-F238E27FC236}">
                <a16:creationId xmlns:a16="http://schemas.microsoft.com/office/drawing/2014/main" id="{793B05AF-3267-4BFE-9C89-B34AA41509F9}"/>
              </a:ext>
            </a:extLst>
          </p:cNvPr>
          <p:cNvSpPr>
            <a:spLocks noGrp="1"/>
          </p:cNvSpPr>
          <p:nvPr>
            <p:ph sz="quarter" idx="13"/>
          </p:nvPr>
        </p:nvSpPr>
        <p:spPr>
          <a:xfrm>
            <a:off x="6239363" y="2783115"/>
            <a:ext cx="4698522" cy="1295879"/>
          </a:xfrm>
        </p:spPr>
        <p:txBody>
          <a:bodyPr>
            <a:normAutofit lnSpcReduction="10000"/>
          </a:bodyPr>
          <a:lstStyle/>
          <a:p>
            <a:pPr marL="0" indent="0" algn="ctr">
              <a:buNone/>
            </a:pPr>
            <a:r>
              <a:rPr lang="da-DK" sz="2700" dirty="0">
                <a:latin typeface="+mj-lt"/>
              </a:rPr>
              <a:t>Marianne Lundbye Honum </a:t>
            </a:r>
          </a:p>
          <a:p>
            <a:pPr marL="0" indent="0" algn="ctr">
              <a:buNone/>
            </a:pPr>
            <a:r>
              <a:rPr lang="da-DK" sz="2700" dirty="0">
                <a:latin typeface="+mj-lt"/>
              </a:rPr>
              <a:t>- medarbejder i </a:t>
            </a:r>
            <a:r>
              <a:rPr lang="da-DK" sz="2700" dirty="0" err="1">
                <a:latin typeface="+mj-lt"/>
              </a:rPr>
              <a:t>Psykinfo</a:t>
            </a:r>
            <a:r>
              <a:rPr lang="da-DK" sz="2700" dirty="0">
                <a:latin typeface="+mj-lt"/>
              </a:rPr>
              <a:t> Nordjylland</a:t>
            </a:r>
          </a:p>
          <a:p>
            <a:endParaRPr lang="da-DK" sz="2100" dirty="0"/>
          </a:p>
        </p:txBody>
      </p:sp>
      <p:sp>
        <p:nvSpPr>
          <p:cNvPr id="7" name="Pladsholder til tekst 6">
            <a:extLst>
              <a:ext uri="{FF2B5EF4-FFF2-40B4-BE49-F238E27FC236}">
                <a16:creationId xmlns:a16="http://schemas.microsoft.com/office/drawing/2014/main" id="{B1DC8297-FA19-4A0F-AEC8-3B325D30A58F}"/>
              </a:ext>
            </a:extLst>
          </p:cNvPr>
          <p:cNvSpPr>
            <a:spLocks noGrp="1"/>
          </p:cNvSpPr>
          <p:nvPr>
            <p:ph type="body" sz="quarter" idx="14"/>
          </p:nvPr>
        </p:nvSpPr>
        <p:spPr/>
        <p:txBody>
          <a:bodyPr>
            <a:normAutofit/>
          </a:bodyPr>
          <a:lstStyle/>
          <a:p>
            <a:endParaRPr lang="da-DK" dirty="0"/>
          </a:p>
        </p:txBody>
      </p:sp>
      <p:sp>
        <p:nvSpPr>
          <p:cNvPr id="3" name="Pladsholder til dato 2">
            <a:extLst>
              <a:ext uri="{FF2B5EF4-FFF2-40B4-BE49-F238E27FC236}">
                <a16:creationId xmlns:a16="http://schemas.microsoft.com/office/drawing/2014/main" id="{5F19BF7C-9F02-4135-8D6A-9C6B7CCF7DB1}"/>
              </a:ext>
            </a:extLst>
          </p:cNvPr>
          <p:cNvSpPr>
            <a:spLocks noGrp="1"/>
          </p:cNvSpPr>
          <p:nvPr>
            <p:ph type="dt" sz="half" idx="4294967295"/>
          </p:nvPr>
        </p:nvSpPr>
        <p:spPr>
          <a:xfrm>
            <a:off x="8337550" y="6289675"/>
            <a:ext cx="3854450" cy="139700"/>
          </a:xfrm>
          <a:prstGeom prst="rect">
            <a:avLst/>
          </a:prstGeom>
        </p:spPr>
        <p:txBody>
          <a:bodyPr vert="horz" lIns="0" tIns="0" rIns="0" bIns="0" rtlCol="0" anchor="t" anchorCtr="0">
            <a:noAutofit/>
          </a:bodyPr>
          <a:lstStyle>
            <a:defPPr>
              <a:defRPr lang="da-DK"/>
            </a:defPPr>
            <a:lvl1pPr marL="0" algn="r" defTabSz="914400" rtl="0" eaLnBrk="1" fontAlgn="auto" latinLnBrk="0" hangingPunct="1">
              <a:spcBef>
                <a:spcPts val="0"/>
              </a:spcBef>
              <a:spcAft>
                <a:spcPts val="0"/>
              </a:spcAft>
              <a:defRPr sz="675"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F3198CF-AA52-4D16-9200-E31C607E1034}" type="datetimeFigureOut">
              <a:rPr lang="da-DK" smtClean="0"/>
              <a:pPr>
                <a:defRPr/>
              </a:pPr>
              <a:t>20-11-2025</a:t>
            </a:fld>
            <a:endParaRPr lang="da-DK" dirty="0">
              <a:solidFill>
                <a:srgbClr val="000000"/>
              </a:solidFill>
              <a:latin typeface="Arial"/>
            </a:endParaRPr>
          </a:p>
        </p:txBody>
      </p:sp>
      <p:sp>
        <p:nvSpPr>
          <p:cNvPr id="5" name="Pladsholder til slidenummer 4">
            <a:extLst>
              <a:ext uri="{FF2B5EF4-FFF2-40B4-BE49-F238E27FC236}">
                <a16:creationId xmlns:a16="http://schemas.microsoft.com/office/drawing/2014/main" id="{2502724D-8174-47E3-955F-640CB03AD0CD}"/>
              </a:ext>
            </a:extLst>
          </p:cNvPr>
          <p:cNvSpPr>
            <a:spLocks noGrp="1"/>
          </p:cNvSpPr>
          <p:nvPr>
            <p:ph type="sldNum" sz="quarter" idx="4294967295"/>
          </p:nvPr>
        </p:nvSpPr>
        <p:spPr>
          <a:xfrm>
            <a:off x="11507788" y="5573713"/>
            <a:ext cx="684212" cy="107950"/>
          </a:xfrm>
        </p:spPr>
        <p:txBody>
          <a:bodyPr>
            <a:normAutofit fontScale="25000" lnSpcReduction="20000"/>
          </a:bodyPr>
          <a:lstStyle/>
          <a:p>
            <a:pPr>
              <a:defRPr/>
            </a:pPr>
            <a:fld id="{667EC89C-17A0-4E64-A6D2-B825673CEEDF}" type="slidenum">
              <a:rPr lang="da-DK">
                <a:solidFill>
                  <a:srgbClr val="000000"/>
                </a:solidFill>
                <a:latin typeface="Arial"/>
              </a:rPr>
              <a:pPr>
                <a:defRPr/>
              </a:pPr>
              <a:t>9</a:t>
            </a:fld>
            <a:endParaRPr lang="da-DK" dirty="0">
              <a:solidFill>
                <a:srgbClr val="000000"/>
              </a:solidFill>
              <a:latin typeface="Arial"/>
            </a:endParaRPr>
          </a:p>
        </p:txBody>
      </p:sp>
      <p:pic>
        <p:nvPicPr>
          <p:cNvPr id="1026" name="Picture 2">
            <a:extLst>
              <a:ext uri="{FF2B5EF4-FFF2-40B4-BE49-F238E27FC236}">
                <a16:creationId xmlns:a16="http://schemas.microsoft.com/office/drawing/2014/main" id="{4090B127-FAD1-461E-98F6-257AEE88A16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82" r="16510"/>
          <a:stretch/>
        </p:blipFill>
        <p:spPr bwMode="auto">
          <a:xfrm>
            <a:off x="1828800" y="1300318"/>
            <a:ext cx="3284563" cy="4859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felt 7">
            <a:extLst>
              <a:ext uri="{FF2B5EF4-FFF2-40B4-BE49-F238E27FC236}">
                <a16:creationId xmlns:a16="http://schemas.microsoft.com/office/drawing/2014/main" id="{781F594F-1208-CB1A-5B8A-678BDAD25B02}"/>
              </a:ext>
            </a:extLst>
          </p:cNvPr>
          <p:cNvSpPr txBox="1"/>
          <p:nvPr/>
        </p:nvSpPr>
        <p:spPr>
          <a:xfrm>
            <a:off x="7160050" y="4794361"/>
            <a:ext cx="2854712" cy="307777"/>
          </a:xfrm>
          <a:prstGeom prst="rect">
            <a:avLst/>
          </a:prstGeom>
          <a:noFill/>
        </p:spPr>
        <p:txBody>
          <a:bodyPr wrap="square" rtlCol="0">
            <a:spAutoFit/>
          </a:bodyPr>
          <a:lstStyle/>
          <a:p>
            <a:pPr algn="ctr"/>
            <a:r>
              <a:rPr lang="da-DK" sz="1400" dirty="0">
                <a:hlinkClick r:id="rId4"/>
              </a:rPr>
              <a:t>Flere fortællinger om håb</a:t>
            </a:r>
            <a:endParaRPr lang="da-DK" sz="1400" dirty="0"/>
          </a:p>
        </p:txBody>
      </p:sp>
    </p:spTree>
    <p:extLst>
      <p:ext uri="{BB962C8B-B14F-4D97-AF65-F5344CB8AC3E}">
        <p14:creationId xmlns:p14="http://schemas.microsoft.com/office/powerpoint/2010/main" val="1236161199"/>
      </p:ext>
    </p:extLst>
  </p:cSld>
  <p:clrMapOvr>
    <a:masterClrMapping/>
  </p:clrMapOvr>
</p:sld>
</file>

<file path=ppt/theme/theme1.xml><?xml version="1.0" encoding="utf-8"?>
<a:theme xmlns:a="http://schemas.openxmlformats.org/drawingml/2006/main" name="2024-dmpg-skabelon-v.2">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2.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slideId":"1262763154359189505","enableDocumentContentUpdater":false,"version":"2.0"}]]></TemplafySlideTemplateConfiguration>
</file>

<file path=customXml/item6.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slideId":"1262763154359189505","enableDocumentContentUpdater":false,"version":"2.0"}]]></TemplafySlideTemplateConfiguration>
</file>

<file path=customXml/item7.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slideId":"1262763154359189505","enableDocumentContentUpdater":false,"version":"2.0"}]]></TemplafySlideTemplateConfiguration>
</file>

<file path=customXml/item8.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9.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Props1.xml><?xml version="1.0" encoding="utf-8"?>
<ds:datastoreItem xmlns:ds="http://schemas.openxmlformats.org/officeDocument/2006/customXml" ds:itemID="{CD55B293-03FE-44D7-B059-6A6583CE9816}">
  <ds:schemaRefs/>
</ds:datastoreItem>
</file>

<file path=customXml/itemProps2.xml><?xml version="1.0" encoding="utf-8"?>
<ds:datastoreItem xmlns:ds="http://schemas.openxmlformats.org/officeDocument/2006/customXml" ds:itemID="{7B7715EC-98E7-4E23-8F9F-CA865B0FA5B7}">
  <ds:schemaRefs/>
</ds:datastoreItem>
</file>

<file path=customXml/itemProps3.xml><?xml version="1.0" encoding="utf-8"?>
<ds:datastoreItem xmlns:ds="http://schemas.openxmlformats.org/officeDocument/2006/customXml" ds:itemID="{327EF2D0-A3AF-4972-B174-0E8784F6D64C}">
  <ds:schemaRefs>
    <ds:schemaRef ds:uri="http://schemas.microsoft.com/sharepoint/v3/contenttype/forms"/>
  </ds:schemaRefs>
</ds:datastoreItem>
</file>

<file path=customXml/itemProps4.xml><?xml version="1.0" encoding="utf-8"?>
<ds:datastoreItem xmlns:ds="http://schemas.openxmlformats.org/officeDocument/2006/customXml" ds:itemID="{4C44CB2E-D599-4B28-AEE4-202E4A0CD727}"/>
</file>

<file path=customXml/itemProps5.xml><?xml version="1.0" encoding="utf-8"?>
<ds:datastoreItem xmlns:ds="http://schemas.openxmlformats.org/officeDocument/2006/customXml" ds:itemID="{2941DF87-17C9-459D-BF12-296FF1FBB3F1}">
  <ds:schemaRefs/>
</ds:datastoreItem>
</file>

<file path=customXml/itemProps6.xml><?xml version="1.0" encoding="utf-8"?>
<ds:datastoreItem xmlns:ds="http://schemas.openxmlformats.org/officeDocument/2006/customXml" ds:itemID="{5629BB63-D2EA-4DD0-AE4D-61F2E342601A}">
  <ds:schemaRefs/>
</ds:datastoreItem>
</file>

<file path=customXml/itemProps7.xml><?xml version="1.0" encoding="utf-8"?>
<ds:datastoreItem xmlns:ds="http://schemas.openxmlformats.org/officeDocument/2006/customXml" ds:itemID="{00D7903B-BBBC-496A-949D-7015AB1C60A8}">
  <ds:schemaRefs/>
</ds:datastoreItem>
</file>

<file path=customXml/itemProps8.xml><?xml version="1.0" encoding="utf-8"?>
<ds:datastoreItem xmlns:ds="http://schemas.openxmlformats.org/officeDocument/2006/customXml" ds:itemID="{D7981A4C-D840-4C4E-9916-6DC388D5AF2A}">
  <ds:schemaRefs/>
</ds:datastoreItem>
</file>

<file path=customXml/itemProps9.xml><?xml version="1.0" encoding="utf-8"?>
<ds:datastoreItem xmlns:ds="http://schemas.openxmlformats.org/officeDocument/2006/customXml" ds:itemID="{6526950E-06D4-4160-AC0E-93EF5A73049B}">
  <ds:schemaRefs>
    <ds:schemaRef ds:uri="http://purl.org/dc/dcmitype/"/>
    <ds:schemaRef ds:uri="http://schemas.microsoft.com/office/infopath/2007/PartnerControls"/>
    <ds:schemaRef ds:uri="http://purl.org/dc/elements/1.1/"/>
    <ds:schemaRef ds:uri="http://schemas.microsoft.com/office/2006/metadata/properties"/>
    <ds:schemaRef ds:uri="45271e33-d65b-4fdb-83df-e33c3ee32854"/>
    <ds:schemaRef ds:uri="46bc01ff-faee-43f1-949a-29a91abcae44"/>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3946</TotalTime>
  <Words>7168</Words>
  <Application>Microsoft Office PowerPoint</Application>
  <PresentationFormat>Widescreen</PresentationFormat>
  <Paragraphs>615</Paragraphs>
  <Slides>36</Slides>
  <Notes>36</Notes>
  <HiddenSlides>2</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2024-dmpg-skabelon-v.2</vt:lpstr>
      <vt:lpstr>Brugerdefineret design</vt:lpstr>
      <vt:lpstr>RECOVERY OG BIPOLAR LIDELSE</vt:lpstr>
      <vt:lpstr>Til underviseren POETIC ELEMENTER</vt:lpstr>
      <vt:lpstr>Til underviseren POETIC ELEMENTER </vt:lpstr>
      <vt:lpstr>PowerPoint Presentation</vt:lpstr>
      <vt:lpstr>PowerPoint Presentation</vt:lpstr>
      <vt:lpstr>PowerPoint Presentation</vt:lpstr>
      <vt:lpstr>HÅB </vt:lpstr>
      <vt:lpstr>PowerPoint Presentation</vt:lpstr>
      <vt:lpstr>HÅBET KOM I MØRKET </vt:lpstr>
      <vt:lpstr> </vt:lpstr>
      <vt:lpstr>Hvad giver dig håb i hverdagen? </vt:lpstr>
      <vt:lpstr>FÆLLESSKABER    SAMHØRIGHED</vt:lpstr>
      <vt:lpstr>PowerPoint Presentation</vt:lpstr>
      <vt:lpstr>PowerPoint Presentation</vt:lpstr>
      <vt:lpstr>Refleksion over egen rolle i fællesskabet </vt:lpstr>
      <vt:lpstr>PowerPoint Presentation</vt:lpstr>
      <vt:lpstr>REFLEKSIONS SPØRGSMÅL – ekstra spørgsmål</vt:lpstr>
      <vt:lpstr>IDENTITET</vt:lpstr>
      <vt:lpstr>IDENTITET</vt:lpstr>
      <vt:lpstr>Hvad fremmer identitet og recovery?</vt:lpstr>
      <vt:lpstr>IDENTITET OG RECOVERY</vt:lpstr>
      <vt:lpstr>REFLEKSION </vt:lpstr>
      <vt:lpstr>AMBIVALENS OG SPÆNDINGER</vt:lpstr>
      <vt:lpstr>AMBIVALENS OG BIPOLAR</vt:lpstr>
      <vt:lpstr>PowerPoint Presentation</vt:lpstr>
      <vt:lpstr>AMBIVALENS OM HYPOMANI</vt:lpstr>
      <vt:lpstr>AMBIVALENS OM HYPOMANI</vt:lpstr>
      <vt:lpstr>EMPOWERMENT</vt:lpstr>
      <vt:lpstr>EMPOWERMENT</vt:lpstr>
      <vt:lpstr>REFLEKSION</vt:lpstr>
      <vt:lpstr>MENING I LIVET</vt:lpstr>
      <vt:lpstr>PowerPoint Presentation</vt:lpstr>
      <vt:lpstr>PowerPoint Presentation</vt:lpstr>
      <vt:lpstr>PowerPoint Presentation</vt:lpstr>
      <vt:lpstr>PowerPoint Presentation</vt:lpstr>
      <vt:lpstr>LITTERATUR OG HENVISNINGER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Gudmunda Sirry Arnardottir</dc:creator>
  <cp:lastModifiedBy>Gudmunda Sirry Arnardottir</cp:lastModifiedBy>
  <cp:revision>208</cp:revision>
  <cp:lastPrinted>2025-10-25T20:02:03Z</cp:lastPrinted>
  <dcterms:created xsi:type="dcterms:W3CDTF">2025-08-19T10:02:30Z</dcterms:created>
  <dcterms:modified xsi:type="dcterms:W3CDTF">2025-11-20T12:13:24Z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