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4"/>
    <p:sldMasterId id="2147483680" r:id="rId5"/>
  </p:sldMasterIdLst>
  <p:notesMasterIdLst>
    <p:notesMasterId r:id="rId23"/>
  </p:notesMasterIdLst>
  <p:sldIdLst>
    <p:sldId id="863" r:id="rId6"/>
    <p:sldId id="260" r:id="rId7"/>
    <p:sldId id="261" r:id="rId8"/>
    <p:sldId id="287" r:id="rId9"/>
    <p:sldId id="414" r:id="rId10"/>
    <p:sldId id="415" r:id="rId11"/>
    <p:sldId id="869" r:id="rId12"/>
    <p:sldId id="864" r:id="rId13"/>
    <p:sldId id="264" r:id="rId14"/>
    <p:sldId id="868" r:id="rId15"/>
    <p:sldId id="256" r:id="rId16"/>
    <p:sldId id="266" r:id="rId17"/>
    <p:sldId id="267" r:id="rId18"/>
    <p:sldId id="425" r:id="rId19"/>
    <p:sldId id="866" r:id="rId20"/>
    <p:sldId id="867" r:id="rId21"/>
    <p:sldId id="470" r:id="rId2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80DCB8E-2C7F-D4D4-C646-31C8B9C0E4A7}" name="Gudmunda Sirry Arnardottir" initials="GA" userId="S::gudmunda.sirry.arnardottir@regionh.dk::7bee0ae9-7df3-4f86-86c5-166b3b09411c" providerId="AD"/>
  <p188:author id="{5F3E46A3-1E2D-DE61-9FBF-7370588CE1C4}" name="Nadja Grønbjerg Vrå" initials="NV" userId="S::nadja.groenbjerg.vraa@regionh.dk::6af6e989-2da3-4601-a3af-d4aafd4f8354" providerId="AD"/>
  <p188:author id="{8D5B7FA9-1149-7562-65CB-02FEFAFEEDC5}" name="Natacha Blauenfeldt Kyster" initials="NK" userId="S::natacha.blauenfeldt.kyster@regionh.dk::cb98e8de-3e2f-4c42-8d60-44c6e5b109f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D97C"/>
    <a:srgbClr val="F740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52008" autoAdjust="0"/>
  </p:normalViewPr>
  <p:slideViewPr>
    <p:cSldViewPr snapToGrid="0">
      <p:cViewPr varScale="1">
        <p:scale>
          <a:sx n="57" d="100"/>
          <a:sy n="57" d="100"/>
        </p:scale>
        <p:origin x="2358" y="78"/>
      </p:cViewPr>
      <p:guideLst/>
    </p:cSldViewPr>
  </p:slideViewPr>
  <p:outlineViewPr>
    <p:cViewPr>
      <p:scale>
        <a:sx n="33" d="100"/>
        <a:sy n="33" d="100"/>
      </p:scale>
      <p:origin x="0" y="-3132"/>
    </p:cViewPr>
  </p:outlineViewPr>
  <p:notesTextViewPr>
    <p:cViewPr>
      <p:scale>
        <a:sx n="125" d="100"/>
        <a:sy n="125" d="100"/>
      </p:scale>
      <p:origin x="0" y="0"/>
    </p:cViewPr>
  </p:notesTextViewPr>
  <p:sorterViewPr>
    <p:cViewPr>
      <p:scale>
        <a:sx n="100" d="100"/>
        <a:sy n="100" d="100"/>
      </p:scale>
      <p:origin x="0" y="-4260"/>
    </p:cViewPr>
  </p:sorterViewPr>
  <p:notesViewPr>
    <p:cSldViewPr snapToGrid="0">
      <p:cViewPr varScale="1">
        <p:scale>
          <a:sx n="89" d="100"/>
          <a:sy n="89" d="100"/>
        </p:scale>
        <p:origin x="357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n0009@regionh.dk" userId="S::urn:spo:guest#garn0009@regionh.dk::" providerId="AD" clId="Web-{30EBEBD1-A155-271E-A582-E02E990017F0}"/>
    <pc:docChg chg="modSld">
      <pc:chgData name="garn0009@regionh.dk" userId="S::urn:spo:guest#garn0009@regionh.dk::" providerId="AD" clId="Web-{30EBEBD1-A155-271E-A582-E02E990017F0}" dt="2026-01-16T12:33:23.998" v="28"/>
      <pc:docMkLst>
        <pc:docMk/>
      </pc:docMkLst>
      <pc:sldChg chg="modNotes">
        <pc:chgData name="garn0009@regionh.dk" userId="S::urn:spo:guest#garn0009@regionh.dk::" providerId="AD" clId="Web-{30EBEBD1-A155-271E-A582-E02E990017F0}" dt="2026-01-16T12:33:23.998" v="28"/>
        <pc:sldMkLst>
          <pc:docMk/>
          <pc:sldMk cId="146258995" sldId="28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43A36D6-5254-4F14-B9C7-4EB0937C9DD9}" type="datetimeFigureOut">
              <a:t>18-01-2026</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72615C9-AC94-4F3A-868D-28B4254BE329}" type="slidenum">
              <a:t>‹nr.›</a:t>
            </a:fld>
            <a:endParaRPr lang="en-US"/>
          </a:p>
        </p:txBody>
      </p:sp>
    </p:spTree>
    <p:extLst>
      <p:ext uri="{BB962C8B-B14F-4D97-AF65-F5344CB8AC3E}">
        <p14:creationId xmlns:p14="http://schemas.microsoft.com/office/powerpoint/2010/main" val="3195595801"/>
      </p:ext>
    </p:extLst>
  </p:cSld>
  <p:clrMap bg1="lt1" tx1="dk1" bg2="lt2" tx2="dk2" accent1="accent1" accent2="accent2" accent3="accent3" accent4="accent4" accent5="accent5" accent6="accent6" hlink="hlink" folHlink="folHlink"/>
  <p:notesStyle>
    <a:lvl1pPr marL="0" algn="l" defTabSz="914400" rtl="0" eaLnBrk="1" latinLnBrk="0" hangingPunct="1">
      <a:defRPr lang="en-US" sz="1100" kern="1200" dirty="0">
        <a:solidFill>
          <a:schemeClr val="tx1"/>
        </a:solidFill>
        <a:latin typeface="+mn-lt"/>
        <a:ea typeface="+mn-ea"/>
        <a:cs typeface="+mn-cs"/>
      </a:defRPr>
    </a:lvl1pPr>
    <a:lvl2pPr marL="457200" algn="l" defTabSz="914400" rtl="0" eaLnBrk="1" latinLnBrk="0" hangingPunct="1">
      <a:defRPr lang="en-US" sz="1100" kern="1200" dirty="0">
        <a:solidFill>
          <a:schemeClr val="tx1"/>
        </a:solidFill>
        <a:latin typeface="+mn-lt"/>
        <a:ea typeface="+mn-ea"/>
        <a:cs typeface="+mn-cs"/>
      </a:defRPr>
    </a:lvl2pPr>
    <a:lvl3pPr marL="914400" algn="l" defTabSz="914400" rtl="0" eaLnBrk="1" latinLnBrk="0" hangingPunct="1">
      <a:defRPr lang="en-US" sz="1100" kern="1200" dirty="0">
        <a:solidFill>
          <a:schemeClr val="tx1"/>
        </a:solidFill>
        <a:latin typeface="+mn-lt"/>
        <a:ea typeface="+mn-ea"/>
        <a:cs typeface="+mn-cs"/>
      </a:defRPr>
    </a:lvl3pPr>
    <a:lvl4pPr marL="1371600" algn="l" defTabSz="914400" rtl="0" eaLnBrk="1" latinLnBrk="0" hangingPunct="1">
      <a:defRPr lang="en-US" sz="1100" kern="1200" dirty="0">
        <a:solidFill>
          <a:schemeClr val="tx1"/>
        </a:solidFill>
        <a:latin typeface="+mn-lt"/>
        <a:ea typeface="+mn-ea"/>
        <a:cs typeface="+mn-cs"/>
      </a:defRPr>
    </a:lvl4pPr>
    <a:lvl5pPr marL="1828800" algn="l" defTabSz="914400" rtl="0" eaLnBrk="1" latinLnBrk="0" hangingPunct="1">
      <a:defRPr lang="en-US" sz="1100" kern="1200" dirty="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psycnet.apa.org/doi/10.1037/prj0000356"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elsevier.com/locate/jad"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a:xfrm>
            <a:off x="422275" y="4777194"/>
            <a:ext cx="5953125" cy="4540426"/>
          </a:xfrm>
        </p:spPr>
        <p:txBody>
          <a:bodyPr>
            <a:normAutofit lnSpcReduction="10000"/>
          </a:bodyPr>
          <a:lstStyle/>
          <a:p>
            <a:pPr marL="0" lvl="0" indent="0" algn="l" rtl="0">
              <a:lnSpc>
                <a:spcPct val="100000"/>
              </a:lnSpc>
              <a:spcBef>
                <a:spcPts val="0"/>
              </a:spcBef>
              <a:spcAft>
                <a:spcPts val="0"/>
              </a:spcAft>
              <a:buSzPts val="1100"/>
              <a:buNone/>
            </a:pPr>
            <a:endParaRPr lang="da-DK" sz="1100" b="1" dirty="0">
              <a:solidFill>
                <a:schemeClr val="tx1"/>
              </a:solidFill>
            </a:endParaRPr>
          </a:p>
          <a:p>
            <a:pPr marL="0" lvl="0" indent="0" algn="l" rtl="0">
              <a:lnSpc>
                <a:spcPct val="100000"/>
              </a:lnSpc>
              <a:spcBef>
                <a:spcPts val="0"/>
              </a:spcBef>
              <a:spcAft>
                <a:spcPts val="0"/>
              </a:spcAft>
              <a:buSzPts val="1100"/>
              <a:buNone/>
            </a:pPr>
            <a:r>
              <a:rPr lang="da-DK" sz="1100" b="0" dirty="0">
                <a:solidFill>
                  <a:schemeClr val="tx1"/>
                </a:solidFill>
              </a:rPr>
              <a:t>Dele af materialet kommer fra kurset – ‘Recovery – et liv i forandring’ og er </a:t>
            </a:r>
            <a:r>
              <a:rPr lang="da-DK" sz="1100" b="0" dirty="0" err="1">
                <a:solidFill>
                  <a:schemeClr val="tx1"/>
                </a:solidFill>
              </a:rPr>
              <a:t>samskabt</a:t>
            </a:r>
            <a:r>
              <a:rPr lang="da-DK" sz="1100" b="0" dirty="0">
                <a:solidFill>
                  <a:schemeClr val="tx1"/>
                </a:solidFill>
              </a:rPr>
              <a:t> af undervisere fra Skolen for Recovery</a:t>
            </a:r>
            <a:endParaRPr lang="da-DK" sz="1100" b="1" dirty="0">
              <a:solidFill>
                <a:schemeClr val="tx1"/>
              </a:solidFill>
            </a:endParaRPr>
          </a:p>
          <a:p>
            <a:pPr marL="0" lvl="0" indent="0" algn="l" rtl="0">
              <a:lnSpc>
                <a:spcPct val="100000"/>
              </a:lnSpc>
              <a:spcBef>
                <a:spcPts val="0"/>
              </a:spcBef>
              <a:spcAft>
                <a:spcPts val="0"/>
              </a:spcAft>
              <a:buSzPts val="1100"/>
              <a:buFontTx/>
              <a:buNone/>
            </a:pPr>
            <a:endParaRPr lang="da-DK" sz="1100" b="0" dirty="0">
              <a:solidFill>
                <a:schemeClr val="tx1"/>
              </a:solidFill>
            </a:endParaRPr>
          </a:p>
          <a:p>
            <a:pPr marL="0" lvl="0" indent="0" algn="l" rtl="0">
              <a:lnSpc>
                <a:spcPct val="100000"/>
              </a:lnSpc>
              <a:spcBef>
                <a:spcPts val="0"/>
              </a:spcBef>
              <a:spcAft>
                <a:spcPts val="0"/>
              </a:spcAft>
              <a:buSzPts val="1100"/>
              <a:buFontTx/>
              <a:buNone/>
            </a:pPr>
            <a:r>
              <a:rPr lang="da-DK" sz="1100" b="0" dirty="0">
                <a:solidFill>
                  <a:schemeClr val="tx1"/>
                </a:solidFill>
              </a:rPr>
              <a:t>Materialet består af flere elementer</a:t>
            </a:r>
          </a:p>
          <a:p>
            <a:pPr marL="0" lvl="0" indent="0" algn="l" rtl="0">
              <a:lnSpc>
                <a:spcPct val="100000"/>
              </a:lnSpc>
              <a:spcBef>
                <a:spcPts val="0"/>
              </a:spcBef>
              <a:spcAft>
                <a:spcPts val="0"/>
              </a:spcAft>
              <a:buSzPts val="1100"/>
              <a:buFontTx/>
              <a:buNone/>
            </a:pPr>
            <a:endParaRPr lang="da-DK" sz="1100" b="0" dirty="0">
              <a:solidFill>
                <a:schemeClr val="tx1"/>
              </a:solidFill>
            </a:endParaRPr>
          </a:p>
          <a:p>
            <a:pPr marL="0" lvl="0" indent="0" algn="l" rtl="0">
              <a:lnSpc>
                <a:spcPct val="100000"/>
              </a:lnSpc>
              <a:spcBef>
                <a:spcPts val="0"/>
              </a:spcBef>
              <a:spcAft>
                <a:spcPts val="0"/>
              </a:spcAft>
              <a:buSzPts val="1100"/>
              <a:buFontTx/>
              <a:buNone/>
            </a:pPr>
            <a:r>
              <a:rPr lang="da-DK" sz="1100" b="0" dirty="0">
                <a:solidFill>
                  <a:schemeClr val="tx1"/>
                </a:solidFill>
              </a:rPr>
              <a:t>1.</a:t>
            </a:r>
          </a:p>
          <a:p>
            <a:pPr>
              <a:buClr>
                <a:schemeClr val="accent4"/>
              </a:buClr>
              <a:buFont typeface="Wingdings" panose="05000000000000000000" pitchFamily="2" charset="2"/>
              <a:buChar char="§"/>
            </a:pPr>
            <a:r>
              <a:rPr lang="da-DK" sz="1100" dirty="0">
                <a:solidFill>
                  <a:schemeClr val="tx1"/>
                </a:solidFill>
              </a:rPr>
              <a:t>Recovery - klinisk og personlig</a:t>
            </a:r>
          </a:p>
          <a:p>
            <a:pPr>
              <a:buClr>
                <a:schemeClr val="accent4"/>
              </a:buClr>
              <a:buFont typeface="Wingdings" panose="05000000000000000000" pitchFamily="2" charset="2"/>
              <a:buChar char="§"/>
            </a:pPr>
            <a:r>
              <a:rPr lang="da-DK" sz="1100" dirty="0">
                <a:solidFill>
                  <a:schemeClr val="tx1"/>
                </a:solidFill>
              </a:rPr>
              <a:t>Recovery definitioner</a:t>
            </a:r>
          </a:p>
          <a:p>
            <a:pPr>
              <a:buClr>
                <a:schemeClr val="accent4"/>
              </a:buClr>
              <a:buFont typeface="Wingdings" panose="05000000000000000000" pitchFamily="2" charset="2"/>
              <a:buChar char="§"/>
            </a:pPr>
            <a:r>
              <a:rPr lang="da-DK" sz="1100" dirty="0">
                <a:solidFill>
                  <a:schemeClr val="tx1"/>
                </a:solidFill>
              </a:rPr>
              <a:t>CHIME/POETIC – modellen</a:t>
            </a:r>
          </a:p>
          <a:p>
            <a:pPr>
              <a:buClr>
                <a:schemeClr val="accent4"/>
              </a:buClr>
              <a:buFont typeface="Wingdings" panose="05000000000000000000" pitchFamily="2" charset="2"/>
              <a:buChar char="§"/>
            </a:pPr>
            <a:endParaRPr lang="da-DK" sz="1100" dirty="0">
              <a:solidFill>
                <a:schemeClr val="tx1"/>
              </a:solidFill>
            </a:endParaRPr>
          </a:p>
          <a:p>
            <a:pPr>
              <a:buClr>
                <a:schemeClr val="accent4"/>
              </a:buClr>
              <a:buFont typeface="Wingdings" panose="05000000000000000000" pitchFamily="2" charset="2"/>
              <a:buNone/>
            </a:pPr>
            <a:r>
              <a:rPr lang="da-DK" sz="1100" dirty="0">
                <a:solidFill>
                  <a:schemeClr val="tx1"/>
                </a:solidFill>
              </a:rPr>
              <a:t>2</a:t>
            </a:r>
          </a:p>
          <a:p>
            <a:pPr marL="0" indent="0">
              <a:buClr>
                <a:schemeClr val="accent4"/>
              </a:buClr>
              <a:buNone/>
            </a:pPr>
            <a:r>
              <a:rPr lang="da-DK" sz="1100" dirty="0">
                <a:solidFill>
                  <a:schemeClr val="tx1"/>
                </a:solidFill>
              </a:rPr>
              <a:t>Enkelte POETIC elementer</a:t>
            </a:r>
          </a:p>
          <a:p>
            <a:pPr>
              <a:buClr>
                <a:schemeClr val="accent4"/>
              </a:buClr>
              <a:buFont typeface="Wingdings" panose="05000000000000000000" pitchFamily="2" charset="2"/>
              <a:buChar char="§"/>
            </a:pPr>
            <a:r>
              <a:rPr lang="da-DK" sz="1100" dirty="0">
                <a:solidFill>
                  <a:schemeClr val="tx1"/>
                </a:solidFill>
                <a:sym typeface="Cambria"/>
              </a:rPr>
              <a:t>Mening</a:t>
            </a:r>
          </a:p>
          <a:p>
            <a:pPr>
              <a:buClr>
                <a:schemeClr val="accent4"/>
              </a:buClr>
              <a:buFont typeface="Wingdings" panose="05000000000000000000" pitchFamily="2" charset="2"/>
              <a:buChar char="§"/>
            </a:pPr>
            <a:r>
              <a:rPr lang="da-DK" sz="1100" dirty="0">
                <a:solidFill>
                  <a:schemeClr val="tx1"/>
                </a:solidFill>
                <a:sym typeface="Cambria"/>
              </a:rPr>
              <a:t>Håb og optimisme</a:t>
            </a:r>
          </a:p>
          <a:p>
            <a:pPr>
              <a:buClr>
                <a:schemeClr val="accent4"/>
              </a:buClr>
              <a:buFont typeface="Wingdings" panose="05000000000000000000" pitchFamily="2" charset="2"/>
              <a:buChar char="§"/>
            </a:pPr>
            <a:r>
              <a:rPr lang="da-DK" sz="1100" dirty="0">
                <a:solidFill>
                  <a:schemeClr val="tx1"/>
                </a:solidFill>
                <a:sym typeface="Cambria"/>
              </a:rPr>
              <a:t>Empowerment</a:t>
            </a:r>
          </a:p>
          <a:p>
            <a:pPr>
              <a:buClr>
                <a:schemeClr val="accent4"/>
              </a:buClr>
              <a:buFont typeface="Wingdings" panose="05000000000000000000" pitchFamily="2" charset="2"/>
              <a:buChar char="§"/>
            </a:pPr>
            <a:r>
              <a:rPr lang="da-DK" sz="1100" dirty="0">
                <a:solidFill>
                  <a:schemeClr val="tx1"/>
                </a:solidFill>
                <a:sym typeface="Cambria"/>
              </a:rPr>
              <a:t>Spændinger og ambivalens</a:t>
            </a:r>
          </a:p>
          <a:p>
            <a:pPr>
              <a:buClr>
                <a:schemeClr val="accent4"/>
              </a:buClr>
              <a:buFont typeface="Wingdings" panose="05000000000000000000" pitchFamily="2" charset="2"/>
              <a:buChar char="§"/>
            </a:pPr>
            <a:r>
              <a:rPr lang="da-DK" sz="1100" dirty="0">
                <a:solidFill>
                  <a:schemeClr val="tx1"/>
                </a:solidFill>
                <a:sym typeface="Cambria"/>
              </a:rPr>
              <a:t>Identitet</a:t>
            </a:r>
          </a:p>
          <a:p>
            <a:pPr>
              <a:buClr>
                <a:schemeClr val="accent4"/>
              </a:buClr>
              <a:buFont typeface="Wingdings" panose="05000000000000000000" pitchFamily="2" charset="2"/>
              <a:buChar char="§"/>
            </a:pPr>
            <a:r>
              <a:rPr lang="da-DK" sz="1100" dirty="0">
                <a:solidFill>
                  <a:schemeClr val="tx1"/>
                </a:solidFill>
                <a:sym typeface="Cambria"/>
              </a:rPr>
              <a:t>Samhørighed</a:t>
            </a:r>
            <a:endParaRPr lang="da-DK" sz="1100" b="0" dirty="0">
              <a:solidFill>
                <a:schemeClr val="tx1"/>
              </a:solidFill>
            </a:endParaRPr>
          </a:p>
          <a:p>
            <a:pPr marL="0" lvl="0" indent="0" algn="l" rtl="0">
              <a:lnSpc>
                <a:spcPct val="100000"/>
              </a:lnSpc>
              <a:spcBef>
                <a:spcPts val="0"/>
              </a:spcBef>
              <a:spcAft>
                <a:spcPts val="0"/>
              </a:spcAft>
              <a:buSzPts val="1100"/>
              <a:buFontTx/>
              <a:buNone/>
            </a:pPr>
            <a:endParaRPr lang="da-DK" sz="1100" b="0" dirty="0">
              <a:solidFill>
                <a:schemeClr val="tx1"/>
              </a:solidFill>
            </a:endParaRPr>
          </a:p>
          <a:p>
            <a:pPr marL="0" lvl="0" indent="0" algn="l" rtl="0">
              <a:lnSpc>
                <a:spcPct val="100000"/>
              </a:lnSpc>
              <a:spcBef>
                <a:spcPts val="0"/>
              </a:spcBef>
              <a:spcAft>
                <a:spcPts val="0"/>
              </a:spcAft>
              <a:buSzPts val="1100"/>
              <a:buFontTx/>
              <a:buNone/>
            </a:pPr>
            <a:r>
              <a:rPr lang="da-DK" sz="1100" b="1" dirty="0">
                <a:solidFill>
                  <a:schemeClr val="tx1"/>
                </a:solidFill>
              </a:rPr>
              <a:t>Materialer</a:t>
            </a:r>
          </a:p>
          <a:p>
            <a:pPr marL="0" lvl="0" indent="0" algn="l" rtl="0">
              <a:lnSpc>
                <a:spcPct val="100000"/>
              </a:lnSpc>
              <a:spcBef>
                <a:spcPts val="0"/>
              </a:spcBef>
              <a:spcAft>
                <a:spcPts val="0"/>
              </a:spcAft>
              <a:buSzPts val="1100"/>
              <a:buFontTx/>
              <a:buNone/>
            </a:pPr>
            <a:r>
              <a:rPr lang="da-DK" sz="1100" b="0" dirty="0">
                <a:solidFill>
                  <a:schemeClr val="tx1"/>
                </a:solidFill>
              </a:rPr>
              <a:t>Navneskilte</a:t>
            </a:r>
          </a:p>
          <a:p>
            <a:pPr marL="0" lvl="0" indent="0" algn="l" rtl="0">
              <a:lnSpc>
                <a:spcPct val="100000"/>
              </a:lnSpc>
              <a:spcBef>
                <a:spcPts val="0"/>
              </a:spcBef>
              <a:spcAft>
                <a:spcPts val="0"/>
              </a:spcAft>
              <a:buSzPts val="1100"/>
              <a:buFontTx/>
              <a:buNone/>
            </a:pPr>
            <a:r>
              <a:rPr lang="da-DK" sz="1100" b="0" dirty="0">
                <a:solidFill>
                  <a:schemeClr val="tx1"/>
                </a:solidFill>
              </a:rPr>
              <a:t>Tuscher</a:t>
            </a:r>
          </a:p>
          <a:p>
            <a:pPr marL="0" lvl="0" indent="0" algn="l" rtl="0">
              <a:lnSpc>
                <a:spcPct val="100000"/>
              </a:lnSpc>
              <a:spcBef>
                <a:spcPts val="0"/>
              </a:spcBef>
              <a:spcAft>
                <a:spcPts val="0"/>
              </a:spcAft>
              <a:buSzPts val="1100"/>
              <a:buFontTx/>
              <a:buNone/>
            </a:pPr>
            <a:r>
              <a:rPr lang="da-DK" sz="1100" b="0" dirty="0" err="1">
                <a:solidFill>
                  <a:schemeClr val="tx1"/>
                </a:solidFill>
              </a:rPr>
              <a:t>Krea</a:t>
            </a:r>
            <a:r>
              <a:rPr lang="da-DK" sz="1100" b="0" dirty="0">
                <a:solidFill>
                  <a:schemeClr val="tx1"/>
                </a:solidFill>
              </a:rPr>
              <a:t> grej – saks, papir, lim, magasiner</a:t>
            </a:r>
          </a:p>
          <a:p>
            <a:pPr marL="0" lvl="0" indent="0" algn="l" rtl="0">
              <a:lnSpc>
                <a:spcPct val="100000"/>
              </a:lnSpc>
              <a:spcBef>
                <a:spcPts val="0"/>
              </a:spcBef>
              <a:spcAft>
                <a:spcPts val="0"/>
              </a:spcAft>
              <a:buSzPts val="1100"/>
              <a:buNone/>
            </a:pPr>
            <a:endParaRPr lang="da-DK" sz="1100" b="1" dirty="0">
              <a:solidFill>
                <a:schemeClr val="tx1"/>
              </a:solidFill>
            </a:endParaRPr>
          </a:p>
          <a:p>
            <a:pPr marL="0" lvl="0" indent="0" algn="l" rtl="0">
              <a:lnSpc>
                <a:spcPct val="100000"/>
              </a:lnSpc>
              <a:spcBef>
                <a:spcPts val="0"/>
              </a:spcBef>
              <a:spcAft>
                <a:spcPts val="0"/>
              </a:spcAft>
              <a:buSzPts val="1100"/>
              <a:buNone/>
            </a:pPr>
            <a:r>
              <a:rPr lang="da-DK" sz="1100" b="1" dirty="0">
                <a:solidFill>
                  <a:schemeClr val="tx1"/>
                </a:solidFill>
              </a:rPr>
              <a:t>Formål:</a:t>
            </a:r>
            <a:r>
              <a:rPr lang="da-DK" sz="1100" b="0" dirty="0">
                <a:solidFill>
                  <a:schemeClr val="tx1"/>
                </a:solidFill>
              </a:rPr>
              <a:t> Få viden om </a:t>
            </a:r>
            <a:r>
              <a:rPr lang="da-DK" sz="1100" b="0" dirty="0" err="1">
                <a:solidFill>
                  <a:schemeClr val="tx1"/>
                </a:solidFill>
              </a:rPr>
              <a:t>recovery</a:t>
            </a:r>
            <a:endParaRPr lang="da-DK" sz="1100" b="0" dirty="0">
              <a:solidFill>
                <a:schemeClr val="tx1"/>
              </a:solidFill>
            </a:endParaRPr>
          </a:p>
          <a:p>
            <a:pPr marL="0" lvl="0" indent="0" algn="l" rtl="0">
              <a:lnSpc>
                <a:spcPct val="100000"/>
              </a:lnSpc>
              <a:spcBef>
                <a:spcPts val="0"/>
              </a:spcBef>
              <a:spcAft>
                <a:spcPts val="0"/>
              </a:spcAft>
              <a:buSzPts val="1100"/>
              <a:buNone/>
            </a:pPr>
            <a:r>
              <a:rPr lang="da-DK" sz="1100" b="1" dirty="0">
                <a:solidFill>
                  <a:schemeClr val="tx1"/>
                </a:solidFill>
              </a:rPr>
              <a:t>Læringsmål: </a:t>
            </a:r>
            <a:r>
              <a:rPr lang="da-DK" sz="1100" b="0" dirty="0">
                <a:solidFill>
                  <a:schemeClr val="tx1"/>
                </a:solidFill>
              </a:rPr>
              <a:t>At forbinde </a:t>
            </a:r>
            <a:r>
              <a:rPr lang="da-DK" sz="1100" b="0" dirty="0" err="1">
                <a:solidFill>
                  <a:schemeClr val="tx1"/>
                </a:solidFill>
              </a:rPr>
              <a:t>recovery</a:t>
            </a:r>
            <a:r>
              <a:rPr lang="da-DK" sz="1100" b="0" dirty="0">
                <a:solidFill>
                  <a:schemeClr val="tx1"/>
                </a:solidFill>
              </a:rPr>
              <a:t> til hverdagslivet</a:t>
            </a:r>
          </a:p>
          <a:p>
            <a:pPr marL="0" lvl="0" indent="0" algn="l" rtl="0">
              <a:lnSpc>
                <a:spcPct val="100000"/>
              </a:lnSpc>
              <a:spcBef>
                <a:spcPts val="0"/>
              </a:spcBef>
              <a:spcAft>
                <a:spcPts val="0"/>
              </a:spcAft>
              <a:buSzPts val="1100"/>
              <a:buNone/>
            </a:pPr>
            <a:r>
              <a:rPr lang="da-DK" sz="1100" b="1" dirty="0">
                <a:solidFill>
                  <a:schemeClr val="tx1"/>
                </a:solidFill>
              </a:rPr>
              <a:t>Arbejdsform: </a:t>
            </a:r>
            <a:r>
              <a:rPr lang="da-DK" sz="1100" b="0" dirty="0">
                <a:solidFill>
                  <a:schemeClr val="tx1"/>
                </a:solidFill>
              </a:rPr>
              <a:t>Varieret</a:t>
            </a:r>
          </a:p>
          <a:p>
            <a:pPr marL="0" lvl="0" indent="0" algn="l" rtl="0">
              <a:lnSpc>
                <a:spcPct val="100000"/>
              </a:lnSpc>
              <a:spcBef>
                <a:spcPts val="0"/>
              </a:spcBef>
              <a:spcAft>
                <a:spcPts val="0"/>
              </a:spcAft>
              <a:buSzPts val="1100"/>
              <a:buNone/>
            </a:pPr>
            <a:r>
              <a:rPr lang="da-DK" sz="1100" b="1" dirty="0">
                <a:solidFill>
                  <a:schemeClr val="tx1"/>
                </a:solidFill>
              </a:rPr>
              <a:t>Undervisningsform: </a:t>
            </a:r>
            <a:r>
              <a:rPr lang="da-DK" sz="1100" b="0" dirty="0">
                <a:solidFill>
                  <a:schemeClr val="tx1"/>
                </a:solidFill>
              </a:rPr>
              <a:t>Varieret, oplæg, øvelser, cases, citater, filmklip</a:t>
            </a:r>
          </a:p>
          <a:p>
            <a:pPr marL="0" lvl="0" indent="0" algn="l" rtl="0">
              <a:lnSpc>
                <a:spcPct val="100000"/>
              </a:lnSpc>
              <a:spcBef>
                <a:spcPts val="0"/>
              </a:spcBef>
              <a:spcAft>
                <a:spcPts val="0"/>
              </a:spcAft>
              <a:buSzPts val="1100"/>
              <a:buNone/>
            </a:pPr>
            <a:endParaRPr lang="da-DK" sz="1100" b="1" dirty="0">
              <a:solidFill>
                <a:schemeClr val="tx1"/>
              </a:solidFill>
            </a:endParaRPr>
          </a:p>
          <a:p>
            <a:pPr marL="0" lvl="0" indent="0" algn="l" rtl="0">
              <a:lnSpc>
                <a:spcPct val="100000"/>
              </a:lnSpc>
              <a:spcBef>
                <a:spcPts val="0"/>
              </a:spcBef>
              <a:spcAft>
                <a:spcPts val="0"/>
              </a:spcAft>
              <a:buSzPts val="1100"/>
              <a:buNone/>
            </a:pPr>
            <a:endParaRPr lang="da-DK" sz="1100" dirty="0">
              <a:solidFill>
                <a:schemeClr val="tx1"/>
              </a:solidFill>
            </a:endParaRPr>
          </a:p>
          <a:p>
            <a:endParaRPr lang="da-DK" sz="1100" dirty="0">
              <a:solidFill>
                <a:schemeClr val="tx1"/>
              </a:solidFill>
            </a:endParaRPr>
          </a:p>
        </p:txBody>
      </p:sp>
      <p:sp>
        <p:nvSpPr>
          <p:cNvPr id="4" name="Pladsholder til slidenummer 3"/>
          <p:cNvSpPr>
            <a:spLocks noGrp="1"/>
          </p:cNvSpPr>
          <p:nvPr>
            <p:ph type="sldNum" sz="quarter" idx="5"/>
          </p:nvPr>
        </p:nvSpPr>
        <p:spPr/>
        <p:txBody>
          <a:bodyPr/>
          <a:lstStyle/>
          <a:p>
            <a:fld id="{A72615C9-AC94-4F3A-868D-28B4254BE329}" type="slidenum">
              <a:rPr lang="da-DK" smtClean="0"/>
              <a:t>1</a:t>
            </a:fld>
            <a:endParaRPr lang="da-DK"/>
          </a:p>
        </p:txBody>
      </p:sp>
    </p:spTree>
    <p:extLst>
      <p:ext uri="{BB962C8B-B14F-4D97-AF65-F5344CB8AC3E}">
        <p14:creationId xmlns:p14="http://schemas.microsoft.com/office/powerpoint/2010/main" val="2846346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bf2804f1cd_0_6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gbf2804f1cd_0_62: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Pts val="1100"/>
              <a:buFontTx/>
              <a:buNone/>
              <a:tabLst/>
              <a:defRPr/>
            </a:pPr>
            <a:r>
              <a:rPr lang="da-DK" sz="1100" b="1" dirty="0"/>
              <a:t>Formål: overblik og ideer til </a:t>
            </a:r>
            <a:r>
              <a:rPr lang="da-DK" sz="1100" b="1" dirty="0" err="1"/>
              <a:t>recovery</a:t>
            </a:r>
            <a:r>
              <a:rPr lang="da-DK" sz="1100" b="1" dirty="0"/>
              <a:t> i hverdagen</a:t>
            </a:r>
          </a:p>
          <a:p>
            <a:pPr marL="0" marR="0" lvl="0" indent="0" algn="l" defTabSz="914400" rtl="0" eaLnBrk="1" fontAlgn="auto" latinLnBrk="0" hangingPunct="1">
              <a:lnSpc>
                <a:spcPct val="100000"/>
              </a:lnSpc>
              <a:spcBef>
                <a:spcPts val="0"/>
              </a:spcBef>
              <a:spcAft>
                <a:spcPts val="0"/>
              </a:spcAft>
              <a:buClrTx/>
              <a:buSzPts val="1100"/>
              <a:buFontTx/>
              <a:buNone/>
              <a:tabLst/>
              <a:defRPr/>
            </a:pPr>
            <a:endParaRPr lang="da-DK" sz="1100" b="1" dirty="0"/>
          </a:p>
          <a:p>
            <a:pPr marL="0" marR="0" lvl="0" indent="0" algn="l" defTabSz="914400" rtl="0" eaLnBrk="1" fontAlgn="auto" latinLnBrk="0" hangingPunct="1">
              <a:lnSpc>
                <a:spcPct val="100000"/>
              </a:lnSpc>
              <a:spcBef>
                <a:spcPts val="0"/>
              </a:spcBef>
              <a:spcAft>
                <a:spcPts val="0"/>
              </a:spcAft>
              <a:buClrTx/>
              <a:buSzPts val="1100"/>
              <a:buFontTx/>
              <a:buNone/>
              <a:tabLst/>
              <a:defRPr/>
            </a:pPr>
            <a:r>
              <a:rPr lang="da-DK" sz="1100" b="1" dirty="0"/>
              <a:t>10 minutter </a:t>
            </a:r>
          </a:p>
          <a:p>
            <a:pPr marL="0" lvl="0" indent="0" algn="l" rtl="0">
              <a:lnSpc>
                <a:spcPct val="100000"/>
              </a:lnSpc>
              <a:spcBef>
                <a:spcPts val="0"/>
              </a:spcBef>
              <a:spcAft>
                <a:spcPts val="0"/>
              </a:spcAft>
              <a:buSzPts val="1100"/>
              <a:buNone/>
            </a:pPr>
            <a:endParaRPr lang="da-DK" sz="1100" b="1" dirty="0"/>
          </a:p>
          <a:p>
            <a:pPr marL="0" lvl="0" indent="0" algn="l" rtl="0">
              <a:lnSpc>
                <a:spcPct val="100000"/>
              </a:lnSpc>
              <a:spcBef>
                <a:spcPts val="0"/>
              </a:spcBef>
              <a:spcAft>
                <a:spcPts val="0"/>
              </a:spcAft>
              <a:buSzPts val="1100"/>
              <a:buNone/>
            </a:pPr>
            <a:r>
              <a:rPr lang="da-DK" sz="1100" b="0" dirty="0"/>
              <a:t>Tal med sidemanden om spørgsmålet.</a:t>
            </a:r>
          </a:p>
          <a:p>
            <a:pPr marL="0" lvl="0" indent="0" algn="l" rtl="0">
              <a:lnSpc>
                <a:spcPct val="100000"/>
              </a:lnSpc>
              <a:spcBef>
                <a:spcPts val="0"/>
              </a:spcBef>
              <a:spcAft>
                <a:spcPts val="0"/>
              </a:spcAft>
              <a:buSzPts val="1100"/>
              <a:buNone/>
            </a:pPr>
            <a:endParaRPr lang="da-DK" sz="1100" b="0" cap="all" baseline="0" dirty="0"/>
          </a:p>
          <a:p>
            <a:pPr marL="0" lvl="0" indent="0" algn="l" rtl="0">
              <a:lnSpc>
                <a:spcPct val="100000"/>
              </a:lnSpc>
              <a:spcBef>
                <a:spcPts val="0"/>
              </a:spcBef>
              <a:spcAft>
                <a:spcPts val="0"/>
              </a:spcAft>
              <a:buSzPts val="1100"/>
              <a:buNone/>
            </a:pPr>
            <a:r>
              <a:rPr lang="da-DK" sz="1100" b="0" cap="none" baseline="0" dirty="0"/>
              <a:t>H</a:t>
            </a:r>
            <a:r>
              <a:rPr sz="1100" b="0" cap="none" baseline="0" dirty="0"/>
              <a:t>vis der er </a:t>
            </a:r>
            <a:r>
              <a:rPr sz="1100" b="0" cap="none" baseline="0" dirty="0" err="1"/>
              <a:t>tid</a:t>
            </a:r>
            <a:r>
              <a:rPr sz="1100" b="0" cap="none" baseline="0" dirty="0"/>
              <a:t>, </a:t>
            </a:r>
            <a:r>
              <a:rPr sz="1100" b="0" cap="none" baseline="0" dirty="0" err="1"/>
              <a:t>kan</a:t>
            </a:r>
            <a:r>
              <a:rPr sz="1100" b="0" cap="none" baseline="0" dirty="0"/>
              <a:t> </a:t>
            </a:r>
            <a:r>
              <a:rPr sz="1100" b="0" cap="none" baseline="0" dirty="0" err="1"/>
              <a:t>makkerparrene</a:t>
            </a:r>
            <a:r>
              <a:rPr sz="1100" b="0" cap="none" baseline="0" dirty="0"/>
              <a:t> </a:t>
            </a:r>
            <a:r>
              <a:rPr sz="1100" b="0" cap="none" baseline="0" dirty="0" err="1"/>
              <a:t>fortælle</a:t>
            </a:r>
            <a:r>
              <a:rPr sz="1100" b="0" cap="none" baseline="0" dirty="0"/>
              <a:t> om </a:t>
            </a:r>
            <a:r>
              <a:rPr sz="1100" b="0" cap="none" baseline="0" dirty="0" err="1"/>
              <a:t>deres</a:t>
            </a:r>
            <a:r>
              <a:rPr sz="1100" b="0" cap="none" baseline="0" dirty="0"/>
              <a:t> </a:t>
            </a:r>
            <a:r>
              <a:rPr sz="1100" b="0" cap="none" baseline="0" dirty="0" err="1"/>
              <a:t>oplevelser</a:t>
            </a:r>
            <a:r>
              <a:rPr sz="1100" b="0" cap="none" baseline="0" dirty="0"/>
              <a:t> </a:t>
            </a:r>
            <a:r>
              <a:rPr lang="da-DK" sz="1100" b="0" cap="none" baseline="0" dirty="0"/>
              <a:t>I</a:t>
            </a:r>
            <a:r>
              <a:rPr sz="1100" b="0" cap="none" baseline="0" dirty="0"/>
              <a:t> plenum.</a:t>
            </a:r>
            <a:endParaRPr sz="1100" dirty="0"/>
          </a:p>
          <a:p>
            <a:pPr marL="0" lvl="0" indent="0" algn="l" rtl="0">
              <a:lnSpc>
                <a:spcPct val="100000"/>
              </a:lnSpc>
              <a:spcBef>
                <a:spcPts val="0"/>
              </a:spcBef>
              <a:spcAft>
                <a:spcPts val="0"/>
              </a:spcAft>
              <a:buSzPts val="1100"/>
              <a:buNone/>
            </a:pPr>
            <a:endParaRPr sz="1100" dirty="0"/>
          </a:p>
          <a:p>
            <a:pPr marL="0" lvl="0" indent="0" algn="l" rtl="0">
              <a:lnSpc>
                <a:spcPct val="100000"/>
              </a:lnSpc>
              <a:spcBef>
                <a:spcPts val="0"/>
              </a:spcBef>
              <a:spcAft>
                <a:spcPts val="0"/>
              </a:spcAft>
              <a:buSzPts val="1100"/>
              <a:buNone/>
            </a:pPr>
            <a:endParaRPr lang="en-US" sz="1100" dirty="0"/>
          </a:p>
          <a:p>
            <a:pPr fontAlgn="t"/>
            <a:r>
              <a:rPr lang="da-DK" b="1" dirty="0"/>
              <a:t>Ekstra refleksionsspørgsmål</a:t>
            </a:r>
          </a:p>
          <a:p>
            <a:pPr fontAlgn="t">
              <a:buFont typeface="+mj-lt"/>
              <a:buAutoNum type="arabicPeriod"/>
            </a:pPr>
            <a:r>
              <a:rPr lang="da-DK" dirty="0"/>
              <a:t> Hvilke fællesskaber oplever du som mest støttende for din recovery-proces?</a:t>
            </a:r>
          </a:p>
          <a:p>
            <a:pPr fontAlgn="t">
              <a:buFont typeface="+mj-lt"/>
              <a:buAutoNum type="arabicPeriod"/>
            </a:pPr>
            <a:r>
              <a:rPr lang="da-DK" dirty="0"/>
              <a:t> Hvordan kan vi skabe rammer, hvor åben dialog føles tryg for alle?</a:t>
            </a:r>
          </a:p>
          <a:p>
            <a:pPr fontAlgn="t">
              <a:buFont typeface="+mj-lt"/>
              <a:buAutoNum type="arabicPeriod"/>
            </a:pPr>
            <a:r>
              <a:rPr lang="da-DK" dirty="0"/>
              <a:t> Hvilken rolle spiller relationer i at skabe håb og mening?</a:t>
            </a:r>
          </a:p>
          <a:p>
            <a:pPr fontAlgn="t">
              <a:buFont typeface="+mj-lt"/>
              <a:buAutoNum type="arabicPeriod"/>
            </a:pPr>
            <a:r>
              <a:rPr lang="da-DK" dirty="0"/>
              <a:t> Hvad kan stå i vejen for, at nogen deltager i nye fællesskaber – og hvordan kan vi støtte dem?</a:t>
            </a:r>
          </a:p>
          <a:p>
            <a:pPr fontAlgn="t">
              <a:buFont typeface="+mj-lt"/>
              <a:buAutoNum type="arabicPeriod"/>
            </a:pPr>
            <a:r>
              <a:rPr lang="da-DK" dirty="0"/>
              <a:t> Hvordan kan vi som fagpersoner være med til at åbne nye muligheder for deltagelse og tilhørsforhold?</a:t>
            </a:r>
          </a:p>
          <a:p>
            <a:pPr marL="0" lvl="0" indent="0" algn="l" rtl="0">
              <a:lnSpc>
                <a:spcPct val="100000"/>
              </a:lnSpc>
              <a:spcBef>
                <a:spcPts val="0"/>
              </a:spcBef>
              <a:spcAft>
                <a:spcPts val="0"/>
              </a:spcAft>
              <a:buSzPts val="1100"/>
              <a:buNone/>
            </a:pPr>
            <a:endParaRPr sz="1100" dirty="0"/>
          </a:p>
          <a:p>
            <a:pPr marL="0" lvl="0" indent="0" algn="l" rtl="0">
              <a:lnSpc>
                <a:spcPct val="100000"/>
              </a:lnSpc>
              <a:spcBef>
                <a:spcPts val="0"/>
              </a:spcBef>
              <a:spcAft>
                <a:spcPts val="0"/>
              </a:spcAft>
              <a:buSzPts val="1100"/>
              <a:buNone/>
            </a:pPr>
            <a:endParaRPr sz="1100" dirty="0"/>
          </a:p>
        </p:txBody>
      </p:sp>
    </p:spTree>
    <p:extLst>
      <p:ext uri="{BB962C8B-B14F-4D97-AF65-F5344CB8AC3E}">
        <p14:creationId xmlns:p14="http://schemas.microsoft.com/office/powerpoint/2010/main" val="4242708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a:xfrm>
            <a:off x="422275" y="4777193"/>
            <a:ext cx="5953125" cy="4864517"/>
          </a:xfrm>
        </p:spPr>
        <p:txBody>
          <a:bodyPr>
            <a:normAutofit fontScale="62500" lnSpcReduction="20000"/>
          </a:bodyPr>
          <a:lstStyle/>
          <a:p>
            <a:pPr rtl="0">
              <a:spcBef>
                <a:spcPts val="1800"/>
              </a:spcBef>
              <a:spcAft>
                <a:spcPts val="600"/>
              </a:spcAft>
            </a:pPr>
            <a:r>
              <a:rPr lang="da-DK" b="1" dirty="0"/>
              <a:t>Formål: At komme sig er en individuel og unik proces</a:t>
            </a:r>
          </a:p>
          <a:p>
            <a:pPr rtl="0">
              <a:spcBef>
                <a:spcPts val="0"/>
              </a:spcBef>
              <a:spcAft>
                <a:spcPts val="0"/>
              </a:spcAft>
            </a:pPr>
            <a:r>
              <a:rPr lang="da-DK" dirty="0"/>
              <a:t>At komme sig er en meget individuel og unik proces og opleves meget forskelligt</a:t>
            </a:r>
          </a:p>
          <a:p>
            <a:pPr rtl="0">
              <a:spcBef>
                <a:spcPts val="0"/>
              </a:spcBef>
              <a:spcAft>
                <a:spcPts val="0"/>
              </a:spcAft>
            </a:pPr>
            <a:endParaRPr lang="da-DK" dirty="0"/>
          </a:p>
          <a:p>
            <a:pPr rtl="0">
              <a:spcBef>
                <a:spcPts val="0"/>
              </a:spcBef>
              <a:spcAft>
                <a:spcPts val="0"/>
              </a:spcAft>
            </a:pPr>
            <a:r>
              <a:rPr lang="da-DK" b="1" dirty="0"/>
              <a:t>Den kan udbygges med deltagernes eksempler</a:t>
            </a:r>
          </a:p>
          <a:p>
            <a:pPr rtl="0">
              <a:spcBef>
                <a:spcPts val="0"/>
              </a:spcBef>
              <a:spcAft>
                <a:spcPts val="0"/>
              </a:spcAft>
            </a:pPr>
            <a:endParaRPr lang="da-DK" dirty="0"/>
          </a:p>
          <a:p>
            <a:pPr rtl="0">
              <a:spcBef>
                <a:spcPts val="0"/>
              </a:spcBef>
              <a:spcAft>
                <a:spcPts val="0"/>
              </a:spcAft>
            </a:pPr>
            <a:r>
              <a:rPr lang="da-DK" dirty="0"/>
              <a:t>Flere eksempler</a:t>
            </a:r>
          </a:p>
          <a:p>
            <a:pPr rtl="0">
              <a:spcBef>
                <a:spcPts val="0"/>
              </a:spcBef>
              <a:spcAft>
                <a:spcPts val="0"/>
              </a:spcAft>
            </a:pPr>
            <a:endParaRPr lang="da-DK" dirty="0"/>
          </a:p>
          <a:p>
            <a:pPr rtl="0">
              <a:spcBef>
                <a:spcPts val="0"/>
              </a:spcBef>
              <a:spcAft>
                <a:spcPts val="0"/>
              </a:spcAft>
            </a:pPr>
            <a:r>
              <a:rPr lang="da-DK" dirty="0"/>
              <a:t>NEGATIVE FAKTORER</a:t>
            </a:r>
          </a:p>
          <a:p>
            <a:pPr rtl="0" fontAlgn="base">
              <a:spcBef>
                <a:spcPts val="0"/>
              </a:spcBef>
              <a:spcAft>
                <a:spcPts val="0"/>
              </a:spcAft>
            </a:pPr>
            <a:r>
              <a:rPr lang="da-DK" dirty="0"/>
              <a:t>Dårlige relationer</a:t>
            </a:r>
          </a:p>
          <a:p>
            <a:pPr rtl="0" fontAlgn="base">
              <a:spcBef>
                <a:spcPts val="0"/>
              </a:spcBef>
              <a:spcAft>
                <a:spcPts val="0"/>
              </a:spcAft>
            </a:pPr>
            <a:r>
              <a:rPr lang="da-DK" dirty="0"/>
              <a:t>Pårørende, der er forudindtagede og fordømmende</a:t>
            </a:r>
          </a:p>
          <a:p>
            <a:pPr rtl="0" fontAlgn="base">
              <a:spcBef>
                <a:spcPts val="0"/>
              </a:spcBef>
              <a:spcAft>
                <a:spcPts val="0"/>
              </a:spcAft>
            </a:pPr>
            <a:r>
              <a:rPr lang="da-DK" dirty="0"/>
              <a:t>Behandler/psykiater, der taler ned til en og er bedrevidende</a:t>
            </a:r>
          </a:p>
          <a:p>
            <a:pPr rtl="0" fontAlgn="base">
              <a:spcBef>
                <a:spcPts val="0"/>
              </a:spcBef>
              <a:spcAft>
                <a:spcPts val="0"/>
              </a:spcAft>
            </a:pPr>
            <a:r>
              <a:rPr lang="da-DK" dirty="0"/>
              <a:t>Stigma og fordomme både fra medier, omgivelser og pårørende, der fastholder en i en sygdomsidentitet</a:t>
            </a:r>
          </a:p>
          <a:p>
            <a:pPr rtl="0" fontAlgn="base">
              <a:spcBef>
                <a:spcPts val="0"/>
              </a:spcBef>
              <a:spcAft>
                <a:spcPts val="0"/>
              </a:spcAft>
            </a:pPr>
            <a:r>
              <a:rPr lang="da-DK" dirty="0"/>
              <a:t>Ikke at bede om hjælp</a:t>
            </a:r>
          </a:p>
          <a:p>
            <a:pPr rtl="0" fontAlgn="base">
              <a:spcBef>
                <a:spcPts val="0"/>
              </a:spcBef>
              <a:spcAft>
                <a:spcPts val="0"/>
              </a:spcAft>
            </a:pPr>
            <a:r>
              <a:rPr lang="da-DK" dirty="0"/>
              <a:t>Andre psykiske problemstillinger fx angst eller kognitive vanskeligheder</a:t>
            </a:r>
          </a:p>
          <a:p>
            <a:pPr rtl="0" fontAlgn="base">
              <a:spcBef>
                <a:spcPts val="0"/>
              </a:spcBef>
              <a:spcAft>
                <a:spcPts val="0"/>
              </a:spcAft>
            </a:pPr>
            <a:r>
              <a:rPr lang="da-DK" dirty="0"/>
              <a:t>Rusmidler</a:t>
            </a:r>
          </a:p>
          <a:p>
            <a:pPr rtl="0" fontAlgn="base">
              <a:spcBef>
                <a:spcPts val="0"/>
              </a:spcBef>
              <a:spcAft>
                <a:spcPts val="0"/>
              </a:spcAft>
            </a:pPr>
            <a:r>
              <a:rPr lang="da-DK" dirty="0"/>
              <a:t>Manglende drive</a:t>
            </a:r>
          </a:p>
          <a:p>
            <a:pPr rtl="0" fontAlgn="base">
              <a:spcBef>
                <a:spcPts val="0"/>
              </a:spcBef>
              <a:spcAft>
                <a:spcPts val="0"/>
              </a:spcAft>
            </a:pPr>
            <a:r>
              <a:rPr lang="da-DK" dirty="0"/>
              <a:t>Usund livsstil</a:t>
            </a:r>
          </a:p>
          <a:p>
            <a:pPr rtl="0" fontAlgn="base">
              <a:spcBef>
                <a:spcPts val="0"/>
              </a:spcBef>
              <a:spcAft>
                <a:spcPts val="0"/>
              </a:spcAft>
            </a:pPr>
            <a:r>
              <a:rPr lang="da-DK" dirty="0"/>
              <a:t>Fysisk sygdom</a:t>
            </a:r>
          </a:p>
          <a:p>
            <a:pPr rtl="0" fontAlgn="base">
              <a:spcBef>
                <a:spcPts val="0"/>
              </a:spcBef>
              <a:spcAft>
                <a:spcPts val="0"/>
              </a:spcAft>
            </a:pPr>
            <a:r>
              <a:rPr lang="da-DK" dirty="0"/>
              <a:t>Søvnforstyrrelser og manglende søvn</a:t>
            </a:r>
          </a:p>
          <a:p>
            <a:pPr rtl="0" fontAlgn="base">
              <a:spcBef>
                <a:spcPts val="0"/>
              </a:spcBef>
              <a:spcAft>
                <a:spcPts val="0"/>
              </a:spcAft>
            </a:pPr>
            <a:r>
              <a:rPr lang="da-DK" dirty="0"/>
              <a:t>Manglende struktur i hverdagen</a:t>
            </a:r>
          </a:p>
          <a:p>
            <a:pPr rtl="0" fontAlgn="base">
              <a:spcBef>
                <a:spcPts val="0"/>
              </a:spcBef>
              <a:spcAft>
                <a:spcPts val="0"/>
              </a:spcAft>
            </a:pPr>
            <a:r>
              <a:rPr lang="da-DK" dirty="0"/>
              <a:t>Uhensigtsmæssig brug af medicin</a:t>
            </a:r>
          </a:p>
          <a:p>
            <a:pPr rtl="0" fontAlgn="base">
              <a:spcBef>
                <a:spcPts val="0"/>
              </a:spcBef>
              <a:spcAft>
                <a:spcPts val="0"/>
              </a:spcAft>
            </a:pPr>
            <a:r>
              <a:rPr lang="da-DK" dirty="0"/>
              <a:t>Dårlig økonomi</a:t>
            </a:r>
          </a:p>
          <a:p>
            <a:pPr rtl="0" fontAlgn="base">
              <a:spcBef>
                <a:spcPts val="0"/>
              </a:spcBef>
              <a:spcAft>
                <a:spcPts val="0"/>
              </a:spcAft>
            </a:pPr>
            <a:r>
              <a:rPr lang="da-DK" dirty="0"/>
              <a:t>For mange stressfaktorer</a:t>
            </a:r>
          </a:p>
          <a:p>
            <a:pPr rtl="0" fontAlgn="base">
              <a:spcBef>
                <a:spcPts val="0"/>
              </a:spcBef>
              <a:spcAft>
                <a:spcPts val="0"/>
              </a:spcAft>
            </a:pPr>
            <a:r>
              <a:rPr lang="da-DK" dirty="0"/>
              <a:t>Travlhed</a:t>
            </a:r>
          </a:p>
          <a:p>
            <a:pPr rtl="0" fontAlgn="base">
              <a:spcBef>
                <a:spcPts val="0"/>
              </a:spcBef>
              <a:spcAft>
                <a:spcPts val="0"/>
              </a:spcAft>
            </a:pPr>
            <a:r>
              <a:rPr lang="da-DK" dirty="0"/>
              <a:t>Jobcenter og deres manglende forståelse for ens livssituation</a:t>
            </a:r>
          </a:p>
          <a:p>
            <a:pPr rtl="0" fontAlgn="base">
              <a:spcBef>
                <a:spcPts val="0"/>
              </a:spcBef>
              <a:spcAft>
                <a:spcPts val="0"/>
              </a:spcAft>
            </a:pPr>
            <a:r>
              <a:rPr lang="da-DK" dirty="0"/>
              <a:t>Ensomhed og en følelse af at være udelukket fra samfundet</a:t>
            </a:r>
          </a:p>
          <a:p>
            <a:pPr rtl="0" fontAlgn="base">
              <a:spcBef>
                <a:spcPts val="0"/>
              </a:spcBef>
              <a:spcAft>
                <a:spcPts val="0"/>
              </a:spcAft>
            </a:pPr>
            <a:r>
              <a:rPr lang="da-DK" dirty="0"/>
              <a:t>At miste håbet</a:t>
            </a:r>
          </a:p>
          <a:p>
            <a:pPr rtl="0" fontAlgn="base">
              <a:spcBef>
                <a:spcPts val="0"/>
              </a:spcBef>
              <a:spcAft>
                <a:spcPts val="0"/>
              </a:spcAft>
            </a:pPr>
            <a:r>
              <a:rPr lang="da-DK" dirty="0"/>
              <a:t>Manglende følelse af at høre til i verden </a:t>
            </a:r>
          </a:p>
          <a:p>
            <a:pPr rtl="0" fontAlgn="base">
              <a:spcBef>
                <a:spcPts val="0"/>
              </a:spcBef>
              <a:spcAft>
                <a:spcPts val="0"/>
              </a:spcAft>
            </a:pPr>
            <a:r>
              <a:rPr lang="da-DK" dirty="0"/>
              <a:t>Følelse af, at man ikke har noget at stå op til</a:t>
            </a:r>
          </a:p>
          <a:p>
            <a:pPr rtl="0" fontAlgn="base">
              <a:spcBef>
                <a:spcPts val="0"/>
              </a:spcBef>
              <a:spcAft>
                <a:spcPts val="0"/>
              </a:spcAft>
            </a:pPr>
            <a:endParaRPr lang="da-DK" dirty="0"/>
          </a:p>
          <a:p>
            <a:pPr rtl="0">
              <a:spcBef>
                <a:spcPts val="0"/>
              </a:spcBef>
              <a:spcAft>
                <a:spcPts val="0"/>
              </a:spcAft>
            </a:pPr>
            <a:r>
              <a:rPr lang="da-DK" dirty="0"/>
              <a:t>POSITIVE FAKTORER</a:t>
            </a:r>
          </a:p>
          <a:p>
            <a:pPr rtl="0" fontAlgn="base">
              <a:spcBef>
                <a:spcPts val="0"/>
              </a:spcBef>
              <a:spcAft>
                <a:spcPts val="0"/>
              </a:spcAft>
            </a:pPr>
            <a:r>
              <a:rPr lang="da-DK" dirty="0"/>
              <a:t>Gode pårørende, der lytter og er nysgerrige</a:t>
            </a:r>
          </a:p>
          <a:p>
            <a:pPr rtl="0" fontAlgn="base">
              <a:spcBef>
                <a:spcPts val="0"/>
              </a:spcBef>
              <a:spcAft>
                <a:spcPts val="0"/>
              </a:spcAft>
            </a:pPr>
            <a:r>
              <a:rPr lang="da-DK" dirty="0"/>
              <a:t>At det nære netværk tror på, at man kan komme sig</a:t>
            </a:r>
          </a:p>
          <a:p>
            <a:pPr rtl="0" fontAlgn="base">
              <a:spcBef>
                <a:spcPts val="0"/>
              </a:spcBef>
              <a:spcAft>
                <a:spcPts val="0"/>
              </a:spcAft>
            </a:pPr>
            <a:r>
              <a:rPr lang="da-DK" dirty="0"/>
              <a:t>Blive lyttet til og taget seriøst både som menneske og patient</a:t>
            </a:r>
          </a:p>
          <a:p>
            <a:pPr fontAlgn="base"/>
            <a:r>
              <a:rPr lang="da-DK" dirty="0"/>
              <a:t>En forstående arbejdsgiver </a:t>
            </a:r>
          </a:p>
          <a:p>
            <a:pPr rtl="0" fontAlgn="base">
              <a:spcBef>
                <a:spcPts val="0"/>
              </a:spcBef>
              <a:spcAft>
                <a:spcPts val="0"/>
              </a:spcAft>
            </a:pPr>
            <a:r>
              <a:rPr lang="da-DK" dirty="0"/>
              <a:t>Nogen at sparre med – gerne ligesindede </a:t>
            </a:r>
          </a:p>
          <a:p>
            <a:pPr rtl="0" fontAlgn="base">
              <a:spcBef>
                <a:spcPts val="0"/>
              </a:spcBef>
              <a:spcAft>
                <a:spcPts val="0"/>
              </a:spcAft>
            </a:pPr>
            <a:r>
              <a:rPr lang="da-DK" dirty="0"/>
              <a:t>God alliance med god psykiater En god relation er altafgørende for succes</a:t>
            </a:r>
          </a:p>
          <a:p>
            <a:pPr rtl="0" fontAlgn="base">
              <a:spcBef>
                <a:spcPts val="0"/>
              </a:spcBef>
              <a:spcAft>
                <a:spcPts val="0"/>
              </a:spcAft>
            </a:pPr>
            <a:r>
              <a:rPr lang="da-DK" dirty="0"/>
              <a:t>Basale ting – sove – spise – motionere</a:t>
            </a:r>
          </a:p>
          <a:p>
            <a:pPr rtl="0" fontAlgn="base">
              <a:spcBef>
                <a:spcPts val="0"/>
              </a:spcBef>
              <a:spcAft>
                <a:spcPts val="0"/>
              </a:spcAft>
            </a:pPr>
            <a:r>
              <a:rPr lang="da-DK" dirty="0"/>
              <a:t>Reelt ønske om og villighed til at stoppe manisk adfærd</a:t>
            </a:r>
          </a:p>
          <a:p>
            <a:pPr rtl="0" fontAlgn="base">
              <a:spcBef>
                <a:spcPts val="0"/>
              </a:spcBef>
              <a:spcAft>
                <a:spcPts val="0"/>
              </a:spcAft>
            </a:pPr>
            <a:r>
              <a:rPr lang="da-DK" dirty="0"/>
              <a:t>Forebyggelsesrategier i forhold til nye episoder</a:t>
            </a:r>
          </a:p>
          <a:p>
            <a:pPr rtl="0" fontAlgn="base">
              <a:spcBef>
                <a:spcPts val="0"/>
              </a:spcBef>
              <a:spcAft>
                <a:spcPts val="0"/>
              </a:spcAft>
            </a:pPr>
            <a:r>
              <a:rPr lang="da-DK" dirty="0"/>
              <a:t>Sygdomsindsigt og villigheden til at kigge indad </a:t>
            </a:r>
          </a:p>
          <a:p>
            <a:pPr rtl="0" fontAlgn="base">
              <a:spcBef>
                <a:spcPts val="0"/>
              </a:spcBef>
              <a:spcAft>
                <a:spcPts val="0"/>
              </a:spcAft>
            </a:pPr>
            <a:r>
              <a:rPr lang="da-DK" dirty="0"/>
              <a:t>Struktur og daglige vaner </a:t>
            </a:r>
          </a:p>
          <a:p>
            <a:pPr rtl="0" fontAlgn="base">
              <a:spcBef>
                <a:spcPts val="0"/>
              </a:spcBef>
              <a:spcAft>
                <a:spcPts val="0"/>
              </a:spcAft>
            </a:pPr>
            <a:r>
              <a:rPr lang="da-DK" dirty="0"/>
              <a:t>Undgå stress og gode søvnvaner </a:t>
            </a:r>
          </a:p>
          <a:p>
            <a:pPr rtl="0" fontAlgn="base">
              <a:spcBef>
                <a:spcPts val="0"/>
              </a:spcBef>
              <a:spcAft>
                <a:spcPts val="0"/>
              </a:spcAft>
            </a:pPr>
            <a:r>
              <a:rPr lang="da-DK" dirty="0"/>
              <a:t>Skab en personlig værktøjskasse </a:t>
            </a:r>
          </a:p>
          <a:p>
            <a:pPr rtl="0" fontAlgn="base">
              <a:spcBef>
                <a:spcPts val="0"/>
              </a:spcBef>
              <a:spcAft>
                <a:spcPts val="0"/>
              </a:spcAft>
            </a:pPr>
            <a:r>
              <a:rPr lang="da-DK" dirty="0"/>
              <a:t>Stabil økonomi</a:t>
            </a:r>
          </a:p>
          <a:p>
            <a:pPr rtl="0" fontAlgn="base">
              <a:spcBef>
                <a:spcPts val="0"/>
              </a:spcBef>
              <a:spcAft>
                <a:spcPts val="0"/>
              </a:spcAft>
            </a:pPr>
            <a:r>
              <a:rPr lang="da-DK" dirty="0"/>
              <a:t>At stå op og finde mening hver dag, også selvom det er svært</a:t>
            </a:r>
          </a:p>
          <a:p>
            <a:pPr rtl="0" fontAlgn="base">
              <a:spcBef>
                <a:spcPts val="0"/>
              </a:spcBef>
              <a:spcAft>
                <a:spcPts val="0"/>
              </a:spcAft>
            </a:pPr>
            <a:r>
              <a:rPr lang="da-DK" dirty="0"/>
              <a:t>At tro på noget større, som forbinder os </a:t>
            </a:r>
          </a:p>
          <a:p>
            <a:pPr rtl="0" fontAlgn="base">
              <a:spcBef>
                <a:spcPts val="0"/>
              </a:spcBef>
              <a:spcAft>
                <a:spcPts val="0"/>
              </a:spcAft>
            </a:pPr>
            <a:r>
              <a:rPr lang="da-DK" dirty="0"/>
              <a:t>Spontanitet – at have det sjovt </a:t>
            </a:r>
          </a:p>
          <a:p>
            <a:pPr rtl="0" fontAlgn="base">
              <a:spcBef>
                <a:spcPts val="0"/>
              </a:spcBef>
              <a:spcAft>
                <a:spcPts val="0"/>
              </a:spcAft>
            </a:pPr>
            <a:r>
              <a:rPr lang="da-DK" dirty="0"/>
              <a:t>At male, tegne og sy. Bare det at være kreativt </a:t>
            </a:r>
          </a:p>
          <a:p>
            <a:pPr rtl="0" fontAlgn="base">
              <a:spcBef>
                <a:spcPts val="0"/>
              </a:spcBef>
              <a:spcAft>
                <a:spcPts val="0"/>
              </a:spcAft>
            </a:pPr>
            <a:r>
              <a:rPr lang="da-DK" dirty="0"/>
              <a:t>Tage en pause fra nedturen – ud at rejse </a:t>
            </a:r>
          </a:p>
          <a:p>
            <a:pPr rtl="0" fontAlgn="base">
              <a:spcBef>
                <a:spcPts val="0"/>
              </a:spcBef>
              <a:spcAft>
                <a:spcPts val="0"/>
              </a:spcAft>
            </a:pPr>
            <a:r>
              <a:rPr lang="da-DK" dirty="0"/>
              <a:t>Kende sine begrænsninger </a:t>
            </a:r>
          </a:p>
          <a:p>
            <a:pPr rtl="0" fontAlgn="base">
              <a:spcBef>
                <a:spcPts val="0"/>
              </a:spcBef>
              <a:spcAft>
                <a:spcPts val="0"/>
              </a:spcAft>
            </a:pPr>
            <a:r>
              <a:rPr lang="da-DK" dirty="0"/>
              <a:t>Lade op/trække sig - bruge naturen - at meditere</a:t>
            </a:r>
          </a:p>
          <a:p>
            <a:pPr marL="0" marR="0" lvl="0" indent="0" algn="l" defTabSz="914400" rtl="0" eaLnBrk="1" fontAlgn="base"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base" latinLnBrk="0" hangingPunct="1">
              <a:lnSpc>
                <a:spcPct val="100000"/>
              </a:lnSpc>
              <a:spcBef>
                <a:spcPts val="0"/>
              </a:spcBef>
              <a:spcAft>
                <a:spcPts val="0"/>
              </a:spcAft>
              <a:buClrTx/>
              <a:buSzTx/>
              <a:buFontTx/>
              <a:buNone/>
              <a:tabLst/>
              <a:defRPr/>
            </a:pPr>
            <a:r>
              <a:rPr lang="da-DK" dirty="0"/>
              <a:t>Workshops, der gik forud for bogen Bipolar for Begyndere</a:t>
            </a:r>
          </a:p>
          <a:p>
            <a:endParaRPr lang="da-DK" dirty="0"/>
          </a:p>
        </p:txBody>
      </p:sp>
      <p:sp>
        <p:nvSpPr>
          <p:cNvPr id="4" name="Pladsholder til slidenummer 3"/>
          <p:cNvSpPr>
            <a:spLocks noGrp="1"/>
          </p:cNvSpPr>
          <p:nvPr>
            <p:ph type="sldNum" sz="quarter" idx="5"/>
          </p:nvPr>
        </p:nvSpPr>
        <p:spPr/>
        <p:txBody>
          <a:bodyPr/>
          <a:lstStyle/>
          <a:p>
            <a:fld id="{A72615C9-AC94-4F3A-868D-28B4254BE329}" type="slidenum">
              <a:rPr lang="da-DK" smtClean="0"/>
              <a:t>11</a:t>
            </a:fld>
            <a:endParaRPr lang="da-DK"/>
          </a:p>
        </p:txBody>
      </p:sp>
    </p:spTree>
    <p:extLst>
      <p:ext uri="{BB962C8B-B14F-4D97-AF65-F5344CB8AC3E}">
        <p14:creationId xmlns:p14="http://schemas.microsoft.com/office/powerpoint/2010/main" val="2006449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62f6f16613_0_21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g362f6f16613_0_214:notes"/>
          <p:cNvSpPr txBox="1">
            <a:spLocks noGrp="1"/>
          </p:cNvSpPr>
          <p:nvPr>
            <p:ph type="body" idx="1"/>
          </p:nvPr>
        </p:nvSpPr>
        <p:spPr>
          <a:xfrm>
            <a:off x="679768" y="4777200"/>
            <a:ext cx="5438140" cy="390877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a-DK" sz="1100" b="1" dirty="0"/>
              <a:t>Elementer i personlig </a:t>
            </a:r>
            <a:r>
              <a:rPr lang="da-DK" sz="1100" b="1" dirty="0" err="1"/>
              <a:t>recovery</a:t>
            </a:r>
            <a:r>
              <a:rPr lang="da-DK" sz="1100" b="1" dirty="0"/>
              <a:t> proces</a:t>
            </a:r>
            <a:endParaRPr sz="1100" b="1" dirty="0"/>
          </a:p>
          <a:p>
            <a:pPr marL="0" lvl="0" indent="0" algn="l" rtl="0">
              <a:spcBef>
                <a:spcPts val="0"/>
              </a:spcBef>
              <a:spcAft>
                <a:spcPts val="0"/>
              </a:spcAft>
              <a:buNone/>
            </a:pPr>
            <a:endParaRPr sz="1100" dirty="0">
              <a:solidFill>
                <a:schemeClr val="dk1"/>
              </a:solidFill>
              <a:latin typeface="Calibri"/>
              <a:ea typeface="Calibri"/>
              <a:cs typeface="Calibri"/>
              <a:sym typeface="Calibri"/>
            </a:endParaRPr>
          </a:p>
          <a:p>
            <a:pPr marL="0" lvl="0" indent="0" algn="l" rtl="0">
              <a:spcBef>
                <a:spcPts val="0"/>
              </a:spcBef>
              <a:spcAft>
                <a:spcPts val="0"/>
              </a:spcAft>
              <a:buNone/>
            </a:pPr>
            <a:r>
              <a:rPr lang="da-DK" sz="1100" b="1" dirty="0">
                <a:solidFill>
                  <a:schemeClr val="dk1"/>
                </a:solidFill>
                <a:latin typeface="Calibri"/>
                <a:ea typeface="Calibri"/>
                <a:cs typeface="Calibri"/>
                <a:sym typeface="Calibri"/>
              </a:rPr>
              <a:t>Identitet og selvværd</a:t>
            </a:r>
            <a:r>
              <a:rPr lang="da-DK" sz="1100" dirty="0">
                <a:solidFill>
                  <a:schemeClr val="dk1"/>
                </a:solidFill>
                <a:latin typeface="Calibri"/>
                <a:ea typeface="Calibri"/>
                <a:cs typeface="Calibri"/>
                <a:sym typeface="Calibri"/>
              </a:rPr>
              <a:t>:  Psykisk sygdom kan påvirke ens identitet både i positiv og negativ forstand. Dimensioner af identitet, genopbygge en positiv selvforståelse, overkomme stigma</a:t>
            </a:r>
            <a:endParaRPr sz="1100" dirty="0"/>
          </a:p>
          <a:p>
            <a:pPr marL="0" lvl="0" indent="0" algn="l" rtl="0">
              <a:spcBef>
                <a:spcPts val="0"/>
              </a:spcBef>
              <a:spcAft>
                <a:spcPts val="0"/>
              </a:spcAft>
              <a:buNone/>
            </a:pPr>
            <a:endParaRPr sz="1100" dirty="0">
              <a:solidFill>
                <a:schemeClr val="dk1"/>
              </a:solidFill>
              <a:latin typeface="Calibri"/>
              <a:ea typeface="Calibri"/>
              <a:cs typeface="Calibri"/>
              <a:sym typeface="Calibri"/>
            </a:endParaRPr>
          </a:p>
          <a:p>
            <a:pPr marL="0" lvl="0" indent="0" algn="l" rtl="0">
              <a:spcBef>
                <a:spcPts val="0"/>
              </a:spcBef>
              <a:spcAft>
                <a:spcPts val="0"/>
              </a:spcAft>
              <a:buNone/>
            </a:pPr>
            <a:r>
              <a:rPr lang="da-DK" sz="1100" b="1" dirty="0">
                <a:solidFill>
                  <a:schemeClr val="dk1"/>
                </a:solidFill>
                <a:latin typeface="Calibri"/>
                <a:ea typeface="Calibri"/>
                <a:cs typeface="Calibri"/>
                <a:sym typeface="Calibri"/>
              </a:rPr>
              <a:t>Empowerment og selvstændighed</a:t>
            </a:r>
            <a:r>
              <a:rPr lang="da-DK" sz="1100" dirty="0">
                <a:solidFill>
                  <a:schemeClr val="dk1"/>
                </a:solidFill>
                <a:latin typeface="Calibri"/>
                <a:ea typeface="Calibri"/>
                <a:cs typeface="Calibri"/>
                <a:sym typeface="Calibri"/>
              </a:rPr>
              <a:t>: personligt ansvar, kontrol over sit liv, fokus på sine styrker</a:t>
            </a:r>
            <a:endParaRPr sz="1100" dirty="0"/>
          </a:p>
          <a:p>
            <a:pPr marL="0" lvl="0" indent="0" algn="l" rtl="0">
              <a:spcBef>
                <a:spcPts val="0"/>
              </a:spcBef>
              <a:spcAft>
                <a:spcPts val="0"/>
              </a:spcAft>
              <a:buNone/>
            </a:pPr>
            <a:endParaRPr sz="1100" dirty="0">
              <a:solidFill>
                <a:schemeClr val="dk1"/>
              </a:solidFill>
              <a:latin typeface="Calibri"/>
              <a:ea typeface="Calibri"/>
              <a:cs typeface="Calibri"/>
              <a:sym typeface="Calibri"/>
            </a:endParaRPr>
          </a:p>
          <a:p>
            <a:pPr marL="0" lvl="0" indent="0" algn="l" rtl="0">
              <a:spcBef>
                <a:spcPts val="0"/>
              </a:spcBef>
              <a:spcAft>
                <a:spcPts val="0"/>
              </a:spcAft>
              <a:buNone/>
            </a:pPr>
            <a:r>
              <a:rPr lang="da-DK" sz="1100" b="1" dirty="0">
                <a:solidFill>
                  <a:schemeClr val="dk1"/>
                </a:solidFill>
                <a:latin typeface="Calibri"/>
                <a:ea typeface="Calibri"/>
                <a:cs typeface="Calibri"/>
                <a:sym typeface="Calibri"/>
              </a:rPr>
              <a:t>Håb og optimisme</a:t>
            </a:r>
            <a:r>
              <a:rPr lang="da-DK" sz="1100" dirty="0">
                <a:solidFill>
                  <a:schemeClr val="dk1"/>
                </a:solidFill>
                <a:latin typeface="Calibri"/>
                <a:ea typeface="Calibri"/>
                <a:cs typeface="Calibri"/>
                <a:sym typeface="Calibri"/>
              </a:rPr>
              <a:t>: Tro på </a:t>
            </a:r>
            <a:r>
              <a:rPr lang="da-DK" sz="1100" dirty="0" err="1">
                <a:solidFill>
                  <a:schemeClr val="dk1"/>
                </a:solidFill>
                <a:latin typeface="Calibri"/>
                <a:ea typeface="Calibri"/>
                <a:cs typeface="Calibri"/>
                <a:sym typeface="Calibri"/>
              </a:rPr>
              <a:t>recovery</a:t>
            </a:r>
            <a:r>
              <a:rPr lang="da-DK" sz="1100" dirty="0">
                <a:solidFill>
                  <a:schemeClr val="dk1"/>
                </a:solidFill>
                <a:latin typeface="Calibri"/>
                <a:ea typeface="Calibri"/>
                <a:cs typeface="Calibri"/>
                <a:sym typeface="Calibri"/>
              </a:rPr>
              <a:t> er en mulighed, Motiveret for </a:t>
            </a:r>
            <a:r>
              <a:rPr lang="da-DK" sz="1100" b="1" dirty="0">
                <a:solidFill>
                  <a:schemeClr val="dk1"/>
                </a:solidFill>
                <a:latin typeface="Calibri"/>
                <a:ea typeface="Calibri"/>
                <a:cs typeface="Calibri"/>
                <a:sym typeface="Calibri"/>
              </a:rPr>
              <a:t>forandring </a:t>
            </a:r>
            <a:r>
              <a:rPr lang="da-DK" sz="1100" b="0" dirty="0">
                <a:solidFill>
                  <a:schemeClr val="dk1"/>
                </a:solidFill>
                <a:latin typeface="Calibri"/>
                <a:ea typeface="Calibri"/>
                <a:cs typeface="Calibri"/>
                <a:sym typeface="Calibri"/>
              </a:rPr>
              <a:t>fx mht. holdninger, værdier og mål</a:t>
            </a:r>
            <a:r>
              <a:rPr lang="da-DK" sz="1100" dirty="0">
                <a:solidFill>
                  <a:schemeClr val="dk1"/>
                </a:solidFill>
                <a:latin typeface="Calibri"/>
                <a:ea typeface="Calibri"/>
                <a:cs typeface="Calibri"/>
                <a:sym typeface="Calibri"/>
              </a:rPr>
              <a:t>, gode relationer, og venskaber, som kan inspirere til håb, positive tanker,  håbet kan være med til at </a:t>
            </a:r>
            <a:r>
              <a:rPr lang="da-DK" sz="1100" dirty="0" err="1">
                <a:solidFill>
                  <a:schemeClr val="dk1"/>
                </a:solidFill>
                <a:latin typeface="Calibri"/>
                <a:ea typeface="Calibri"/>
                <a:cs typeface="Calibri"/>
                <a:sym typeface="Calibri"/>
              </a:rPr>
              <a:t>facillitere</a:t>
            </a:r>
            <a:r>
              <a:rPr lang="da-DK" sz="1100" dirty="0">
                <a:solidFill>
                  <a:schemeClr val="dk1"/>
                </a:solidFill>
                <a:latin typeface="Calibri"/>
                <a:ea typeface="Calibri"/>
                <a:cs typeface="Calibri"/>
                <a:sym typeface="Calibri"/>
              </a:rPr>
              <a:t> drømme og mål for fremtiden.</a:t>
            </a:r>
            <a:endParaRPr sz="1100" dirty="0"/>
          </a:p>
          <a:p>
            <a:pPr marL="0" lvl="0" indent="0" algn="l" rtl="0">
              <a:spcBef>
                <a:spcPts val="0"/>
              </a:spcBef>
              <a:spcAft>
                <a:spcPts val="0"/>
              </a:spcAft>
              <a:buNone/>
            </a:pPr>
            <a:endParaRPr sz="1100" dirty="0"/>
          </a:p>
          <a:p>
            <a:pPr marL="0" lvl="0" indent="0" algn="l" rtl="0">
              <a:spcBef>
                <a:spcPts val="0"/>
              </a:spcBef>
              <a:spcAft>
                <a:spcPts val="0"/>
              </a:spcAft>
              <a:buNone/>
            </a:pPr>
            <a:r>
              <a:rPr lang="da-DK" sz="1100" b="1" dirty="0"/>
              <a:t>Samhørighed og tilknytning</a:t>
            </a:r>
            <a:r>
              <a:rPr lang="da-DK" sz="1100" dirty="0"/>
              <a:t>: Peers, (ligemand), fagfælle, venskaber, støtte fra andre, at være en del af et fællesskab, og en del af samfundet</a:t>
            </a:r>
            <a:endParaRPr sz="1100" dirty="0"/>
          </a:p>
          <a:p>
            <a:pPr marL="0" lvl="0" indent="0" algn="l" rtl="0">
              <a:spcBef>
                <a:spcPts val="0"/>
              </a:spcBef>
              <a:spcAft>
                <a:spcPts val="0"/>
              </a:spcAft>
              <a:buNone/>
            </a:pPr>
            <a:endParaRPr sz="1100" dirty="0"/>
          </a:p>
          <a:p>
            <a:pPr marL="0" lvl="0" indent="0" algn="l" rtl="0">
              <a:spcBef>
                <a:spcPts val="0"/>
              </a:spcBef>
              <a:spcAft>
                <a:spcPts val="0"/>
              </a:spcAft>
              <a:buNone/>
            </a:pPr>
            <a:r>
              <a:rPr lang="da-DK" sz="1100" b="1" dirty="0"/>
              <a:t>Mening og mestring</a:t>
            </a:r>
            <a:r>
              <a:rPr lang="da-DK" sz="1100" dirty="0"/>
              <a:t>: mening med livet med psykisk lidelse, livskvalitet, meningsfuldt liv, roller og mål, genopbygge et tilfredsstillende liv også med eventuelle begrænsninger</a:t>
            </a:r>
            <a:endParaRPr sz="1100" dirty="0"/>
          </a:p>
          <a:p>
            <a:pPr marL="0" lvl="0" indent="0" algn="l" rtl="0">
              <a:spcBef>
                <a:spcPts val="0"/>
              </a:spcBef>
              <a:spcAft>
                <a:spcPts val="0"/>
              </a:spcAft>
              <a:buNone/>
            </a:pPr>
            <a:endParaRPr sz="1100" dirty="0"/>
          </a:p>
          <a:p>
            <a:pPr marL="0" lvl="0" indent="0" algn="l" rtl="0">
              <a:spcBef>
                <a:spcPts val="0"/>
              </a:spcBef>
              <a:spcAft>
                <a:spcPts val="0"/>
              </a:spcAft>
              <a:buClr>
                <a:schemeClr val="dk1"/>
              </a:buClr>
              <a:buFont typeface="Arial"/>
              <a:buNone/>
            </a:pPr>
            <a:r>
              <a:rPr lang="da-DK" sz="1100" dirty="0" err="1">
                <a:solidFill>
                  <a:schemeClr val="dk1"/>
                </a:solidFill>
              </a:rPr>
              <a:t>Leamy</a:t>
            </a:r>
            <a:r>
              <a:rPr lang="da-DK" sz="1100" dirty="0">
                <a:solidFill>
                  <a:schemeClr val="dk1"/>
                </a:solidFill>
              </a:rPr>
              <a:t> M, Bird V, Le </a:t>
            </a:r>
            <a:r>
              <a:rPr lang="da-DK" sz="1100" dirty="0" err="1">
                <a:solidFill>
                  <a:schemeClr val="dk1"/>
                </a:solidFill>
              </a:rPr>
              <a:t>Boutillier</a:t>
            </a:r>
            <a:r>
              <a:rPr lang="da-DK" sz="1100" dirty="0">
                <a:solidFill>
                  <a:schemeClr val="dk1"/>
                </a:solidFill>
              </a:rPr>
              <a:t> C, Williams J, </a:t>
            </a:r>
            <a:r>
              <a:rPr lang="da-DK" sz="1100" dirty="0" err="1">
                <a:solidFill>
                  <a:schemeClr val="dk1"/>
                </a:solidFill>
              </a:rPr>
              <a:t>Slade</a:t>
            </a:r>
            <a:r>
              <a:rPr lang="da-DK" sz="1100" dirty="0">
                <a:solidFill>
                  <a:schemeClr val="dk1"/>
                </a:solidFill>
              </a:rPr>
              <a:t> M (2011) </a:t>
            </a:r>
            <a:r>
              <a:rPr lang="da-DK" sz="1100" i="1" dirty="0">
                <a:solidFill>
                  <a:schemeClr val="dk1"/>
                </a:solidFill>
              </a:rPr>
              <a:t>A </a:t>
            </a:r>
            <a:r>
              <a:rPr lang="da-DK" sz="1100" i="1" dirty="0" err="1">
                <a:solidFill>
                  <a:schemeClr val="dk1"/>
                </a:solidFill>
              </a:rPr>
              <a:t>conceptual</a:t>
            </a:r>
            <a:r>
              <a:rPr lang="da-DK" sz="1100" i="1" dirty="0">
                <a:solidFill>
                  <a:schemeClr val="dk1"/>
                </a:solidFill>
              </a:rPr>
              <a:t> framework for </a:t>
            </a:r>
            <a:r>
              <a:rPr lang="da-DK" sz="1100" i="1" dirty="0" err="1">
                <a:solidFill>
                  <a:schemeClr val="dk1"/>
                </a:solidFill>
              </a:rPr>
              <a:t>personal</a:t>
            </a:r>
            <a:r>
              <a:rPr lang="da-DK" sz="1100" i="1" dirty="0">
                <a:solidFill>
                  <a:schemeClr val="dk1"/>
                </a:solidFill>
              </a:rPr>
              <a:t> </a:t>
            </a:r>
            <a:r>
              <a:rPr lang="da-DK" sz="1100" i="1" dirty="0" err="1">
                <a:solidFill>
                  <a:schemeClr val="dk1"/>
                </a:solidFill>
              </a:rPr>
              <a:t>recovery</a:t>
            </a:r>
            <a:r>
              <a:rPr lang="da-DK" sz="1100" i="1" dirty="0">
                <a:solidFill>
                  <a:schemeClr val="dk1"/>
                </a:solidFill>
              </a:rPr>
              <a:t> in mental </a:t>
            </a:r>
            <a:r>
              <a:rPr lang="da-DK" sz="1100" i="1" dirty="0" err="1">
                <a:solidFill>
                  <a:schemeClr val="dk1"/>
                </a:solidFill>
              </a:rPr>
              <a:t>health</a:t>
            </a:r>
            <a:r>
              <a:rPr lang="da-DK" sz="1100" i="1" dirty="0">
                <a:solidFill>
                  <a:schemeClr val="dk1"/>
                </a:solidFill>
              </a:rPr>
              <a:t>: </a:t>
            </a:r>
            <a:r>
              <a:rPr lang="da-DK" sz="1100" i="1" dirty="0" err="1">
                <a:solidFill>
                  <a:schemeClr val="dk1"/>
                </a:solidFill>
              </a:rPr>
              <a:t>systematic</a:t>
            </a:r>
            <a:r>
              <a:rPr lang="da-DK" sz="1100" i="1" dirty="0">
                <a:solidFill>
                  <a:schemeClr val="dk1"/>
                </a:solidFill>
              </a:rPr>
              <a:t> </a:t>
            </a:r>
            <a:r>
              <a:rPr lang="da-DK" sz="1100" i="1" dirty="0" err="1">
                <a:solidFill>
                  <a:schemeClr val="dk1"/>
                </a:solidFill>
              </a:rPr>
              <a:t>review</a:t>
            </a:r>
            <a:r>
              <a:rPr lang="da-DK" sz="1100" i="1" dirty="0">
                <a:solidFill>
                  <a:schemeClr val="dk1"/>
                </a:solidFill>
              </a:rPr>
              <a:t> and narrative </a:t>
            </a:r>
            <a:r>
              <a:rPr lang="da-DK" sz="1100" i="1" dirty="0" err="1">
                <a:solidFill>
                  <a:schemeClr val="dk1"/>
                </a:solidFill>
              </a:rPr>
              <a:t>synthesis</a:t>
            </a:r>
            <a:r>
              <a:rPr lang="da-DK" sz="1100" dirty="0">
                <a:solidFill>
                  <a:schemeClr val="dk1"/>
                </a:solidFill>
              </a:rPr>
              <a:t>, </a:t>
            </a:r>
            <a:endParaRPr sz="1100" dirty="0">
              <a:solidFill>
                <a:schemeClr val="dk1"/>
              </a:solidFill>
            </a:endParaRPr>
          </a:p>
          <a:p>
            <a:pPr marL="0" lvl="0" indent="0" algn="l" rtl="0">
              <a:spcBef>
                <a:spcPts val="0"/>
              </a:spcBef>
              <a:spcAft>
                <a:spcPts val="0"/>
              </a:spcAft>
              <a:buClr>
                <a:schemeClr val="dk1"/>
              </a:buClr>
              <a:buFont typeface="Arial"/>
              <a:buNone/>
            </a:pPr>
            <a:r>
              <a:rPr lang="da-DK" sz="1100" dirty="0">
                <a:solidFill>
                  <a:schemeClr val="dk1"/>
                </a:solidFill>
              </a:rPr>
              <a:t>British Journal of </a:t>
            </a:r>
            <a:r>
              <a:rPr lang="da-DK" sz="1100" dirty="0" err="1">
                <a:solidFill>
                  <a:schemeClr val="dk1"/>
                </a:solidFill>
              </a:rPr>
              <a:t>Psychiatry</a:t>
            </a:r>
            <a:r>
              <a:rPr lang="da-DK" sz="1100" dirty="0">
                <a:solidFill>
                  <a:schemeClr val="dk1"/>
                </a:solidFill>
              </a:rPr>
              <a:t>, </a:t>
            </a:r>
            <a:r>
              <a:rPr lang="da-DK" sz="1100" b="1" dirty="0">
                <a:solidFill>
                  <a:schemeClr val="dk1"/>
                </a:solidFill>
              </a:rPr>
              <a:t>199</a:t>
            </a:r>
            <a:r>
              <a:rPr lang="da-DK" sz="1100" dirty="0">
                <a:solidFill>
                  <a:schemeClr val="dk1"/>
                </a:solidFill>
              </a:rPr>
              <a:t>, 445-452.</a:t>
            </a:r>
            <a:endParaRPr sz="1100" dirty="0">
              <a:solidFill>
                <a:schemeClr val="dk1"/>
              </a:solidFill>
            </a:endParaRPr>
          </a:p>
          <a:p>
            <a:pPr marL="0" lvl="0" indent="0" algn="l" rtl="0">
              <a:spcBef>
                <a:spcPts val="0"/>
              </a:spcBef>
              <a:spcAft>
                <a:spcPts val="0"/>
              </a:spcAft>
              <a:buNone/>
            </a:pPr>
            <a:endParaRPr sz="1100" b="1" dirty="0"/>
          </a:p>
          <a:p>
            <a:pPr marL="0" lvl="0" indent="0" algn="l" rtl="0">
              <a:spcBef>
                <a:spcPts val="0"/>
              </a:spcBef>
              <a:spcAft>
                <a:spcPts val="0"/>
              </a:spcAft>
              <a:buNone/>
            </a:pPr>
            <a:r>
              <a:rPr lang="da-DK" sz="1100" b="1" dirty="0"/>
              <a:t>Ny artikel, </a:t>
            </a:r>
            <a:r>
              <a:rPr lang="da-DK" sz="1100" b="1" dirty="0" err="1"/>
              <a:t>add</a:t>
            </a:r>
            <a:r>
              <a:rPr lang="da-DK" sz="1100" b="1" dirty="0"/>
              <a:t> on til CHIME </a:t>
            </a:r>
          </a:p>
          <a:p>
            <a:pPr marL="0" lvl="0" indent="0" algn="l" rtl="0">
              <a:spcBef>
                <a:spcPts val="0"/>
              </a:spcBef>
              <a:spcAft>
                <a:spcPts val="0"/>
              </a:spcAft>
              <a:buNone/>
            </a:pPr>
            <a:endParaRPr lang="da-DK" sz="1100" b="1" dirty="0"/>
          </a:p>
          <a:p>
            <a:pPr marL="0" lvl="0" indent="0" algn="l" rtl="0">
              <a:spcBef>
                <a:spcPts val="0"/>
              </a:spcBef>
              <a:spcAft>
                <a:spcPts val="0"/>
              </a:spcAft>
              <a:buNone/>
            </a:pPr>
            <a:r>
              <a:rPr lang="da-DK" sz="1100" b="0" dirty="0"/>
              <a:t>Metastudie fra 2019 udarbejdet af en forskergruppe fra et kompetencecenter i Holland.</a:t>
            </a:r>
            <a:endParaRPr sz="1100" b="0" dirty="0"/>
          </a:p>
          <a:p>
            <a:pPr marL="0" lvl="0" indent="0" algn="l" rtl="0">
              <a:spcBef>
                <a:spcPts val="0"/>
              </a:spcBef>
              <a:spcAft>
                <a:spcPts val="0"/>
              </a:spcAft>
              <a:buNone/>
            </a:pPr>
            <a:r>
              <a:rPr lang="da-DK" sz="1100" b="0" dirty="0"/>
              <a:t>Argumenterer for inddragelse af traumer og udfordringer som et ekstra element i CHIME, samt betydningen af etnicitet og kultur i en </a:t>
            </a:r>
            <a:r>
              <a:rPr lang="da-DK" sz="1100" b="0" dirty="0" err="1"/>
              <a:t>recoveryproces</a:t>
            </a:r>
            <a:r>
              <a:rPr lang="da-DK" sz="1100" b="0" dirty="0"/>
              <a:t>.</a:t>
            </a:r>
            <a:endParaRPr sz="1100" b="0" dirty="0"/>
          </a:p>
          <a:p>
            <a:pPr marL="0" lvl="0" indent="0" algn="l" rtl="0">
              <a:spcBef>
                <a:spcPts val="0"/>
              </a:spcBef>
              <a:spcAft>
                <a:spcPts val="0"/>
              </a:spcAft>
              <a:buNone/>
            </a:pPr>
            <a:endParaRPr sz="1100" b="1" dirty="0"/>
          </a:p>
          <a:p>
            <a:pPr marL="0" lvl="0" indent="0" algn="l" rtl="0">
              <a:spcBef>
                <a:spcPts val="0"/>
              </a:spcBef>
              <a:spcAft>
                <a:spcPts val="0"/>
              </a:spcAft>
              <a:buNone/>
            </a:pPr>
            <a:r>
              <a:rPr lang="da-DK" sz="1100" b="1" dirty="0"/>
              <a:t>Traumer: </a:t>
            </a:r>
            <a:r>
              <a:rPr lang="da-DK" sz="1100" b="0" dirty="0"/>
              <a:t>Anerkende de udfordringer den enkelte har haft og måden at håndtere dem på og tage chancer.</a:t>
            </a:r>
            <a:endParaRPr sz="1100" dirty="0"/>
          </a:p>
          <a:p>
            <a:pPr marL="0" lvl="0" indent="0" algn="l" rtl="0">
              <a:spcBef>
                <a:spcPts val="0"/>
              </a:spcBef>
              <a:spcAft>
                <a:spcPts val="0"/>
              </a:spcAft>
              <a:buNone/>
            </a:pPr>
            <a:endParaRPr sz="1100" b="1" dirty="0"/>
          </a:p>
          <a:p>
            <a:pPr marL="0" lvl="0" indent="0" algn="l" rtl="0">
              <a:spcBef>
                <a:spcPts val="0"/>
              </a:spcBef>
              <a:spcAft>
                <a:spcPts val="0"/>
              </a:spcAft>
              <a:buNone/>
            </a:pPr>
            <a:r>
              <a:rPr lang="da-DK" sz="1100" b="1" dirty="0" err="1"/>
              <a:t>Etcinitet</a:t>
            </a:r>
            <a:r>
              <a:rPr lang="da-DK" sz="1100" b="1" dirty="0"/>
              <a:t> og kultur og spiritualitet: </a:t>
            </a:r>
            <a:r>
              <a:rPr lang="da-DK" sz="1100" b="0" dirty="0"/>
              <a:t>Opmærksomhed på at det det oprindelige studie primært fokuserer på vestlig, sekulær (ikke religiøs) kultur og middelklassen.</a:t>
            </a:r>
            <a:endParaRPr sz="1100" b="1" dirty="0"/>
          </a:p>
          <a:p>
            <a:pPr marL="0" lvl="0" indent="0" algn="l" rtl="0">
              <a:spcBef>
                <a:spcPts val="0"/>
              </a:spcBef>
              <a:spcAft>
                <a:spcPts val="0"/>
              </a:spcAft>
              <a:buNone/>
            </a:pPr>
            <a:endParaRPr sz="1100" b="1" dirty="0"/>
          </a:p>
          <a:p>
            <a:pPr marL="0" lvl="0" indent="0" algn="l" rtl="0">
              <a:spcBef>
                <a:spcPts val="0"/>
              </a:spcBef>
              <a:spcAft>
                <a:spcPts val="0"/>
              </a:spcAft>
              <a:buNone/>
            </a:pPr>
            <a:r>
              <a:rPr lang="da-DK" sz="1100" dirty="0"/>
              <a:t>van </a:t>
            </a:r>
            <a:r>
              <a:rPr lang="da-DK" sz="1100" dirty="0" err="1"/>
              <a:t>Weeghel</a:t>
            </a:r>
            <a:r>
              <a:rPr lang="da-DK" sz="1100" dirty="0"/>
              <a:t>, J., van </a:t>
            </a:r>
            <a:r>
              <a:rPr lang="da-DK" sz="1100" dirty="0" err="1"/>
              <a:t>Zelst</a:t>
            </a:r>
            <a:r>
              <a:rPr lang="da-DK" sz="1100" dirty="0"/>
              <a:t>, C., </a:t>
            </a:r>
            <a:r>
              <a:rPr lang="da-DK" sz="1100" dirty="0" err="1"/>
              <a:t>Boertien</a:t>
            </a:r>
            <a:r>
              <a:rPr lang="da-DK" sz="1100" dirty="0"/>
              <a:t>, D., &amp; </a:t>
            </a:r>
            <a:r>
              <a:rPr lang="da-DK" sz="1100" dirty="0" err="1"/>
              <a:t>Hasson-Ohayon</a:t>
            </a:r>
            <a:r>
              <a:rPr lang="da-DK" sz="1100" dirty="0"/>
              <a:t>, I. (2019). </a:t>
            </a:r>
            <a:r>
              <a:rPr lang="da-DK" sz="1100" dirty="0" err="1"/>
              <a:t>Conceptualizations</a:t>
            </a:r>
            <a:r>
              <a:rPr lang="da-DK" sz="1100" dirty="0"/>
              <a:t>, </a:t>
            </a:r>
            <a:r>
              <a:rPr lang="da-DK" sz="1100" dirty="0" err="1"/>
              <a:t>assessments</a:t>
            </a:r>
            <a:r>
              <a:rPr lang="da-DK" sz="1100" dirty="0"/>
              <a:t>, and </a:t>
            </a:r>
            <a:r>
              <a:rPr lang="da-DK" sz="1100" dirty="0" err="1"/>
              <a:t>implications</a:t>
            </a:r>
            <a:r>
              <a:rPr lang="da-DK" sz="1100" dirty="0"/>
              <a:t> of </a:t>
            </a:r>
            <a:r>
              <a:rPr lang="da-DK" sz="1100" dirty="0" err="1"/>
              <a:t>personal</a:t>
            </a:r>
            <a:r>
              <a:rPr lang="da-DK" sz="1100" dirty="0"/>
              <a:t> </a:t>
            </a:r>
            <a:r>
              <a:rPr lang="da-DK" sz="1100" dirty="0" err="1"/>
              <a:t>recovery</a:t>
            </a:r>
            <a:r>
              <a:rPr lang="da-DK" sz="1100" dirty="0"/>
              <a:t> in mental </a:t>
            </a:r>
            <a:r>
              <a:rPr lang="da-DK" sz="1100" dirty="0" err="1"/>
              <a:t>illness</a:t>
            </a:r>
            <a:r>
              <a:rPr lang="da-DK" sz="1100" dirty="0"/>
              <a:t>: A </a:t>
            </a:r>
            <a:r>
              <a:rPr lang="da-DK" sz="1100" dirty="0" err="1"/>
              <a:t>scoping</a:t>
            </a:r>
            <a:r>
              <a:rPr lang="da-DK" sz="1100" dirty="0"/>
              <a:t> </a:t>
            </a:r>
            <a:r>
              <a:rPr lang="da-DK" sz="1100" dirty="0" err="1"/>
              <a:t>review</a:t>
            </a:r>
            <a:r>
              <a:rPr lang="da-DK" sz="1100" dirty="0"/>
              <a:t> of </a:t>
            </a:r>
            <a:r>
              <a:rPr lang="da-DK" sz="1100" dirty="0" err="1"/>
              <a:t>systematic</a:t>
            </a:r>
            <a:r>
              <a:rPr lang="da-DK" sz="1100" dirty="0"/>
              <a:t> </a:t>
            </a:r>
            <a:r>
              <a:rPr lang="da-DK" sz="1100" dirty="0" err="1"/>
              <a:t>reviews</a:t>
            </a:r>
            <a:r>
              <a:rPr lang="da-DK" sz="1100" dirty="0"/>
              <a:t> and </a:t>
            </a:r>
            <a:r>
              <a:rPr lang="da-DK" sz="1100" dirty="0" err="1"/>
              <a:t>meta</a:t>
            </a:r>
            <a:r>
              <a:rPr lang="da-DK" sz="1100" dirty="0"/>
              <a:t>-analyses. </a:t>
            </a:r>
            <a:r>
              <a:rPr lang="da-DK" sz="1100" i="1" dirty="0" err="1"/>
              <a:t>Psychiatric</a:t>
            </a:r>
            <a:r>
              <a:rPr lang="da-DK" sz="1100" i="1" dirty="0"/>
              <a:t> Rehabilitation Journal, 42</a:t>
            </a:r>
            <a:r>
              <a:rPr lang="da-DK" sz="1100" dirty="0"/>
              <a:t>(2), 169–181. </a:t>
            </a:r>
            <a:r>
              <a:rPr lang="da-DK" sz="1100" u="sng" dirty="0">
                <a:solidFill>
                  <a:schemeClr val="hlink"/>
                </a:solidFill>
                <a:hlinkClick r:id="rId3"/>
              </a:rPr>
              <a:t>https://doi.org/10.1037/prj0000356</a:t>
            </a:r>
            <a:r>
              <a:rPr lang="da-DK" sz="1100" dirty="0"/>
              <a:t>.</a:t>
            </a:r>
            <a:endParaRPr sz="1100" dirty="0"/>
          </a:p>
          <a:p>
            <a:pPr marL="0" lvl="0" indent="0" algn="l" rtl="0">
              <a:spcBef>
                <a:spcPts val="0"/>
              </a:spcBef>
              <a:spcAft>
                <a:spcPts val="0"/>
              </a:spcAft>
              <a:buNone/>
            </a:pPr>
            <a:endParaRPr sz="1100" b="1" dirty="0"/>
          </a:p>
          <a:p>
            <a:pPr marL="0" lvl="0" indent="0" algn="l" rtl="0">
              <a:spcBef>
                <a:spcPts val="0"/>
              </a:spcBef>
              <a:spcAft>
                <a:spcPts val="0"/>
              </a:spcAft>
              <a:buNone/>
            </a:pPr>
            <a:endParaRPr sz="1100" b="1" dirty="0"/>
          </a:p>
        </p:txBody>
      </p:sp>
      <p:sp>
        <p:nvSpPr>
          <p:cNvPr id="174" name="Google Shape;174;g362f6f16613_0_214:notes"/>
          <p:cNvSpPr txBox="1">
            <a:spLocks noGrp="1"/>
          </p:cNvSpPr>
          <p:nvPr>
            <p:ph type="sldNum" idx="12"/>
          </p:nvPr>
        </p:nvSpPr>
        <p:spPr>
          <a:xfrm>
            <a:off x="3850443" y="9428596"/>
            <a:ext cx="2945659" cy="49796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da-DK"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62f6297ca8_0_6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g362f6297ca8_0_62:notes"/>
          <p:cNvSpPr txBox="1">
            <a:spLocks noGrp="1"/>
          </p:cNvSpPr>
          <p:nvPr>
            <p:ph type="body" idx="1"/>
          </p:nvPr>
        </p:nvSpPr>
        <p:spPr>
          <a:xfrm>
            <a:off x="90487" y="4715153"/>
            <a:ext cx="6616699"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da-DK" sz="1100" b="1" dirty="0"/>
              <a:t>POETIC som er et lignende studie som CHIME, men kun fokuseret mennesker med bipolar lidelse</a:t>
            </a:r>
            <a:endParaRPr lang="da-DK" sz="1100" b="0" dirty="0"/>
          </a:p>
          <a:p>
            <a:pPr marL="0" lvl="0" indent="0" algn="l" rtl="0">
              <a:lnSpc>
                <a:spcPct val="100000"/>
              </a:lnSpc>
              <a:spcBef>
                <a:spcPts val="0"/>
              </a:spcBef>
              <a:spcAft>
                <a:spcPts val="0"/>
              </a:spcAft>
              <a:buSzPts val="1100"/>
              <a:buNone/>
            </a:pPr>
            <a:r>
              <a:rPr lang="da-DK" sz="1100" b="0" dirty="0"/>
              <a:t>Elementerne/temaerne bliver foldet ud en efter en og de emner der passer til patientgruppen kan belyses</a:t>
            </a:r>
          </a:p>
          <a:p>
            <a:pPr marL="0" lvl="0" indent="0" algn="l" rtl="0">
              <a:lnSpc>
                <a:spcPct val="100000"/>
              </a:lnSpc>
              <a:spcBef>
                <a:spcPts val="0"/>
              </a:spcBef>
              <a:spcAft>
                <a:spcPts val="0"/>
              </a:spcAft>
              <a:buSzPts val="1100"/>
              <a:buNone/>
            </a:pPr>
            <a:endParaRPr lang="da-DK" sz="1100" b="0" dirty="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da-DK" sz="1100" b="1" dirty="0">
                <a:solidFill>
                  <a:schemeClr val="dk1"/>
                </a:solidFill>
                <a:latin typeface="Calibri"/>
                <a:ea typeface="Calibri"/>
                <a:cs typeface="Calibri"/>
                <a:sym typeface="Calibri"/>
              </a:rPr>
              <a:t>Mange opfatter denne som en metode eller en tjekliste. Det er det ikke </a:t>
            </a:r>
            <a:r>
              <a:rPr lang="da-DK" sz="1100" b="0" dirty="0">
                <a:solidFill>
                  <a:schemeClr val="dk1"/>
                </a:solidFill>
                <a:latin typeface="Calibri"/>
                <a:ea typeface="Calibri"/>
                <a:cs typeface="Calibri"/>
                <a:sym typeface="Calibri"/>
              </a:rPr>
              <a:t>- dette er elementer i en </a:t>
            </a:r>
            <a:r>
              <a:rPr lang="da-DK" sz="1100" b="0" dirty="0" err="1">
                <a:solidFill>
                  <a:schemeClr val="dk1"/>
                </a:solidFill>
                <a:latin typeface="Calibri"/>
                <a:ea typeface="Calibri"/>
                <a:cs typeface="Calibri"/>
                <a:sym typeface="Calibri"/>
              </a:rPr>
              <a:t>recoveryproces</a:t>
            </a:r>
            <a:r>
              <a:rPr lang="da-DK" sz="1100" b="0" dirty="0">
                <a:solidFill>
                  <a:schemeClr val="dk1"/>
                </a:solidFill>
                <a:latin typeface="Calibri"/>
                <a:ea typeface="Calibri"/>
                <a:cs typeface="Calibri"/>
                <a:sym typeface="Calibri"/>
              </a:rPr>
              <a:t> som mange mennesker der er kommet sig, peger på som elementer er vigtige for at komme sig. </a:t>
            </a:r>
          </a:p>
          <a:p>
            <a:pPr marL="0" lvl="0" indent="0" algn="l" rtl="0">
              <a:lnSpc>
                <a:spcPct val="115000"/>
              </a:lnSpc>
              <a:spcBef>
                <a:spcPts val="1200"/>
              </a:spcBef>
              <a:spcAft>
                <a:spcPts val="0"/>
              </a:spcAft>
              <a:buClr>
                <a:schemeClr val="dk1"/>
              </a:buClr>
              <a:buSzPts val="1100"/>
              <a:buFont typeface="Arial"/>
              <a:buNone/>
            </a:pPr>
            <a:endParaRPr lang="da-DK" sz="1100" b="1" u="sng" dirty="0">
              <a:solidFill>
                <a:srgbClr val="0097A7"/>
              </a:solidFill>
              <a:latin typeface="Calibri"/>
              <a:ea typeface="Calibri"/>
              <a:cs typeface="Calibri"/>
              <a:sym typeface="Calibri"/>
            </a:endParaRPr>
          </a:p>
          <a:p>
            <a:pPr marL="0" indent="0">
              <a:buFont typeface="Arial" panose="020B0604020202020204" pitchFamily="34" charset="0"/>
              <a:buNone/>
            </a:pPr>
            <a:r>
              <a:rPr lang="da-DK" sz="1100" b="1" dirty="0"/>
              <a:t>Meningsfuldhed:</a:t>
            </a:r>
          </a:p>
          <a:p>
            <a:pPr algn="l"/>
            <a:r>
              <a:rPr lang="da-DK" sz="1100" b="1" i="0" dirty="0">
                <a:solidFill>
                  <a:srgbClr val="424242"/>
                </a:solidFill>
                <a:effectLst/>
                <a:latin typeface="Segoe Sans"/>
              </a:rPr>
              <a:t>Formål og mening forenede to vigtige personlige recovery-processer:</a:t>
            </a:r>
            <a:r>
              <a:rPr lang="da-DK" sz="1100" b="0" i="0" dirty="0">
                <a:solidFill>
                  <a:srgbClr val="424242"/>
                </a:solidFill>
                <a:effectLst/>
                <a:latin typeface="Segoe Sans"/>
              </a:rPr>
              <a:t> at have eller finde meningsfulde aktiviteter her og nu og få forståelse for tidligere stemningssvingninger.</a:t>
            </a:r>
          </a:p>
          <a:p>
            <a:pPr algn="l"/>
            <a:endParaRPr lang="da-DK" sz="1100" b="0" i="0" dirty="0">
              <a:solidFill>
                <a:srgbClr val="424242"/>
              </a:solidFill>
              <a:effectLst/>
              <a:latin typeface="Segoe Sans"/>
            </a:endParaRPr>
          </a:p>
          <a:p>
            <a:pPr algn="l"/>
            <a:r>
              <a:rPr lang="da-DK" sz="1100" b="0" i="0" dirty="0">
                <a:solidFill>
                  <a:srgbClr val="424242"/>
                </a:solidFill>
                <a:effectLst/>
                <a:latin typeface="Segoe Sans"/>
              </a:rPr>
              <a:t>Mange deltagere værdsatte deltids- eller fuldtidsarbejde, fordi det gav struktur, social interaktion, en værdsat rolle og muligheder for anerkendelse: </a:t>
            </a:r>
            <a:r>
              <a:rPr lang="da-DK" sz="1100" b="0" i="1" dirty="0">
                <a:solidFill>
                  <a:srgbClr val="424242"/>
                </a:solidFill>
                <a:effectLst/>
                <a:latin typeface="Segoe Sans"/>
              </a:rPr>
              <a:t>"... det lader mig vide, at de ikke dømmer mig ud fra en diagnose, de dømmer mig ud fra, hvad jeg er i stand til at levere i [arbejdet], og det føles godt ..."</a:t>
            </a:r>
            <a:r>
              <a:rPr lang="da-DK" sz="1100" b="0" i="0" dirty="0">
                <a:solidFill>
                  <a:srgbClr val="424242"/>
                </a:solidFill>
                <a:effectLst/>
                <a:latin typeface="Segoe Sans"/>
              </a:rPr>
              <a:t> arbejdet på den anden side kunne give ”</a:t>
            </a:r>
            <a:r>
              <a:rPr lang="da-DK" sz="1100" b="0" i="1" dirty="0">
                <a:solidFill>
                  <a:srgbClr val="424242"/>
                </a:solidFill>
                <a:effectLst/>
                <a:latin typeface="Segoe Sans"/>
              </a:rPr>
              <a:t>problemer med symptomer eller blot at håndtere stress i arbejdslivet"</a:t>
            </a:r>
            <a:r>
              <a:rPr lang="da-DK" sz="1100" b="0" i="0" dirty="0">
                <a:solidFill>
                  <a:srgbClr val="424242"/>
                </a:solidFill>
                <a:effectLst/>
                <a:latin typeface="Segoe Sans"/>
              </a:rPr>
              <a:t> hvilket kunne udløse episoder.</a:t>
            </a:r>
          </a:p>
          <a:p>
            <a:pPr algn="l"/>
            <a:endParaRPr lang="da-DK" sz="1100" b="0" i="0" dirty="0">
              <a:solidFill>
                <a:srgbClr val="424242"/>
              </a:solidFill>
              <a:effectLst/>
              <a:latin typeface="Segoe Sans"/>
            </a:endParaRPr>
          </a:p>
          <a:p>
            <a:pPr algn="l"/>
            <a:r>
              <a:rPr lang="da-DK" sz="1100" b="1" i="0" dirty="0">
                <a:solidFill>
                  <a:srgbClr val="424242"/>
                </a:solidFill>
                <a:effectLst/>
                <a:latin typeface="Segoe Sans"/>
              </a:rPr>
              <a:t>Forældreskab</a:t>
            </a:r>
            <a:r>
              <a:rPr lang="da-DK" sz="1100" b="0" i="0" dirty="0">
                <a:solidFill>
                  <a:srgbClr val="424242"/>
                </a:solidFill>
                <a:effectLst/>
                <a:latin typeface="Segoe Sans"/>
              </a:rPr>
              <a:t> var en anden meningsfuld rolle og ligesom arbejdet – gav det både muligheder og udfordringer.</a:t>
            </a:r>
            <a:br>
              <a:rPr lang="da-DK" sz="1100" b="0" i="0" dirty="0">
                <a:solidFill>
                  <a:srgbClr val="424242"/>
                </a:solidFill>
                <a:effectLst/>
                <a:latin typeface="Segoe Sans"/>
              </a:rPr>
            </a:br>
            <a:endParaRPr lang="da-DK" sz="1100" b="0" i="0" dirty="0">
              <a:solidFill>
                <a:srgbClr val="424242"/>
              </a:solidFill>
              <a:effectLst/>
              <a:latin typeface="Segoe Sans"/>
            </a:endParaRPr>
          </a:p>
          <a:p>
            <a:pPr algn="l"/>
            <a:r>
              <a:rPr lang="da-DK" sz="1100" b="0" i="0" dirty="0">
                <a:solidFill>
                  <a:srgbClr val="424242"/>
                </a:solidFill>
                <a:effectLst/>
                <a:latin typeface="Segoe Sans"/>
              </a:rPr>
              <a:t>Forældreansvar var et incitament til at kæmpe for deres sundhed, leve regelmæssigt og være et godt forbillede </a:t>
            </a:r>
            <a:r>
              <a:rPr lang="da-DK" sz="1100" b="0" i="1" dirty="0">
                <a:solidFill>
                  <a:srgbClr val="424242"/>
                </a:solidFill>
                <a:effectLst/>
                <a:latin typeface="Segoe Sans"/>
              </a:rPr>
              <a:t>"Jeg har fået det bedre </a:t>
            </a:r>
            <a:r>
              <a:rPr lang="da-DK" sz="1100" b="0" i="1" dirty="0" err="1">
                <a:solidFill>
                  <a:srgbClr val="424242"/>
                </a:solidFill>
                <a:effectLst/>
                <a:latin typeface="Segoe Sans"/>
              </a:rPr>
              <a:t>pga</a:t>
            </a:r>
            <a:r>
              <a:rPr lang="da-DK" sz="1100" b="0" i="1" dirty="0">
                <a:solidFill>
                  <a:srgbClr val="424242"/>
                </a:solidFill>
                <a:effectLst/>
                <a:latin typeface="Segoe Sans"/>
              </a:rPr>
              <a:t> min datter, hun er alt for mig"</a:t>
            </a:r>
            <a:r>
              <a:rPr lang="da-DK" sz="1100" b="0" i="0" dirty="0">
                <a:solidFill>
                  <a:srgbClr val="424242"/>
                </a:solidFill>
                <a:effectLst/>
                <a:latin typeface="Segoe Sans"/>
              </a:rPr>
              <a:t> Samtidig følte forældre skyld og skam og var i tvivl om de var gode nok som forældre.</a:t>
            </a:r>
          </a:p>
          <a:p>
            <a:pPr marL="0" indent="0">
              <a:buFont typeface="Arial" panose="020B0604020202020204" pitchFamily="34" charset="0"/>
              <a:buNone/>
            </a:pPr>
            <a:endParaRPr lang="da-DK" sz="1100" b="0" dirty="0"/>
          </a:p>
          <a:p>
            <a:pPr algn="l"/>
            <a:r>
              <a:rPr lang="da-DK" sz="1100" b="1" i="0" dirty="0">
                <a:solidFill>
                  <a:srgbClr val="424242"/>
                </a:solidFill>
                <a:effectLst/>
                <a:latin typeface="Segoe Sans"/>
              </a:rPr>
              <a:t>Optimisme og håb</a:t>
            </a:r>
            <a:r>
              <a:rPr lang="da-DK" sz="1100" b="0" i="1" dirty="0">
                <a:solidFill>
                  <a:srgbClr val="424242"/>
                </a:solidFill>
                <a:effectLst/>
                <a:latin typeface="Segoe Sans"/>
              </a:rPr>
              <a:t>: </a:t>
            </a:r>
            <a:r>
              <a:rPr lang="da-DK" sz="1100" b="0" i="0" dirty="0">
                <a:solidFill>
                  <a:srgbClr val="424242"/>
                </a:solidFill>
                <a:effectLst/>
                <a:latin typeface="Segoe Sans"/>
              </a:rPr>
              <a:t>Håb-inspirerende relationer bidrog ofte til at fremme en </a:t>
            </a:r>
            <a:r>
              <a:rPr lang="da-DK" sz="1100" b="0" i="1" dirty="0">
                <a:solidFill>
                  <a:srgbClr val="424242"/>
                </a:solidFill>
                <a:effectLst/>
                <a:latin typeface="Segoe Sans"/>
              </a:rPr>
              <a:t>"Tro på muligheden for </a:t>
            </a:r>
            <a:r>
              <a:rPr lang="da-DK" sz="1100" b="0" i="1" dirty="0" err="1">
                <a:solidFill>
                  <a:srgbClr val="424242"/>
                </a:solidFill>
                <a:effectLst/>
                <a:latin typeface="Segoe Sans"/>
              </a:rPr>
              <a:t>recovery</a:t>
            </a:r>
            <a:r>
              <a:rPr lang="da-DK" sz="1100" b="0" i="1" dirty="0">
                <a:solidFill>
                  <a:srgbClr val="424242"/>
                </a:solidFill>
                <a:effectLst/>
                <a:latin typeface="Segoe Sans"/>
              </a:rPr>
              <a:t>” </a:t>
            </a:r>
            <a:r>
              <a:rPr lang="da-DK" sz="1100" b="0" i="0" dirty="0">
                <a:solidFill>
                  <a:srgbClr val="424242"/>
                </a:solidFill>
                <a:effectLst/>
                <a:latin typeface="Segoe Sans"/>
              </a:rPr>
              <a:t>så som et møde en peermedarbejder som var kommet sig.</a:t>
            </a:r>
          </a:p>
          <a:p>
            <a:pPr algn="l"/>
            <a:endParaRPr lang="da-DK" sz="1100" b="0" i="0" dirty="0">
              <a:solidFill>
                <a:srgbClr val="424242"/>
              </a:solidFill>
              <a:effectLst/>
              <a:latin typeface="Segoe Sans"/>
            </a:endParaRPr>
          </a:p>
          <a:p>
            <a:pPr algn="l"/>
            <a:r>
              <a:rPr lang="da-DK" sz="1100" b="1" i="0" dirty="0">
                <a:solidFill>
                  <a:srgbClr val="424242"/>
                </a:solidFill>
                <a:effectLst/>
                <a:latin typeface="Segoe Sans"/>
              </a:rPr>
              <a:t>Empowerment</a:t>
            </a:r>
            <a:r>
              <a:rPr lang="da-DK" sz="1100" b="0" i="0" dirty="0">
                <a:solidFill>
                  <a:srgbClr val="424242"/>
                </a:solidFill>
                <a:effectLst/>
                <a:latin typeface="Segoe Sans"/>
              </a:rPr>
              <a:t> betød, at deltagerne følte, at de havde kontrol over livet ved at forstå og kunne håndtere deres udsving og få adgang til professionel støtte, hvis nødvendigt. At tage ansvar og kende sig selv og være på vagt over for stemningssvingninger, og livsstilsændringer i hverdagen med rutine, balance og ro. </a:t>
            </a:r>
          </a:p>
          <a:p>
            <a:pPr algn="l"/>
            <a:endParaRPr lang="da-DK" sz="1100" b="0" i="0" dirty="0">
              <a:solidFill>
                <a:srgbClr val="424242"/>
              </a:solidFill>
              <a:effectLst/>
              <a:latin typeface="Segoe Sans"/>
            </a:endParaRPr>
          </a:p>
          <a:p>
            <a:pPr algn="l"/>
            <a:r>
              <a:rPr lang="da-DK" sz="1100" b="0" i="0" dirty="0">
                <a:solidFill>
                  <a:srgbClr val="424242"/>
                </a:solidFill>
                <a:effectLst/>
                <a:latin typeface="Segoe Sans"/>
              </a:rPr>
              <a:t>Generelt håndterede deltagerne selv deres tilstand ved at holde øje tidlige tegn på episoder og handle derefter. De beskrev, at det at finde deres individuelle advarselssignaler og mestringsstrategier var en </a:t>
            </a:r>
            <a:r>
              <a:rPr lang="da-DK" sz="1100" b="0" i="1" dirty="0">
                <a:solidFill>
                  <a:srgbClr val="424242"/>
                </a:solidFill>
                <a:effectLst/>
                <a:latin typeface="Segoe Sans"/>
              </a:rPr>
              <a:t>"tidskrævende og udfordrende opgave"</a:t>
            </a:r>
            <a:r>
              <a:rPr lang="da-DK" sz="1100" b="0" i="0" dirty="0">
                <a:solidFill>
                  <a:srgbClr val="424242"/>
                </a:solidFill>
                <a:effectLst/>
                <a:latin typeface="Segoe Sans"/>
              </a:rPr>
              <a:t> med </a:t>
            </a:r>
            <a:r>
              <a:rPr lang="da-DK" sz="1100" b="0" i="1" dirty="0">
                <a:solidFill>
                  <a:srgbClr val="424242"/>
                </a:solidFill>
                <a:effectLst/>
                <a:latin typeface="Segoe Sans"/>
              </a:rPr>
              <a:t>”</a:t>
            </a:r>
            <a:r>
              <a:rPr lang="da-DK" sz="1100" b="0" i="1" dirty="0" err="1">
                <a:solidFill>
                  <a:srgbClr val="424242"/>
                </a:solidFill>
                <a:effectLst/>
                <a:latin typeface="Segoe Sans"/>
              </a:rPr>
              <a:t>trial</a:t>
            </a:r>
            <a:r>
              <a:rPr lang="da-DK" sz="1100" b="0" i="1" dirty="0">
                <a:solidFill>
                  <a:srgbClr val="424242"/>
                </a:solidFill>
                <a:effectLst/>
                <a:latin typeface="Segoe Sans"/>
              </a:rPr>
              <a:t> and </a:t>
            </a:r>
            <a:r>
              <a:rPr lang="da-DK" sz="1100" b="0" i="1" dirty="0" err="1">
                <a:solidFill>
                  <a:srgbClr val="424242"/>
                </a:solidFill>
                <a:effectLst/>
                <a:latin typeface="Segoe Sans"/>
              </a:rPr>
              <a:t>error</a:t>
            </a:r>
            <a:r>
              <a:rPr lang="da-DK" sz="1100" b="0" i="1" dirty="0">
                <a:solidFill>
                  <a:srgbClr val="424242"/>
                </a:solidFill>
                <a:effectLst/>
                <a:latin typeface="Segoe Sans"/>
              </a:rPr>
              <a:t> </a:t>
            </a:r>
            <a:r>
              <a:rPr lang="da-DK" sz="1100" b="0" i="0" dirty="0">
                <a:solidFill>
                  <a:srgbClr val="424242"/>
                </a:solidFill>
                <a:effectLst/>
                <a:latin typeface="Segoe Sans"/>
              </a:rPr>
              <a:t>og </a:t>
            </a:r>
            <a:r>
              <a:rPr lang="da-DK" sz="1100" b="0" i="1" dirty="0">
                <a:solidFill>
                  <a:srgbClr val="424242"/>
                </a:solidFill>
                <a:effectLst/>
                <a:latin typeface="Segoe Sans"/>
              </a:rPr>
              <a:t>"betydelig indsats” </a:t>
            </a:r>
          </a:p>
          <a:p>
            <a:pPr algn="l"/>
            <a:endParaRPr lang="da-DK" sz="1100" b="0" i="0" dirty="0">
              <a:solidFill>
                <a:srgbClr val="424242"/>
              </a:solidFill>
              <a:effectLst/>
              <a:latin typeface="Segoe Sans"/>
            </a:endParaRPr>
          </a:p>
          <a:p>
            <a:pPr algn="l"/>
            <a:r>
              <a:rPr lang="da-DK" sz="1100" b="0" i="0" dirty="0">
                <a:solidFill>
                  <a:srgbClr val="424242"/>
                </a:solidFill>
                <a:effectLst/>
                <a:latin typeface="Segoe Sans"/>
              </a:rPr>
              <a:t>Holdninger til medicin spændte fra at være en essentiel faktor for at holde sig rask, til ikke særlig hjælpsom, eller endda en hindring for personlig </a:t>
            </a:r>
            <a:r>
              <a:rPr lang="da-DK" sz="1100" b="0" i="0" dirty="0" err="1">
                <a:solidFill>
                  <a:srgbClr val="424242"/>
                </a:solidFill>
                <a:effectLst/>
                <a:latin typeface="Segoe Sans"/>
              </a:rPr>
              <a:t>recovery</a:t>
            </a:r>
            <a:r>
              <a:rPr lang="da-DK" sz="1100" b="0" i="0" dirty="0">
                <a:solidFill>
                  <a:srgbClr val="424242"/>
                </a:solidFill>
                <a:effectLst/>
                <a:latin typeface="Segoe Sans"/>
              </a:rPr>
              <a:t>:</a:t>
            </a:r>
          </a:p>
          <a:p>
            <a:pPr marL="0" indent="0">
              <a:buFont typeface="Arial" panose="020B0604020202020204" pitchFamily="34" charset="0"/>
              <a:buNone/>
            </a:pPr>
            <a:endParaRPr lang="da-DK" sz="1100" b="0" dirty="0"/>
          </a:p>
          <a:p>
            <a:pPr marL="0" indent="0">
              <a:buFont typeface="Arial" panose="020B0604020202020204" pitchFamily="34" charset="0"/>
              <a:buNone/>
            </a:pPr>
            <a:r>
              <a:rPr lang="da-DK" sz="1100" b="1" dirty="0"/>
              <a:t>Tension/udfordringer</a:t>
            </a:r>
            <a:r>
              <a:rPr lang="da-DK" sz="1100" b="1" i="0" dirty="0">
                <a:solidFill>
                  <a:schemeClr val="tx1"/>
                </a:solidFill>
                <a:effectLst/>
                <a:latin typeface="+mn-lt"/>
              </a:rPr>
              <a:t>/</a:t>
            </a:r>
            <a:r>
              <a:rPr lang="da-DK" sz="1100" b="1" i="0" dirty="0">
                <a:solidFill>
                  <a:srgbClr val="424242"/>
                </a:solidFill>
                <a:effectLst/>
                <a:latin typeface="Segoe Sans"/>
              </a:rPr>
              <a:t>Spændinger</a:t>
            </a:r>
          </a:p>
          <a:p>
            <a:pPr algn="l"/>
            <a:r>
              <a:rPr lang="da-DK" sz="1100" b="1" i="0" dirty="0">
                <a:solidFill>
                  <a:srgbClr val="424242"/>
                </a:solidFill>
                <a:effectLst/>
                <a:latin typeface="Segoe Sans"/>
              </a:rPr>
              <a:t>Balancen mellem accept og ambitioner</a:t>
            </a:r>
          </a:p>
          <a:p>
            <a:pPr algn="l"/>
            <a:r>
              <a:rPr lang="da-DK" sz="1100" b="0" i="0" dirty="0">
                <a:solidFill>
                  <a:srgbClr val="424242"/>
                </a:solidFill>
                <a:effectLst/>
                <a:latin typeface="Segoe Sans"/>
              </a:rPr>
              <a:t>Accept af sårbarhed og at man ikke ‘reagerer lige så godt på stress som alle andre’, var en opmuntring til at passe på sig selv. Dette betød ofte en reduktion i arbejdstimer eller ansvar: </a:t>
            </a:r>
            <a:r>
              <a:rPr lang="da-DK" sz="1100" b="0" i="1" dirty="0">
                <a:solidFill>
                  <a:srgbClr val="424242"/>
                </a:solidFill>
                <a:effectLst/>
                <a:latin typeface="Segoe Sans"/>
              </a:rPr>
              <a:t>“Jeg gav mig selv tilladelse – og faktisk efter lægens ordre – til ikke at ... forsøge at gøre alt det, jeg gjorde før indlæggelsen”</a:t>
            </a:r>
            <a:r>
              <a:rPr lang="da-DK" sz="1100" b="0" i="0" dirty="0">
                <a:solidFill>
                  <a:srgbClr val="424242"/>
                </a:solidFill>
                <a:effectLst/>
                <a:latin typeface="Segoe Sans"/>
              </a:rPr>
              <a:t> </a:t>
            </a:r>
          </a:p>
          <a:p>
            <a:pPr algn="l"/>
            <a:r>
              <a:rPr lang="da-DK" sz="1100" b="0" i="0" dirty="0">
                <a:solidFill>
                  <a:srgbClr val="424242"/>
                </a:solidFill>
                <a:effectLst/>
                <a:latin typeface="Segoe Sans"/>
              </a:rPr>
              <a:t>Dette skulle dog balanceres med </a:t>
            </a:r>
            <a:r>
              <a:rPr lang="da-DK" sz="1100" b="0" i="1" dirty="0">
                <a:solidFill>
                  <a:srgbClr val="424242"/>
                </a:solidFill>
                <a:effectLst/>
                <a:latin typeface="Segoe Sans"/>
              </a:rPr>
              <a:t>At have drømme og aspirationer </a:t>
            </a:r>
            <a:r>
              <a:rPr lang="da-DK" sz="1100" b="0" i="0" dirty="0">
                <a:solidFill>
                  <a:srgbClr val="424242"/>
                </a:solidFill>
                <a:effectLst/>
                <a:latin typeface="Segoe Sans"/>
              </a:rPr>
              <a:t>der var diskussion blandt deltagerne om, hvordan accept af begrænsninger både kan hjælpe og hindre </a:t>
            </a:r>
            <a:r>
              <a:rPr lang="da-DK" sz="1100" b="0" i="0" dirty="0" err="1">
                <a:solidFill>
                  <a:srgbClr val="424242"/>
                </a:solidFill>
                <a:effectLst/>
                <a:latin typeface="Segoe Sans"/>
              </a:rPr>
              <a:t>recovery</a:t>
            </a:r>
            <a:r>
              <a:rPr lang="da-DK" sz="1100" b="0" i="0" dirty="0">
                <a:solidFill>
                  <a:srgbClr val="424242"/>
                </a:solidFill>
                <a:effectLst/>
                <a:latin typeface="Segoe Sans"/>
              </a:rPr>
              <a:t>. For nogle var håbet om forandring og ikke at acceptere for mange begrænsninger en vigtig del af </a:t>
            </a:r>
            <a:r>
              <a:rPr lang="da-DK" sz="1100" b="0" i="0" dirty="0" err="1">
                <a:solidFill>
                  <a:srgbClr val="424242"/>
                </a:solidFill>
                <a:effectLst/>
                <a:latin typeface="Segoe Sans"/>
              </a:rPr>
              <a:t>recovery</a:t>
            </a:r>
            <a:r>
              <a:rPr lang="da-DK" sz="1100" b="0" i="0" dirty="0">
                <a:solidFill>
                  <a:srgbClr val="424242"/>
                </a:solidFill>
                <a:effectLst/>
                <a:latin typeface="Segoe Sans"/>
              </a:rPr>
              <a:t>”</a:t>
            </a:r>
          </a:p>
          <a:p>
            <a:pPr algn="l">
              <a:buFont typeface="+mj-lt"/>
              <a:buNone/>
            </a:pPr>
            <a:r>
              <a:rPr lang="da-DK" sz="1100" b="1" i="0" dirty="0">
                <a:solidFill>
                  <a:srgbClr val="424242"/>
                </a:solidFill>
                <a:effectLst/>
                <a:latin typeface="Segoe Sans"/>
              </a:rPr>
              <a:t>Åbenhed: støtte vs. stigmatisering:</a:t>
            </a:r>
            <a:endParaRPr lang="da-DK" sz="1100" b="0" i="0" dirty="0">
              <a:solidFill>
                <a:srgbClr val="424242"/>
              </a:solidFill>
              <a:effectLst/>
              <a:latin typeface="Segoe Sans"/>
            </a:endParaRPr>
          </a:p>
          <a:p>
            <a:pPr algn="l">
              <a:buFont typeface="+mj-lt"/>
              <a:buNone/>
            </a:pPr>
            <a:r>
              <a:rPr lang="da-DK" sz="1100" b="0" i="0" dirty="0">
                <a:solidFill>
                  <a:srgbClr val="424242"/>
                </a:solidFill>
                <a:effectLst/>
                <a:latin typeface="Segoe Sans"/>
              </a:rPr>
              <a:t>At være åben om sin psykiske sygdom kunne føre til støtte og tillid fra andre. Men det kunne også medføre stigmatisering, tab af kontrol og overvågning – både fra familie og samfund. Diagnosen bipolar lidelse gav adgang til behandling, men kunne også føre til negativ selvopfattelse og samfundets fordomme.</a:t>
            </a:r>
          </a:p>
          <a:p>
            <a:pPr algn="l"/>
            <a:r>
              <a:rPr lang="da-DK" sz="1100" b="1" i="0" dirty="0">
                <a:solidFill>
                  <a:srgbClr val="424242"/>
                </a:solidFill>
                <a:effectLst/>
                <a:latin typeface="Segoe Sans"/>
              </a:rPr>
              <a:t>Ambivalens omkring (</a:t>
            </a:r>
            <a:r>
              <a:rPr lang="da-DK" sz="1100" b="1" i="0" dirty="0" err="1">
                <a:solidFill>
                  <a:srgbClr val="424242"/>
                </a:solidFill>
                <a:effectLst/>
                <a:latin typeface="Segoe Sans"/>
              </a:rPr>
              <a:t>hypo</a:t>
            </a:r>
            <a:r>
              <a:rPr lang="da-DK" sz="1100" b="1" i="0" dirty="0">
                <a:solidFill>
                  <a:srgbClr val="424242"/>
                </a:solidFill>
                <a:effectLst/>
                <a:latin typeface="Segoe Sans"/>
              </a:rPr>
              <a:t>)mani:</a:t>
            </a:r>
            <a:endParaRPr lang="da-DK" sz="1100" b="0" i="0" dirty="0">
              <a:solidFill>
                <a:srgbClr val="424242"/>
              </a:solidFill>
              <a:effectLst/>
              <a:latin typeface="Segoe Sans"/>
            </a:endParaRPr>
          </a:p>
          <a:p>
            <a:pPr marL="0" lvl="0" indent="0" algn="l">
              <a:buFont typeface="Arial" panose="020B0604020202020204" pitchFamily="34" charset="0"/>
              <a:buNone/>
            </a:pPr>
            <a:r>
              <a:rPr lang="da-DK" sz="1100" b="0" i="0" dirty="0">
                <a:solidFill>
                  <a:srgbClr val="424242"/>
                </a:solidFill>
                <a:effectLst/>
                <a:latin typeface="Segoe Sans"/>
              </a:rPr>
              <a:t>Mange deltagere havde blandede følelser omkring mani/</a:t>
            </a:r>
            <a:r>
              <a:rPr lang="da-DK" sz="1100" b="0" i="0" dirty="0" err="1">
                <a:solidFill>
                  <a:srgbClr val="424242"/>
                </a:solidFill>
                <a:effectLst/>
                <a:latin typeface="Segoe Sans"/>
              </a:rPr>
              <a:t>hypomani</a:t>
            </a:r>
            <a:r>
              <a:rPr lang="da-DK" sz="1100" b="0" i="0" dirty="0">
                <a:solidFill>
                  <a:srgbClr val="424242"/>
                </a:solidFill>
                <a:effectLst/>
                <a:latin typeface="Segoe Sans"/>
              </a:rPr>
              <a:t>: de så både kreative og energiske fordele, men også </a:t>
            </a:r>
            <a:r>
              <a:rPr lang="da-DK" sz="1100" b="0" i="0" dirty="0" err="1">
                <a:solidFill>
                  <a:srgbClr val="424242"/>
                </a:solidFill>
                <a:effectLst/>
                <a:latin typeface="Segoe Sans"/>
              </a:rPr>
              <a:t>problemer.Nogle</a:t>
            </a:r>
            <a:r>
              <a:rPr lang="da-DK" sz="1100" b="0" i="0" dirty="0">
                <a:solidFill>
                  <a:srgbClr val="424242"/>
                </a:solidFill>
                <a:effectLst/>
                <a:latin typeface="Segoe Sans"/>
              </a:rPr>
              <a:t> følte, at maniske episoder hjalp dem med at håndtere depression og hverdagsliv.</a:t>
            </a:r>
            <a:br>
              <a:rPr lang="da-DK" sz="1100" dirty="0"/>
            </a:br>
            <a:endParaRPr lang="da-DK" sz="1100" b="0" dirty="0"/>
          </a:p>
          <a:p>
            <a:pPr marL="0" indent="0">
              <a:buFont typeface="Arial" panose="020B0604020202020204" pitchFamily="34" charset="0"/>
              <a:buNone/>
            </a:pPr>
            <a:r>
              <a:rPr lang="da-DK" sz="1100" b="1" dirty="0"/>
              <a:t>Identitet: </a:t>
            </a:r>
          </a:p>
          <a:p>
            <a:pPr algn="l"/>
            <a:r>
              <a:rPr lang="da-DK" sz="1100" b="0" i="0" dirty="0">
                <a:solidFill>
                  <a:srgbClr val="424242"/>
                </a:solidFill>
                <a:effectLst/>
                <a:latin typeface="Segoe Sans"/>
              </a:rPr>
              <a:t>At genopbygge en positiv selvopfattelse var en vigtig del af den personlige recovery-proces, fordi både samfundsmæssig og selvstigma forbundet med en bipolar diagnose satte identiteten under pres.</a:t>
            </a:r>
          </a:p>
          <a:p>
            <a:pPr algn="l"/>
            <a:endParaRPr lang="da-DK" sz="1100" b="0" i="0" dirty="0">
              <a:solidFill>
                <a:srgbClr val="424242"/>
              </a:solidFill>
              <a:effectLst/>
              <a:latin typeface="Segoe Sans"/>
            </a:endParaRPr>
          </a:p>
          <a:p>
            <a:pPr algn="l"/>
            <a:r>
              <a:rPr lang="da-DK" sz="1100" b="0" i="0" dirty="0">
                <a:solidFill>
                  <a:srgbClr val="424242"/>
                </a:solidFill>
                <a:effectLst/>
                <a:latin typeface="Segoe Sans"/>
              </a:rPr>
              <a:t>Episoder med mani og depression kunne føre til identitetskriser: </a:t>
            </a:r>
            <a:r>
              <a:rPr lang="da-DK" sz="1100" b="0" i="1" dirty="0">
                <a:solidFill>
                  <a:srgbClr val="424242"/>
                </a:solidFill>
                <a:effectLst/>
                <a:latin typeface="Segoe Sans"/>
              </a:rPr>
              <a:t>“Jeg blev usikker, fordi jeg ikke vidste, om mine følelser og reaktioner var ægte eller en del af sygdommen. Det gav mig en følelse af identitetstab og fik mig til at tvivle på mig selv.” </a:t>
            </a:r>
            <a:r>
              <a:rPr lang="da-DK" sz="1100" b="0" i="0" dirty="0">
                <a:solidFill>
                  <a:srgbClr val="424242"/>
                </a:solidFill>
                <a:effectLst/>
                <a:latin typeface="Segoe Sans"/>
              </a:rPr>
              <a:t>Udfordringer med selvopfattelsen kunne opstå senere i recovery-processen, som følge af øget selvbevidsthed – jeg hold  </a:t>
            </a:r>
            <a:r>
              <a:rPr lang="da-DK" sz="1100" b="0" dirty="0">
                <a:effectLst/>
              </a:rPr>
              <a:t>“Jeg har mindre tillid til mig selv. Jeg følte, at jeg ikke havde lige så meget selvtillid.</a:t>
            </a:r>
          </a:p>
          <a:p>
            <a:pPr algn="l"/>
            <a:endParaRPr lang="da-DK" sz="1100" b="1" dirty="0"/>
          </a:p>
          <a:p>
            <a:pPr marL="0" indent="0">
              <a:buFont typeface="Arial" panose="020B0604020202020204" pitchFamily="34" charset="0"/>
              <a:buNone/>
            </a:pPr>
            <a:r>
              <a:rPr lang="da-DK" sz="1100" b="1" dirty="0"/>
              <a:t>Samhørighed:</a:t>
            </a:r>
            <a:endParaRPr lang="da-DK" sz="1100" b="1" i="0" dirty="0">
              <a:solidFill>
                <a:srgbClr val="424242"/>
              </a:solidFill>
              <a:effectLst/>
              <a:latin typeface="Segoe Sans"/>
            </a:endParaRPr>
          </a:p>
          <a:p>
            <a:pPr algn="l">
              <a:buFont typeface="Arial" panose="020B0604020202020204" pitchFamily="34" charset="0"/>
              <a:buNone/>
            </a:pPr>
            <a:r>
              <a:rPr lang="da-DK" sz="1100" b="1" i="0" dirty="0">
                <a:solidFill>
                  <a:srgbClr val="424242"/>
                </a:solidFill>
                <a:effectLst/>
                <a:latin typeface="Segoe Sans"/>
              </a:rPr>
              <a:t>Vigtigheden af relationer: </a:t>
            </a:r>
            <a:r>
              <a:rPr lang="da-DK" sz="1100" b="0" i="0" dirty="0">
                <a:solidFill>
                  <a:srgbClr val="424242"/>
                </a:solidFill>
                <a:effectLst/>
                <a:latin typeface="Segoe Sans"/>
              </a:rPr>
              <a:t>At føle sig forbundet med familie, venner, ligesindede med bipolar erfaring og professionelleer centralt for </a:t>
            </a:r>
            <a:r>
              <a:rPr lang="da-DK" sz="1100" b="0" i="0" dirty="0" err="1">
                <a:solidFill>
                  <a:srgbClr val="424242"/>
                </a:solidFill>
                <a:effectLst/>
                <a:latin typeface="Segoe Sans"/>
              </a:rPr>
              <a:t>recovery</a:t>
            </a:r>
            <a:r>
              <a:rPr lang="da-DK" sz="1100" b="0" i="0" dirty="0">
                <a:solidFill>
                  <a:srgbClr val="424242"/>
                </a:solidFill>
                <a:effectLst/>
                <a:latin typeface="Segoe Sans"/>
              </a:rPr>
              <a:t>.</a:t>
            </a:r>
          </a:p>
          <a:p>
            <a:pPr algn="l">
              <a:buFont typeface="Arial" panose="020B0604020202020204" pitchFamily="34" charset="0"/>
              <a:buNone/>
            </a:pPr>
            <a:r>
              <a:rPr lang="da-DK" sz="1100" b="1" i="0" dirty="0">
                <a:solidFill>
                  <a:srgbClr val="424242"/>
                </a:solidFill>
                <a:effectLst/>
                <a:latin typeface="Segoe Sans"/>
              </a:rPr>
              <a:t>Støtte og belastning: </a:t>
            </a:r>
            <a:r>
              <a:rPr lang="da-DK" sz="1100" b="0" i="0" dirty="0">
                <a:solidFill>
                  <a:srgbClr val="424242"/>
                </a:solidFill>
                <a:effectLst/>
                <a:latin typeface="Segoe Sans"/>
              </a:rPr>
              <a:t>Relationer kan give både praktisk og følelsesmæssig støtte, men psykiske udfordringer kan også belaste især nære relationer. Eksempel: En deltager sagde, “Jeg lider ikke af bipolar – det gør min familie og mine venner.” Det fremhævede vigtigheden af at føle sig forbundet med forskellige grupper af mennesker – herunder familie, venner, ligesindede med bipolar lidelse og professionelle, især psykoterapeuter. </a:t>
            </a:r>
          </a:p>
          <a:p>
            <a:pPr algn="l">
              <a:buFont typeface="Arial" panose="020B0604020202020204" pitchFamily="34" charset="0"/>
              <a:buNone/>
            </a:pPr>
            <a:endParaRPr lang="da-DK" sz="1100" b="0" i="0" dirty="0">
              <a:solidFill>
                <a:srgbClr val="424242"/>
              </a:solidFill>
              <a:effectLst/>
              <a:latin typeface="Segoe Sans"/>
            </a:endParaRPr>
          </a:p>
          <a:p>
            <a:pPr algn="l">
              <a:buFont typeface="Arial" panose="020B0604020202020204" pitchFamily="34" charset="0"/>
              <a:buNone/>
            </a:pPr>
            <a:r>
              <a:rPr lang="da-DK" sz="1100" b="0" i="0" dirty="0">
                <a:solidFill>
                  <a:srgbClr val="424242"/>
                </a:solidFill>
                <a:effectLst/>
                <a:latin typeface="Segoe Sans"/>
              </a:rPr>
              <a:t>Disse grupper kunne være vigtige kilder til praktisk eller følelsesmæssig støtte, f.eks.:</a:t>
            </a:r>
          </a:p>
          <a:p>
            <a:r>
              <a:rPr lang="da-DK" sz="1100" b="0" i="1" dirty="0">
                <a:effectLst/>
              </a:rPr>
              <a:t>“Mine børn siger, at jeg er den bedste mor i verden” </a:t>
            </a:r>
            <a:r>
              <a:rPr lang="da-DK" sz="1100" b="0" i="0" dirty="0">
                <a:solidFill>
                  <a:srgbClr val="424242"/>
                </a:solidFill>
                <a:effectLst/>
                <a:latin typeface="Segoe Sans"/>
              </a:rPr>
              <a:t>Dog kunne psykiske vanskeligheder ofte belaste især nære relationer:</a:t>
            </a:r>
            <a:r>
              <a:rPr lang="da-DK" sz="1100" b="0" i="1" dirty="0">
                <a:solidFill>
                  <a:srgbClr val="424242"/>
                </a:solidFill>
                <a:effectLst/>
                <a:latin typeface="Segoe Sans"/>
              </a:rPr>
              <a:t> </a:t>
            </a:r>
            <a:r>
              <a:rPr lang="da-DK" sz="1100" b="0" i="1" dirty="0">
                <a:effectLst/>
              </a:rPr>
              <a:t>“Jeg siger altid, at det ikke er mig, der lider af bipolar – det er min familie og mine venner.”</a:t>
            </a:r>
            <a:endParaRPr lang="da-DK" sz="1100" b="1" i="1" dirty="0"/>
          </a:p>
          <a:p>
            <a:pPr marL="0" indent="0">
              <a:buFont typeface="Arial" panose="020B0604020202020204" pitchFamily="34" charset="0"/>
              <a:buNone/>
            </a:pPr>
            <a:endParaRPr sz="1100" b="1" dirty="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da-DK" sz="1100" dirty="0" err="1">
                <a:solidFill>
                  <a:schemeClr val="dk1"/>
                </a:solidFill>
              </a:rPr>
              <a:t>Jagfeld,G</a:t>
            </a:r>
            <a:r>
              <a:rPr lang="da-DK" sz="1100" dirty="0">
                <a:solidFill>
                  <a:schemeClr val="dk1"/>
                </a:solidFill>
              </a:rPr>
              <a:t>. * ,</a:t>
            </a:r>
            <a:r>
              <a:rPr lang="da-DK" sz="1100" dirty="0" err="1">
                <a:solidFill>
                  <a:schemeClr val="dk1"/>
                </a:solidFill>
              </a:rPr>
              <a:t>Lobban</a:t>
            </a:r>
            <a:r>
              <a:rPr lang="da-DK" sz="1100" dirty="0">
                <a:solidFill>
                  <a:schemeClr val="dk1"/>
                </a:solidFill>
              </a:rPr>
              <a:t>, F., l </a:t>
            </a:r>
            <a:r>
              <a:rPr lang="da-DK" sz="1100" dirty="0" err="1">
                <a:solidFill>
                  <a:schemeClr val="dk1"/>
                </a:solidFill>
              </a:rPr>
              <a:t>Marshall,P</a:t>
            </a:r>
            <a:r>
              <a:rPr lang="da-DK" sz="1100" dirty="0">
                <a:solidFill>
                  <a:schemeClr val="dk1"/>
                </a:solidFill>
              </a:rPr>
              <a:t>., Jones, S.H. Personal </a:t>
            </a:r>
            <a:r>
              <a:rPr lang="da-DK" sz="1100" dirty="0" err="1">
                <a:solidFill>
                  <a:schemeClr val="dk1"/>
                </a:solidFill>
              </a:rPr>
              <a:t>recovery</a:t>
            </a:r>
            <a:r>
              <a:rPr lang="da-DK" sz="1100" dirty="0">
                <a:solidFill>
                  <a:schemeClr val="dk1"/>
                </a:solidFill>
              </a:rPr>
              <a:t> in bipolar </a:t>
            </a:r>
            <a:r>
              <a:rPr lang="da-DK" sz="1100" dirty="0" err="1">
                <a:solidFill>
                  <a:schemeClr val="dk1"/>
                </a:solidFill>
              </a:rPr>
              <a:t>disorder</a:t>
            </a:r>
            <a:r>
              <a:rPr lang="da-DK" sz="1100" dirty="0">
                <a:solidFill>
                  <a:schemeClr val="dk1"/>
                </a:solidFill>
              </a:rPr>
              <a:t>: </a:t>
            </a:r>
            <a:r>
              <a:rPr lang="da-DK" sz="1100" dirty="0" err="1">
                <a:solidFill>
                  <a:schemeClr val="dk1"/>
                </a:solidFill>
              </a:rPr>
              <a:t>Systematic</a:t>
            </a:r>
            <a:r>
              <a:rPr lang="da-DK" sz="1100" dirty="0">
                <a:solidFill>
                  <a:schemeClr val="dk1"/>
                </a:solidFill>
              </a:rPr>
              <a:t> </a:t>
            </a:r>
            <a:r>
              <a:rPr lang="da-DK" sz="1100" dirty="0" err="1">
                <a:solidFill>
                  <a:schemeClr val="dk1"/>
                </a:solidFill>
              </a:rPr>
              <a:t>review</a:t>
            </a:r>
            <a:r>
              <a:rPr lang="da-DK" sz="1100" dirty="0">
                <a:solidFill>
                  <a:schemeClr val="dk1"/>
                </a:solidFill>
              </a:rPr>
              <a:t> and “</a:t>
            </a:r>
            <a:r>
              <a:rPr lang="da-DK" sz="1100" dirty="0" err="1">
                <a:solidFill>
                  <a:schemeClr val="dk1"/>
                </a:solidFill>
              </a:rPr>
              <a:t>best</a:t>
            </a:r>
            <a:r>
              <a:rPr lang="da-DK" sz="1100" dirty="0">
                <a:solidFill>
                  <a:schemeClr val="dk1"/>
                </a:solidFill>
              </a:rPr>
              <a:t> </a:t>
            </a:r>
            <a:r>
              <a:rPr lang="da-DK" sz="1100" dirty="0" err="1">
                <a:solidFill>
                  <a:schemeClr val="dk1"/>
                </a:solidFill>
              </a:rPr>
              <a:t>fit”framework</a:t>
            </a:r>
            <a:r>
              <a:rPr lang="da-DK" sz="1100" dirty="0">
                <a:solidFill>
                  <a:schemeClr val="dk1"/>
                </a:solidFill>
              </a:rPr>
              <a:t> </a:t>
            </a:r>
            <a:r>
              <a:rPr lang="da-DK" sz="1100" dirty="0" err="1">
                <a:solidFill>
                  <a:schemeClr val="dk1"/>
                </a:solidFill>
              </a:rPr>
              <a:t>synthesis</a:t>
            </a:r>
            <a:r>
              <a:rPr lang="da-DK" sz="1100" dirty="0">
                <a:solidFill>
                  <a:schemeClr val="dk1"/>
                </a:solidFill>
              </a:rPr>
              <a:t> of </a:t>
            </a:r>
            <a:r>
              <a:rPr lang="da-DK" sz="1100" dirty="0" err="1">
                <a:solidFill>
                  <a:schemeClr val="dk1"/>
                </a:solidFill>
              </a:rPr>
              <a:t>qualitative</a:t>
            </a:r>
            <a:r>
              <a:rPr lang="da-DK" sz="1100" dirty="0">
                <a:solidFill>
                  <a:schemeClr val="dk1"/>
                </a:solidFill>
              </a:rPr>
              <a:t> </a:t>
            </a:r>
            <a:r>
              <a:rPr lang="da-DK" sz="1100" dirty="0" err="1">
                <a:solidFill>
                  <a:schemeClr val="dk1"/>
                </a:solidFill>
              </a:rPr>
              <a:t>evidence</a:t>
            </a:r>
            <a:r>
              <a:rPr lang="da-DK" sz="1100" dirty="0">
                <a:solidFill>
                  <a:schemeClr val="dk1"/>
                </a:solidFill>
              </a:rPr>
              <a:t> – a POETIC adaptation of CHIME. Review </a:t>
            </a:r>
            <a:r>
              <a:rPr lang="da-DK" sz="1100" dirty="0" err="1">
                <a:solidFill>
                  <a:schemeClr val="dk1"/>
                </a:solidFill>
              </a:rPr>
              <a:t>article.</a:t>
            </a:r>
            <a:r>
              <a:rPr lang="da-DK" sz="1100" i="1" dirty="0" err="1">
                <a:solidFill>
                  <a:schemeClr val="dk1"/>
                </a:solidFill>
              </a:rPr>
              <a:t>Journal</a:t>
            </a:r>
            <a:r>
              <a:rPr lang="da-DK" sz="1100" i="1" dirty="0">
                <a:solidFill>
                  <a:schemeClr val="dk1"/>
                </a:solidFill>
              </a:rPr>
              <a:t> of </a:t>
            </a:r>
            <a:r>
              <a:rPr lang="da-DK" sz="1100" i="1" dirty="0" err="1">
                <a:solidFill>
                  <a:schemeClr val="dk1"/>
                </a:solidFill>
              </a:rPr>
              <a:t>Affective</a:t>
            </a:r>
            <a:r>
              <a:rPr lang="da-DK" sz="1100" i="1" dirty="0">
                <a:solidFill>
                  <a:schemeClr val="dk1"/>
                </a:solidFill>
              </a:rPr>
              <a:t> </a:t>
            </a:r>
            <a:r>
              <a:rPr lang="da-DK" sz="1100" i="1" dirty="0" err="1">
                <a:solidFill>
                  <a:schemeClr val="dk1"/>
                </a:solidFill>
              </a:rPr>
              <a:t>Disorders</a:t>
            </a:r>
            <a:r>
              <a:rPr lang="da-DK" sz="1100" i="1" dirty="0">
                <a:solidFill>
                  <a:schemeClr val="dk1"/>
                </a:solidFill>
              </a:rPr>
              <a:t> 292 </a:t>
            </a:r>
            <a:r>
              <a:rPr lang="da-DK" sz="1100" dirty="0">
                <a:solidFill>
                  <a:schemeClr val="dk1"/>
                </a:solidFill>
              </a:rPr>
              <a:t>(2021) 375–385</a:t>
            </a:r>
            <a:r>
              <a:rPr lang="da-DK" sz="1100" dirty="0">
                <a:solidFill>
                  <a:schemeClr val="dk1"/>
                </a:solidFill>
                <a:uFill>
                  <a:noFill/>
                </a:uFill>
                <a:hlinkClick r:id="rId3">
                  <a:extLst>
                    <a:ext uri="{A12FA001-AC4F-418D-AE19-62706E023703}">
                      <ahyp:hlinkClr xmlns:ahyp="http://schemas.microsoft.com/office/drawing/2018/hyperlinkcolor" val="tx"/>
                    </a:ext>
                  </a:extLst>
                </a:hlinkClick>
              </a:rPr>
              <a:t> </a:t>
            </a:r>
            <a:r>
              <a:rPr lang="da-DK" sz="1100" u="sng" dirty="0">
                <a:solidFill>
                  <a:srgbClr val="0097A7"/>
                </a:solidFill>
                <a:hlinkClick r:id="rId3">
                  <a:extLst>
                    <a:ext uri="{A12FA001-AC4F-418D-AE19-62706E023703}">
                      <ahyp:hlinkClr xmlns:ahyp="http://schemas.microsoft.com/office/drawing/2018/hyperlinkcolor" val="tx"/>
                    </a:ext>
                  </a:extLst>
                </a:hlinkClick>
              </a:rPr>
              <a:t>www.elsevier.com/locate/jad</a:t>
            </a:r>
            <a:endParaRPr lang="da-DK" sz="1100" u="sng" dirty="0">
              <a:solidFill>
                <a:srgbClr val="0097A7"/>
              </a:solidFill>
            </a:endParaRPr>
          </a:p>
          <a:p>
            <a:pPr marL="0" lvl="0" indent="0" algn="l" rtl="0">
              <a:lnSpc>
                <a:spcPct val="100000"/>
              </a:lnSpc>
              <a:spcBef>
                <a:spcPts val="0"/>
              </a:spcBef>
              <a:spcAft>
                <a:spcPts val="0"/>
              </a:spcAft>
              <a:buSzPts val="1100"/>
              <a:buNone/>
            </a:pPr>
            <a:endParaRPr sz="1100" b="1" dirty="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100" b="1" dirty="0"/>
              <a:t>Formål: overblik og </a:t>
            </a:r>
            <a:r>
              <a:rPr lang="da-DK" sz="1100" b="1" dirty="0" err="1"/>
              <a:t>empowerment</a:t>
            </a:r>
            <a:r>
              <a:rPr lang="da-DK" sz="1100" b="1" dirty="0"/>
              <a:t> til deltagerne som aktivt bestemmer emnevalg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100" b="0" dirty="0"/>
              <a:t>Optimisme og håb: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100" b="0" dirty="0"/>
              <a:t>Samhørighed</a:t>
            </a:r>
            <a:endParaRPr lang="da-DK" sz="1100" b="1" dirty="0">
              <a:solidFill>
                <a:schemeClr val="dk1"/>
              </a:solidFill>
              <a:latin typeface="+mn-lt"/>
              <a:ea typeface="Calibri"/>
              <a:cs typeface="Calibri"/>
              <a:sym typeface="Calibri"/>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100" b="0" dirty="0"/>
              <a:t>Identitet: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100" b="0" dirty="0"/>
              <a:t>Tension/udfordringer/ambivalens</a:t>
            </a:r>
          </a:p>
          <a:p>
            <a:pPr marL="457200" indent="-457200">
              <a:buFont typeface="Arial" panose="020B0604020202020204" pitchFamily="34" charset="0"/>
              <a:buChar char="•"/>
            </a:pPr>
            <a:r>
              <a:rPr lang="da-DK" sz="1100" b="0" dirty="0"/>
              <a:t>Empowerment: </a:t>
            </a:r>
          </a:p>
          <a:p>
            <a:pPr marL="457200" indent="-457200">
              <a:buFont typeface="Arial" panose="020B0604020202020204" pitchFamily="34" charset="0"/>
              <a:buChar char="•"/>
            </a:pPr>
            <a:r>
              <a:rPr lang="da-DK" sz="1100" b="0" dirty="0"/>
              <a:t>Meningsfuldhed:</a:t>
            </a:r>
          </a:p>
          <a:p>
            <a:endParaRPr lang="da-DK" sz="1100" dirty="0"/>
          </a:p>
        </p:txBody>
      </p:sp>
      <p:sp>
        <p:nvSpPr>
          <p:cNvPr id="4" name="Pladsholder til slidenummer 3"/>
          <p:cNvSpPr>
            <a:spLocks noGrp="1"/>
          </p:cNvSpPr>
          <p:nvPr>
            <p:ph type="sldNum" sz="quarter" idx="5"/>
          </p:nvPr>
        </p:nvSpPr>
        <p:spPr/>
        <p:txBody>
          <a:bodyPr/>
          <a:lstStyle/>
          <a:p>
            <a:fld id="{A72615C9-AC94-4F3A-868D-28B4254BE329}" type="slidenum">
              <a:rPr lang="da-DK" smtClean="0"/>
              <a:t>14</a:t>
            </a:fld>
            <a:endParaRPr lang="da-DK"/>
          </a:p>
        </p:txBody>
      </p:sp>
    </p:spTree>
    <p:extLst>
      <p:ext uri="{BB962C8B-B14F-4D97-AF65-F5344CB8AC3E}">
        <p14:creationId xmlns:p14="http://schemas.microsoft.com/office/powerpoint/2010/main" val="2329142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bf2804f1cd_0_6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gbf2804f1cd_0_62: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Pts val="1100"/>
              <a:buFontTx/>
              <a:buNone/>
              <a:tabLst/>
              <a:defRPr/>
            </a:pPr>
            <a:r>
              <a:rPr lang="da-DK" sz="1100" b="1" dirty="0"/>
              <a:t>Formål: overblik og ideer til </a:t>
            </a:r>
            <a:r>
              <a:rPr lang="da-DK" sz="1100" b="1" dirty="0" err="1"/>
              <a:t>recovery</a:t>
            </a:r>
            <a:r>
              <a:rPr lang="da-DK" sz="1100" b="1" dirty="0"/>
              <a:t> i hverdagen</a:t>
            </a:r>
          </a:p>
          <a:p>
            <a:pPr marL="0" marR="0" lvl="0" indent="0" algn="l" defTabSz="914400" rtl="0" eaLnBrk="1" fontAlgn="auto" latinLnBrk="0" hangingPunct="1">
              <a:lnSpc>
                <a:spcPct val="100000"/>
              </a:lnSpc>
              <a:spcBef>
                <a:spcPts val="0"/>
              </a:spcBef>
              <a:spcAft>
                <a:spcPts val="0"/>
              </a:spcAft>
              <a:buClrTx/>
              <a:buSzPts val="1100"/>
              <a:buFontTx/>
              <a:buNone/>
              <a:tabLst/>
              <a:defRPr/>
            </a:pPr>
            <a:endParaRPr lang="da-DK" sz="1100" b="1" dirty="0"/>
          </a:p>
          <a:p>
            <a:pPr marL="0" marR="0" lvl="0" indent="0" algn="l" defTabSz="914400" rtl="0" eaLnBrk="1" fontAlgn="auto" latinLnBrk="0" hangingPunct="1">
              <a:lnSpc>
                <a:spcPct val="100000"/>
              </a:lnSpc>
              <a:spcBef>
                <a:spcPts val="0"/>
              </a:spcBef>
              <a:spcAft>
                <a:spcPts val="0"/>
              </a:spcAft>
              <a:buClrTx/>
              <a:buSzPts val="1100"/>
              <a:buFontTx/>
              <a:buNone/>
              <a:tabLst/>
              <a:defRPr/>
            </a:pPr>
            <a:r>
              <a:rPr lang="da-DK" sz="1100" b="0" cap="none" baseline="0" dirty="0"/>
              <a:t>Der skal</a:t>
            </a:r>
            <a:r>
              <a:rPr lang="da-DK" sz="1100" b="0" cap="all" baseline="0" dirty="0"/>
              <a:t> vælges hvilket element vi skal videre med. </a:t>
            </a:r>
            <a:r>
              <a:rPr lang="da-DK" sz="1100" b="1" cap="all" baseline="0" dirty="0"/>
              <a:t>Kvalificeret forslag: Håb</a:t>
            </a:r>
          </a:p>
          <a:p>
            <a:pPr marL="0" marR="0" lvl="0" indent="0" algn="l" defTabSz="914400" rtl="0" eaLnBrk="1" fontAlgn="auto" latinLnBrk="0" hangingPunct="1">
              <a:lnSpc>
                <a:spcPct val="100000"/>
              </a:lnSpc>
              <a:spcBef>
                <a:spcPts val="0"/>
              </a:spcBef>
              <a:spcAft>
                <a:spcPts val="0"/>
              </a:spcAft>
              <a:buClrTx/>
              <a:buSzPts val="1100"/>
              <a:buFontTx/>
              <a:buNone/>
              <a:tabLst/>
              <a:defRPr/>
            </a:pPr>
            <a:endParaRPr lang="da-DK" sz="1100" b="1" cap="all" baseline="0" dirty="0"/>
          </a:p>
          <a:p>
            <a:pPr marL="0" marR="0" lvl="0" indent="0" algn="l" defTabSz="914400" rtl="0" eaLnBrk="1" fontAlgn="auto" latinLnBrk="0" hangingPunct="1">
              <a:lnSpc>
                <a:spcPct val="100000"/>
              </a:lnSpc>
              <a:spcBef>
                <a:spcPts val="0"/>
              </a:spcBef>
              <a:spcAft>
                <a:spcPts val="0"/>
              </a:spcAft>
              <a:buClrTx/>
              <a:buSzPts val="1100"/>
              <a:buFontTx/>
              <a:buNone/>
              <a:tabLst/>
              <a:defRPr/>
            </a:pPr>
            <a:r>
              <a:rPr lang="da-DK" sz="1100" b="1" cap="all" baseline="0" dirty="0"/>
              <a:t>Hvis der skal vælges i fællesskab så skal runden være ultrakort og </a:t>
            </a:r>
            <a:r>
              <a:rPr lang="da-DK" sz="1100" b="1" cap="all" baseline="0" dirty="0" err="1"/>
              <a:t>evt</a:t>
            </a:r>
            <a:r>
              <a:rPr lang="da-DK" sz="1100" b="1" cap="all" baseline="0" dirty="0"/>
              <a:t> rækkefølgen af elementer</a:t>
            </a:r>
          </a:p>
          <a:p>
            <a:pPr marL="0" marR="0" lvl="0" indent="0" algn="l" defTabSz="914400" rtl="0" eaLnBrk="1" fontAlgn="auto" latinLnBrk="0" hangingPunct="1">
              <a:lnSpc>
                <a:spcPct val="100000"/>
              </a:lnSpc>
              <a:spcBef>
                <a:spcPts val="0"/>
              </a:spcBef>
              <a:spcAft>
                <a:spcPts val="0"/>
              </a:spcAft>
              <a:buClrTx/>
              <a:buSzPts val="1100"/>
              <a:buFontTx/>
              <a:buNone/>
              <a:tabLst/>
              <a:defRPr/>
            </a:pPr>
            <a:endParaRPr lang="da-DK" sz="1100" b="1" dirty="0"/>
          </a:p>
          <a:p>
            <a:pPr marL="0" marR="0" lvl="0" indent="0" algn="l" defTabSz="914400" rtl="0" eaLnBrk="1" fontAlgn="auto" latinLnBrk="0" hangingPunct="1">
              <a:lnSpc>
                <a:spcPct val="100000"/>
              </a:lnSpc>
              <a:spcBef>
                <a:spcPts val="0"/>
              </a:spcBef>
              <a:spcAft>
                <a:spcPts val="0"/>
              </a:spcAft>
              <a:buClrTx/>
              <a:buSzPts val="1100"/>
              <a:buFontTx/>
              <a:buNone/>
              <a:tabLst/>
              <a:defRPr/>
            </a:pPr>
            <a:r>
              <a:rPr lang="da-DK" sz="1100" b="1" dirty="0"/>
              <a:t>10 minutter </a:t>
            </a:r>
          </a:p>
          <a:p>
            <a:pPr marL="0" lvl="0" indent="0" algn="l" rtl="0">
              <a:lnSpc>
                <a:spcPct val="100000"/>
              </a:lnSpc>
              <a:spcBef>
                <a:spcPts val="0"/>
              </a:spcBef>
              <a:spcAft>
                <a:spcPts val="0"/>
              </a:spcAft>
              <a:buSzPts val="1100"/>
              <a:buNone/>
            </a:pPr>
            <a:endParaRPr lang="da-DK" sz="1100" b="1" dirty="0"/>
          </a:p>
          <a:p>
            <a:pPr marL="0" lvl="0" indent="0" algn="l" rtl="0">
              <a:lnSpc>
                <a:spcPct val="100000"/>
              </a:lnSpc>
              <a:spcBef>
                <a:spcPts val="0"/>
              </a:spcBef>
              <a:spcAft>
                <a:spcPts val="0"/>
              </a:spcAft>
              <a:buSzPts val="1100"/>
              <a:buNone/>
            </a:pPr>
            <a:endParaRPr sz="1100" dirty="0"/>
          </a:p>
        </p:txBody>
      </p:sp>
    </p:spTree>
    <p:extLst>
      <p:ext uri="{BB962C8B-B14F-4D97-AF65-F5344CB8AC3E}">
        <p14:creationId xmlns:p14="http://schemas.microsoft.com/office/powerpoint/2010/main" val="2653635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2C58B56-B695-4381-BDD7-C7DFF851DD59}" type="slidenum">
              <a:rPr lang="da-DK" smtClean="0"/>
              <a:t>16</a:t>
            </a:fld>
            <a:endParaRPr lang="da-DK"/>
          </a:p>
        </p:txBody>
      </p:sp>
    </p:spTree>
    <p:extLst>
      <p:ext uri="{BB962C8B-B14F-4D97-AF65-F5344CB8AC3E}">
        <p14:creationId xmlns:p14="http://schemas.microsoft.com/office/powerpoint/2010/main" val="2304741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fontAlgn="t"/>
            <a:endParaRPr lang="da-DK" b="0" i="0" dirty="0">
              <a:effectLst/>
              <a:latin typeface="+mn-lt"/>
            </a:endParaRPr>
          </a:p>
        </p:txBody>
      </p:sp>
      <p:sp>
        <p:nvSpPr>
          <p:cNvPr id="4" name="Pladsholder til slidenummer 3"/>
          <p:cNvSpPr>
            <a:spLocks noGrp="1"/>
          </p:cNvSpPr>
          <p:nvPr>
            <p:ph type="sldNum" sz="quarter" idx="5"/>
          </p:nvPr>
        </p:nvSpPr>
        <p:spPr/>
        <p:txBody>
          <a:bodyPr/>
          <a:lstStyle/>
          <a:p>
            <a:fld id="{A72615C9-AC94-4F3A-868D-28B4254BE329}" type="slidenum">
              <a:rPr lang="da-DK" smtClean="0"/>
              <a:t>17</a:t>
            </a:fld>
            <a:endParaRPr lang="da-DK"/>
          </a:p>
        </p:txBody>
      </p:sp>
    </p:spTree>
    <p:extLst>
      <p:ext uri="{BB962C8B-B14F-4D97-AF65-F5344CB8AC3E}">
        <p14:creationId xmlns:p14="http://schemas.microsoft.com/office/powerpoint/2010/main" val="3959610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bf97dfdc5d_0_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gbf97dfdc5d_0_6: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200"/>
              </a:spcBef>
              <a:spcAft>
                <a:spcPts val="0"/>
              </a:spcAft>
              <a:buClrTx/>
              <a:buSzPts val="1100"/>
              <a:buFontTx/>
              <a:buNone/>
              <a:tabLst/>
              <a:defRPr/>
            </a:pPr>
            <a:r>
              <a:rPr lang="da-DK" sz="1100" b="1" dirty="0"/>
              <a:t>Formål: overblik og indflyvning</a:t>
            </a:r>
          </a:p>
          <a:p>
            <a:pPr marL="0" lvl="0" indent="0" algn="l" rtl="0">
              <a:lnSpc>
                <a:spcPct val="100000"/>
              </a:lnSpc>
              <a:spcBef>
                <a:spcPts val="1200"/>
              </a:spcBef>
              <a:spcAft>
                <a:spcPts val="0"/>
              </a:spcAft>
              <a:buSzPts val="1100"/>
              <a:buNone/>
            </a:pPr>
            <a:endParaRPr sz="1100" b="1"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bf2804f1cd_0_51: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Pts val="1100"/>
              <a:buFontTx/>
              <a:buNone/>
              <a:tabLst/>
              <a:defRPr/>
            </a:pPr>
            <a:r>
              <a:rPr lang="da-DK" sz="1100" b="1" dirty="0"/>
              <a:t>Formål: spejling og mangfoldighed</a:t>
            </a:r>
          </a:p>
          <a:p>
            <a:pPr marL="0" lvl="0" indent="0" algn="l" rtl="0">
              <a:lnSpc>
                <a:spcPct val="100000"/>
              </a:lnSpc>
              <a:spcBef>
                <a:spcPts val="0"/>
              </a:spcBef>
              <a:spcAft>
                <a:spcPts val="0"/>
              </a:spcAft>
              <a:buSzPts val="1100"/>
              <a:buNone/>
            </a:pPr>
            <a:endParaRPr lang="da-DK" sz="1100" b="1" dirty="0"/>
          </a:p>
          <a:p>
            <a:pPr marL="0" lvl="0" indent="0" algn="l" rtl="0">
              <a:lnSpc>
                <a:spcPct val="100000"/>
              </a:lnSpc>
              <a:spcBef>
                <a:spcPts val="0"/>
              </a:spcBef>
              <a:spcAft>
                <a:spcPts val="0"/>
              </a:spcAft>
              <a:buSzPts val="1100"/>
              <a:buNone/>
            </a:pPr>
            <a:r>
              <a:rPr lang="da-DK" sz="1100" b="1" dirty="0"/>
              <a:t>2 minutter</a:t>
            </a:r>
            <a:endParaRPr sz="1100" b="1" dirty="0"/>
          </a:p>
          <a:p>
            <a:pPr marL="0" lvl="0" indent="0" algn="l" rtl="0">
              <a:lnSpc>
                <a:spcPct val="100000"/>
              </a:lnSpc>
              <a:spcBef>
                <a:spcPts val="0"/>
              </a:spcBef>
              <a:spcAft>
                <a:spcPts val="0"/>
              </a:spcAft>
              <a:buSzPts val="1100"/>
              <a:buNone/>
            </a:pPr>
            <a:r>
              <a:rPr lang="da-DK" sz="1100" dirty="0"/>
              <a:t>I oplægget lægge vægt på, at </a:t>
            </a:r>
            <a:r>
              <a:rPr lang="da-DK" sz="1100" dirty="0" err="1"/>
              <a:t>recovery</a:t>
            </a:r>
            <a:r>
              <a:rPr lang="da-DK" sz="1100" dirty="0"/>
              <a:t> er mange ting. Og at det ofte kræver handling og livsstilsændringer. Man kan sjældent tænke eller filosofere sig til </a:t>
            </a:r>
            <a:r>
              <a:rPr lang="da-DK" sz="1100" dirty="0" err="1"/>
              <a:t>recovery</a:t>
            </a:r>
            <a:r>
              <a:rPr lang="da-DK" sz="1100" dirty="0"/>
              <a:t> og tager tid. </a:t>
            </a:r>
            <a:endParaRPr sz="1100" dirty="0"/>
          </a:p>
        </p:txBody>
      </p:sp>
      <p:sp>
        <p:nvSpPr>
          <p:cNvPr id="106" name="Google Shape;106;gbf2804f1cd_0_5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138113" y="1347788"/>
            <a:ext cx="6462712" cy="3636962"/>
          </a:xfrm>
        </p:spPr>
      </p:sp>
      <p:sp>
        <p:nvSpPr>
          <p:cNvPr id="3" name="Pladsholder til noter 2"/>
          <p:cNvSpPr>
            <a:spLocks noGrp="1"/>
          </p:cNvSpPr>
          <p:nvPr>
            <p:ph type="body" idx="1"/>
          </p:nvPr>
        </p:nvSpPr>
        <p:spPr>
          <a:xfrm>
            <a:off x="138113" y="5147584"/>
            <a:ext cx="6462712" cy="4651390"/>
          </a:xfrm>
        </p:spPr>
        <p:txBody>
          <a:bodyPr>
            <a:normAutofit fontScale="92500" lnSpcReduction="10000"/>
          </a:bodyPr>
          <a:lstStyle/>
          <a:p>
            <a:r>
              <a:rPr lang="da-DK" sz="1100" b="1" dirty="0">
                <a:latin typeface="+mn-lt"/>
              </a:rPr>
              <a:t>Formål: præsentere viden om </a:t>
            </a:r>
            <a:r>
              <a:rPr lang="da-DK" sz="1100" b="1" dirty="0" err="1">
                <a:latin typeface="+mn-lt"/>
              </a:rPr>
              <a:t>recovery</a:t>
            </a:r>
            <a:r>
              <a:rPr lang="da-DK" sz="1100" b="1" dirty="0">
                <a:latin typeface="+mn-lt"/>
              </a:rPr>
              <a:t> og sætte i sammenhæng i dansk kontekst</a:t>
            </a:r>
          </a:p>
          <a:p>
            <a:r>
              <a:rPr lang="da-DK" sz="1100" b="1" dirty="0">
                <a:latin typeface="+mn-lt"/>
              </a:rPr>
              <a:t>Oplæg 10-15 minutter i alt </a:t>
            </a:r>
          </a:p>
          <a:p>
            <a:endParaRPr lang="da-DK" sz="1100" b="1" dirty="0">
              <a:latin typeface="+mn-lt"/>
            </a:endParaRPr>
          </a:p>
          <a:p>
            <a:r>
              <a:rPr lang="da-DK" sz="1100" dirty="0">
                <a:latin typeface="+mn-lt"/>
              </a:rPr>
              <a:t>Recovery betyder at komme sig – oven på psykisk sygdom og overvinde de sociale følgevirkninger, som kan følge i kølvandet hos mange mennesker, som får en psykisk lidelse. </a:t>
            </a:r>
          </a:p>
          <a:p>
            <a:endParaRPr lang="en-US" sz="1100" b="0" i="0" u="none" strike="noStrike" baseline="0" dirty="0">
              <a:solidFill>
                <a:srgbClr val="000000"/>
              </a:solidFill>
              <a:latin typeface="+mn-lt"/>
            </a:endParaRPr>
          </a:p>
          <a:p>
            <a:r>
              <a:rPr lang="da-DK" sz="1100" b="1" dirty="0">
                <a:latin typeface="+mn-lt"/>
              </a:rPr>
              <a:t>Historisk: </a:t>
            </a:r>
            <a:r>
              <a:rPr lang="da-DK" sz="1100" dirty="0">
                <a:latin typeface="+mn-lt"/>
              </a:rPr>
              <a:t>De alvorlige psykiatriske lidelser har tidligere været betragtet som kroniske.</a:t>
            </a:r>
            <a:r>
              <a:rPr lang="da-DK" dirty="0">
                <a:latin typeface="+mn-lt"/>
              </a:rPr>
              <a:t> Men det er dokumenteret at mange kommer dig</a:t>
            </a:r>
            <a:r>
              <a:rPr lang="da-DK" sz="1100" dirty="0">
                <a:latin typeface="+mn-lt"/>
              </a:rPr>
              <a:t> </a:t>
            </a:r>
            <a:r>
              <a:rPr lang="da-DK" dirty="0">
                <a:latin typeface="+mn-lt"/>
              </a:rPr>
              <a:t>trods alvorlig psykiatrisk lidelse  </a:t>
            </a:r>
            <a:r>
              <a:rPr lang="da-DK" sz="1100" dirty="0">
                <a:latin typeface="+mn-lt"/>
              </a:rPr>
              <a:t>(Marit Borg. NAPHA). Beskeden til patienter var tidligere at, de havde en kronisk sygdom, de ville lide af resten af livet. </a:t>
            </a:r>
            <a:endParaRPr lang="da-DK" sz="1100" dirty="0">
              <a:latin typeface="+mn-lt"/>
              <a:ea typeface="Calibri"/>
              <a:cs typeface="Calibri"/>
            </a:endParaRPr>
          </a:p>
          <a:p>
            <a:endParaRPr lang="da-DK" sz="1100" dirty="0">
              <a:latin typeface="+mn-lt"/>
            </a:endParaRPr>
          </a:p>
          <a:p>
            <a:r>
              <a:rPr lang="da-DK" sz="1100" b="1" dirty="0">
                <a:latin typeface="+mn-lt"/>
              </a:rPr>
              <a:t>Fokus på </a:t>
            </a:r>
            <a:r>
              <a:rPr lang="da-DK" sz="1100" b="1" dirty="0" err="1">
                <a:latin typeface="+mn-lt"/>
              </a:rPr>
              <a:t>recovery</a:t>
            </a:r>
            <a:r>
              <a:rPr lang="da-DK" sz="1100" b="1" dirty="0">
                <a:latin typeface="+mn-lt"/>
              </a:rPr>
              <a:t> </a:t>
            </a:r>
            <a:r>
              <a:rPr lang="da-DK" sz="1100" dirty="0">
                <a:latin typeface="+mn-lt"/>
              </a:rPr>
              <a:t>opstod i amerikanske miljøer i 1960èrne og 1970’erne. I USA er der en tradition med fokus på borgernes/minoriteters rettigheder: sorte, andre etniciteter,  og der kom fokus på psykisk syges rettigheder. Det er en krænkelse af ens rettigheder at få at vide at man har en kronisk lidelse, når dette ikke er korrekt. </a:t>
            </a:r>
          </a:p>
          <a:p>
            <a:endParaRPr lang="da-DK" sz="1100" dirty="0">
              <a:latin typeface="+mn-lt"/>
            </a:endParaRPr>
          </a:p>
          <a:p>
            <a:r>
              <a:rPr lang="da-DK" sz="1100" dirty="0">
                <a:latin typeface="+mn-lt"/>
              </a:rPr>
              <a:t>Siden har begrebet rodfæstet sig som en global bevægelse og vinder stadigt større og større indpas i psykiatrien, og man tænker i højere grad at psykisk sygdom er et kompliceret samspil af psykologiske, sociale, biologiske og relationelle forhold fremfor at tænke at det er en kronisk fremadskridende lidelse. Der er stort fokus på </a:t>
            </a:r>
            <a:r>
              <a:rPr lang="da-DK" sz="1100" dirty="0" err="1">
                <a:latin typeface="+mn-lt"/>
              </a:rPr>
              <a:t>recovery</a:t>
            </a:r>
            <a:r>
              <a:rPr lang="da-DK" sz="1100" dirty="0">
                <a:latin typeface="+mn-lt"/>
              </a:rPr>
              <a:t> både politisk, i forskning og der er i disse år stor opmærksomhed på at bringe patientperspektivet frem i den psykiatriske behandling. </a:t>
            </a:r>
          </a:p>
          <a:p>
            <a:endParaRPr lang="da-DK" sz="1100" dirty="0">
              <a:latin typeface="+mn-lt"/>
            </a:endParaRPr>
          </a:p>
          <a:p>
            <a:r>
              <a:rPr lang="da-DK" sz="1100" b="1" dirty="0">
                <a:effectLst/>
                <a:latin typeface="+mn-lt"/>
              </a:rPr>
              <a:t>Selvom </a:t>
            </a:r>
            <a:r>
              <a:rPr lang="da-DK" sz="1100" b="1" dirty="0" err="1">
                <a:effectLst/>
                <a:latin typeface="+mn-lt"/>
              </a:rPr>
              <a:t>recovery</a:t>
            </a:r>
            <a:r>
              <a:rPr lang="da-DK" sz="1100" b="1" dirty="0">
                <a:effectLst/>
                <a:latin typeface="+mn-lt"/>
              </a:rPr>
              <a:t> først </a:t>
            </a:r>
            <a:r>
              <a:rPr lang="da-DK" sz="1100" dirty="0">
                <a:effectLst/>
                <a:latin typeface="+mn-lt"/>
              </a:rPr>
              <a:t>og fremmest er personens egen proces og arbejdsindsats, er andre mennesker tæt på ham eller hende og de sociale betingelser også vigtige. Både</a:t>
            </a:r>
            <a:r>
              <a:rPr lang="da-DK" sz="1100" baseline="0" dirty="0">
                <a:effectLst/>
                <a:latin typeface="+mn-lt"/>
              </a:rPr>
              <a:t> pårørende og</a:t>
            </a:r>
            <a:r>
              <a:rPr lang="da-DK" sz="1100" dirty="0">
                <a:effectLst/>
                <a:latin typeface="+mn-lt"/>
              </a:rPr>
              <a:t> professionelle indsatser spiller også en vigtig rolle – de kan enten hæmme eller fremme </a:t>
            </a:r>
            <a:r>
              <a:rPr lang="da-DK" sz="1100" dirty="0" err="1">
                <a:effectLst/>
                <a:latin typeface="+mn-lt"/>
              </a:rPr>
              <a:t>recovery</a:t>
            </a:r>
            <a:r>
              <a:rPr lang="da-DK" sz="1100" dirty="0">
                <a:effectLst/>
                <a:latin typeface="+mn-lt"/>
              </a:rPr>
              <a:t>, igennem den måde, de møder den enkelte på. Støtte</a:t>
            </a:r>
            <a:r>
              <a:rPr lang="da-DK" sz="1100" baseline="0" dirty="0">
                <a:effectLst/>
                <a:latin typeface="+mn-lt"/>
              </a:rPr>
              <a:t> fra mennesker med levede erfaringer er også betydningsfuldt for mange mennesker under deres </a:t>
            </a:r>
            <a:r>
              <a:rPr lang="da-DK" sz="1100" baseline="0" dirty="0" err="1">
                <a:effectLst/>
                <a:latin typeface="+mn-lt"/>
              </a:rPr>
              <a:t>recovery</a:t>
            </a:r>
            <a:r>
              <a:rPr lang="da-DK" sz="1100" baseline="0" dirty="0">
                <a:effectLst/>
                <a:latin typeface="+mn-lt"/>
              </a:rPr>
              <a:t>.</a:t>
            </a:r>
            <a:endParaRPr lang="da-DK" sz="1100" dirty="0">
              <a:effectLst/>
              <a:latin typeface="+mn-lt"/>
            </a:endParaRPr>
          </a:p>
          <a:p>
            <a:endParaRPr lang="da-DK" sz="1100" dirty="0">
              <a:latin typeface="+mn-lt"/>
            </a:endParaRPr>
          </a:p>
          <a:p>
            <a:r>
              <a:rPr lang="da-DK" sz="1100" dirty="0">
                <a:latin typeface="+mn-lt"/>
              </a:rPr>
              <a:t>Recovery er også en bevægelse som tænker væk fra sygdom og begrænsninger og i retning af sundhed, styrker og velbefindende.</a:t>
            </a:r>
          </a:p>
          <a:p>
            <a:endParaRPr lang="da-DK"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100" dirty="0">
                <a:latin typeface="+mn-lt"/>
              </a:rPr>
              <a:t>Kan omtales som en model, et erfaringsbaseret </a:t>
            </a:r>
            <a:r>
              <a:rPr lang="da-DK" sz="1100" dirty="0" err="1">
                <a:latin typeface="+mn-lt"/>
              </a:rPr>
              <a:t>kundskapsfelt</a:t>
            </a:r>
            <a:r>
              <a:rPr lang="da-DK" sz="1100" dirty="0">
                <a:latin typeface="+mn-lt"/>
              </a:rPr>
              <a:t>, en filosofi, et paradigme, en bevægelse, en vision og blandt skeptikerne en myte eller et slogan. (Marit Borg. NAPHA). </a:t>
            </a:r>
          </a:p>
          <a:p>
            <a:endParaRPr lang="en-US" sz="1100" b="0" i="0" u="none" strike="noStrike" baseline="0" dirty="0">
              <a:solidFill>
                <a:srgbClr val="000000"/>
              </a:solidFill>
              <a:latin typeface="+mn-lt"/>
            </a:endParaRPr>
          </a:p>
          <a:p>
            <a:pPr marL="158750" indent="0">
              <a:buNone/>
            </a:pPr>
            <a:endParaRPr lang="da-DK" sz="1100" dirty="0">
              <a:latin typeface="+mn-lt"/>
            </a:endParaRPr>
          </a:p>
          <a:p>
            <a:endParaRPr lang="da-DK" sz="1100" dirty="0">
              <a:latin typeface="+mn-lt"/>
            </a:endParaRPr>
          </a:p>
        </p:txBody>
      </p:sp>
      <p:sp>
        <p:nvSpPr>
          <p:cNvPr id="4" name="Pladsholder til diasnummer 3"/>
          <p:cNvSpPr>
            <a:spLocks noGrp="1"/>
          </p:cNvSpPr>
          <p:nvPr>
            <p:ph type="sldNum" sz="quarter" idx="10"/>
          </p:nvPr>
        </p:nvSpPr>
        <p:spPr/>
        <p:txBody>
          <a:bodyPr/>
          <a:lstStyle/>
          <a:p>
            <a:fld id="{22E91502-756A-4244-B8CC-0FD4F7A5EFF5}" type="slidenum">
              <a:rPr lang="da-DK" smtClean="0"/>
              <a:t>4</a:t>
            </a:fld>
            <a:endParaRPr lang="da-DK" dirty="0"/>
          </a:p>
        </p:txBody>
      </p:sp>
    </p:spTree>
    <p:extLst>
      <p:ext uri="{BB962C8B-B14F-4D97-AF65-F5344CB8AC3E}">
        <p14:creationId xmlns:p14="http://schemas.microsoft.com/office/powerpoint/2010/main" val="1741086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62f5f04b72_0_9:notes"/>
          <p:cNvSpPr>
            <a:spLocks noGrp="1" noRot="1" noChangeAspect="1"/>
          </p:cNvSpPr>
          <p:nvPr>
            <p:ph type="sldImg" idx="2"/>
          </p:nvPr>
        </p:nvSpPr>
        <p:spPr>
          <a:xfrm>
            <a:off x="138113" y="1347788"/>
            <a:ext cx="6462712" cy="36369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g362f5f04b72_0_9:notes"/>
          <p:cNvSpPr txBox="1">
            <a:spLocks noGrp="1"/>
          </p:cNvSpPr>
          <p:nvPr>
            <p:ph type="body" idx="1"/>
          </p:nvPr>
        </p:nvSpPr>
        <p:spPr>
          <a:xfrm>
            <a:off x="243069" y="5209226"/>
            <a:ext cx="6369331" cy="4243247"/>
          </a:xfrm>
          <a:prstGeom prst="rect">
            <a:avLst/>
          </a:prstGeom>
          <a:noFill/>
          <a:ln>
            <a:noFill/>
          </a:ln>
        </p:spPr>
        <p:txBody>
          <a:bodyPr spcFirstLastPara="1" wrap="square" lIns="91425" tIns="45700" rIns="91425" bIns="45700" anchor="t" anchorCtr="0">
            <a:normAutofit fontScale="77500" lnSpcReduction="20000"/>
          </a:bodyPr>
          <a:lstStyle/>
          <a:p>
            <a:pPr marL="0" marR="0" lvl="0" indent="0" algn="l">
              <a:lnSpc>
                <a:spcPct val="100000"/>
              </a:lnSpc>
              <a:spcBef>
                <a:spcPts val="0"/>
              </a:spcBef>
              <a:spcAft>
                <a:spcPts val="0"/>
              </a:spcAft>
              <a:buSzPts val="1200"/>
              <a:buFont typeface="Arial"/>
              <a:buNone/>
            </a:pPr>
            <a:r>
              <a:rPr lang="da-DK" sz="1000" b="1" dirty="0">
                <a:solidFill>
                  <a:schemeClr val="tx1"/>
                </a:solidFill>
              </a:rPr>
              <a:t>Formål: viden om flere former for </a:t>
            </a:r>
            <a:r>
              <a:rPr lang="da-DK" sz="1000" b="1" dirty="0" err="1">
                <a:solidFill>
                  <a:schemeClr val="tx1"/>
                </a:solidFill>
              </a:rPr>
              <a:t>recovery</a:t>
            </a:r>
            <a:r>
              <a:rPr lang="da-DK" sz="1000" b="1" dirty="0">
                <a:solidFill>
                  <a:schemeClr val="tx1"/>
                </a:solidFill>
              </a:rPr>
              <a:t> – så der ikke kun fokuseres på sygdom og symptomer</a:t>
            </a:r>
          </a:p>
          <a:p>
            <a:pPr marL="0" marR="0" lvl="0" indent="0" algn="l">
              <a:lnSpc>
                <a:spcPct val="100000"/>
              </a:lnSpc>
              <a:spcBef>
                <a:spcPts val="0"/>
              </a:spcBef>
              <a:spcAft>
                <a:spcPts val="0"/>
              </a:spcAft>
              <a:buSzPts val="1200"/>
              <a:buFont typeface="Arial"/>
              <a:buNone/>
            </a:pPr>
            <a:endParaRPr lang="da-DK" sz="1000" b="1" dirty="0">
              <a:solidFill>
                <a:schemeClr val="tx1"/>
              </a:solidFill>
            </a:endParaRPr>
          </a:p>
          <a:p>
            <a:pPr marL="0" marR="0" lvl="0" indent="0" algn="l">
              <a:lnSpc>
                <a:spcPct val="100000"/>
              </a:lnSpc>
              <a:spcBef>
                <a:spcPts val="0"/>
              </a:spcBef>
              <a:spcAft>
                <a:spcPts val="0"/>
              </a:spcAft>
              <a:buSzPts val="1200"/>
              <a:buFont typeface="Arial"/>
              <a:buNone/>
            </a:pPr>
            <a:r>
              <a:rPr lang="da-DK" sz="1000" b="1" dirty="0">
                <a:solidFill>
                  <a:schemeClr val="tx1"/>
                </a:solidFill>
              </a:rPr>
              <a:t>10 minutter</a:t>
            </a:r>
          </a:p>
          <a:p>
            <a:pPr marL="0" marR="0" lvl="0" indent="0" algn="l">
              <a:lnSpc>
                <a:spcPct val="100000"/>
              </a:lnSpc>
              <a:spcBef>
                <a:spcPts val="0"/>
              </a:spcBef>
              <a:spcAft>
                <a:spcPts val="0"/>
              </a:spcAft>
              <a:buSzPts val="1200"/>
              <a:buFont typeface="Arial"/>
              <a:buNone/>
            </a:pPr>
            <a:endParaRPr lang="da-DK" sz="1000" b="1" dirty="0">
              <a:solidFill>
                <a:schemeClr val="tx1"/>
              </a:solidFill>
            </a:endParaRPr>
          </a:p>
          <a:p>
            <a:pPr marL="0" marR="0" lvl="0" indent="0" algn="l" defTabSz="914400" rtl="0" eaLnBrk="1" fontAlgn="auto" latinLnBrk="0" hangingPunct="1">
              <a:lnSpc>
                <a:spcPct val="100000"/>
              </a:lnSpc>
              <a:spcBef>
                <a:spcPts val="0"/>
              </a:spcBef>
              <a:spcAft>
                <a:spcPts val="0"/>
              </a:spcAft>
              <a:buClrTx/>
              <a:buSzPts val="1200"/>
              <a:buFont typeface="Arial"/>
              <a:buNone/>
              <a:tabLst/>
              <a:defRPr/>
            </a:pPr>
            <a:r>
              <a:rPr lang="da-DK" sz="1000" b="1" dirty="0">
                <a:solidFill>
                  <a:schemeClr val="tx1"/>
                </a:solidFill>
              </a:rPr>
              <a:t>Lidt baggrund – ikke alt skal gennemgås</a:t>
            </a:r>
          </a:p>
          <a:p>
            <a:pPr marL="0" marR="0" lvl="0" indent="0" algn="l" defTabSz="914400" rtl="0" eaLnBrk="1" fontAlgn="auto" latinLnBrk="0" hangingPunct="1">
              <a:lnSpc>
                <a:spcPct val="100000"/>
              </a:lnSpc>
              <a:spcBef>
                <a:spcPts val="0"/>
              </a:spcBef>
              <a:spcAft>
                <a:spcPts val="0"/>
              </a:spcAft>
              <a:buClrTx/>
              <a:buSzPts val="1200"/>
              <a:buFont typeface="Arial"/>
              <a:buNone/>
              <a:tabLst/>
              <a:defRPr/>
            </a:pPr>
            <a:endParaRPr lang="da-DK" sz="1000" b="1" dirty="0">
              <a:solidFill>
                <a:schemeClr val="tx1"/>
              </a:solidFill>
            </a:endParaRPr>
          </a:p>
          <a:p>
            <a:pPr marL="0" marR="0" lvl="0" indent="0" algn="l">
              <a:lnSpc>
                <a:spcPct val="100000"/>
              </a:lnSpc>
              <a:spcBef>
                <a:spcPts val="0"/>
              </a:spcBef>
              <a:spcAft>
                <a:spcPts val="0"/>
              </a:spcAft>
              <a:buSzPts val="1200"/>
              <a:buFont typeface="Arial"/>
              <a:buNone/>
            </a:pPr>
            <a:r>
              <a:rPr lang="da-DK" sz="1000" b="1" dirty="0">
                <a:solidFill>
                  <a:schemeClr val="tx1"/>
                </a:solidFill>
              </a:rPr>
              <a:t>Klinisk </a:t>
            </a:r>
            <a:r>
              <a:rPr lang="da-DK" sz="1000" b="1" dirty="0" err="1">
                <a:solidFill>
                  <a:schemeClr val="tx1"/>
                </a:solidFill>
              </a:rPr>
              <a:t>recovery</a:t>
            </a:r>
            <a:endParaRPr lang="da-DK" sz="1000" b="1" dirty="0">
              <a:solidFill>
                <a:schemeClr val="tx1"/>
              </a:solidFill>
            </a:endParaRPr>
          </a:p>
          <a:p>
            <a:r>
              <a:rPr lang="da-DK" sz="1000" dirty="0">
                <a:solidFill>
                  <a:schemeClr val="tx1"/>
                </a:solidFill>
              </a:rPr>
              <a:t>Objektiv / udefra perspektiv, defineret af professionelle. Her handler det om fravær af symptomer og tilbagevenden til tidligere funktionsniveau. Det er defineret af professionelle. Fravær af symptomer og tilbagevenden til tidligere funktionsniveau i to år. Ses som et resultat, er observerbart, vurderet af en fagperson, ens for alle.  (social </a:t>
            </a:r>
            <a:r>
              <a:rPr lang="da-DK" sz="1000" dirty="0" err="1">
                <a:solidFill>
                  <a:schemeClr val="tx1"/>
                </a:solidFill>
              </a:rPr>
              <a:t>recovery</a:t>
            </a:r>
            <a:r>
              <a:rPr lang="da-DK" sz="1000" dirty="0">
                <a:solidFill>
                  <a:schemeClr val="tx1"/>
                </a:solidFill>
              </a:rPr>
              <a:t>: økonomisk og boligmæssig uafhængighed, lav grad af social forstyrrelse). Ligner begrebet remission: partiel og komplet. </a:t>
            </a:r>
          </a:p>
          <a:p>
            <a:pPr defTabSz="914330">
              <a:defRPr/>
            </a:pPr>
            <a:endParaRPr lang="da-DK" sz="1000" b="1" baseline="0" dirty="0">
              <a:solidFill>
                <a:schemeClr val="tx1"/>
              </a:solidFill>
            </a:endParaRPr>
          </a:p>
          <a:p>
            <a:pPr defTabSz="914330">
              <a:defRPr/>
            </a:pPr>
            <a:r>
              <a:rPr lang="da-DK" sz="1000" b="1" baseline="0" dirty="0">
                <a:solidFill>
                  <a:schemeClr val="tx1"/>
                </a:solidFill>
              </a:rPr>
              <a:t>Social </a:t>
            </a:r>
            <a:r>
              <a:rPr lang="da-DK" sz="1000" b="1" baseline="0" dirty="0" err="1">
                <a:solidFill>
                  <a:schemeClr val="tx1"/>
                </a:solidFill>
              </a:rPr>
              <a:t>recovery</a:t>
            </a:r>
            <a:r>
              <a:rPr lang="da-DK" sz="1000" baseline="0" dirty="0">
                <a:solidFill>
                  <a:schemeClr val="tx1"/>
                </a:solidFill>
              </a:rPr>
              <a:t>: </a:t>
            </a:r>
          </a:p>
          <a:p>
            <a:pPr defTabSz="914330">
              <a:defRPr/>
            </a:pPr>
            <a:r>
              <a:rPr lang="da-DK" sz="1000" baseline="0" dirty="0">
                <a:solidFill>
                  <a:schemeClr val="tx1"/>
                </a:solidFill>
              </a:rPr>
              <a:t>Der er to forskellige perspektiver på dette. Den ”kliniske” som er ret præcist defineret: 2 år hvor man er velfungerende socialt og selvforsørgende. Og så en processuel, hvor det drejer sig om hvordan der arbejdes med de sociale processer i samfundet, behandlingssystemet mm.</a:t>
            </a:r>
          </a:p>
          <a:p>
            <a:pPr defTabSz="914330">
              <a:defRPr/>
            </a:pPr>
            <a:endParaRPr lang="da-DK" sz="1000" b="1" dirty="0">
              <a:solidFill>
                <a:schemeClr val="tx1"/>
              </a:solidFill>
            </a:endParaRPr>
          </a:p>
          <a:p>
            <a:pPr defTabSz="914330">
              <a:defRPr/>
            </a:pPr>
            <a:r>
              <a:rPr lang="da-DK" sz="1000" b="1" dirty="0">
                <a:solidFill>
                  <a:schemeClr val="tx1"/>
                </a:solidFill>
              </a:rPr>
              <a:t>Personlig </a:t>
            </a:r>
            <a:r>
              <a:rPr lang="da-DK" sz="1000" b="1" dirty="0" err="1">
                <a:solidFill>
                  <a:schemeClr val="tx1"/>
                </a:solidFill>
              </a:rPr>
              <a:t>recovery</a:t>
            </a:r>
            <a:r>
              <a:rPr lang="da-DK" sz="1000" b="1" dirty="0">
                <a:solidFill>
                  <a:schemeClr val="tx1"/>
                </a:solidFill>
              </a:rPr>
              <a:t> subjektiv / indefra</a:t>
            </a:r>
          </a:p>
          <a:p>
            <a:r>
              <a:rPr lang="da-DK" sz="1000" dirty="0">
                <a:solidFill>
                  <a:schemeClr val="tx1"/>
                </a:solidFill>
              </a:rPr>
              <a:t>Personlig </a:t>
            </a:r>
            <a:r>
              <a:rPr lang="da-DK" sz="1000" dirty="0" err="1">
                <a:solidFill>
                  <a:schemeClr val="tx1"/>
                </a:solidFill>
              </a:rPr>
              <a:t>recovery</a:t>
            </a:r>
            <a:r>
              <a:rPr lang="da-DK" sz="1000" dirty="0">
                <a:solidFill>
                  <a:schemeClr val="tx1"/>
                </a:solidFill>
              </a:rPr>
              <a:t> er ikke afhængig af symptomer, men handler om at finde fodfæste i hverdagen. En meningsfuld hverdag, man er tilfreds med. Nogle opfatter det endda som et problem at fokusere på symptomer, fordi fokus flyttes fra det man selv er optaget af. Man kan godt være i medicinsk behandling. </a:t>
            </a:r>
          </a:p>
          <a:p>
            <a:endParaRPr lang="da-DK" sz="1000" dirty="0">
              <a:solidFill>
                <a:schemeClr val="tx1"/>
              </a:solidFill>
            </a:endParaRPr>
          </a:p>
          <a:p>
            <a:r>
              <a:rPr lang="da-DK" sz="1000" dirty="0">
                <a:solidFill>
                  <a:schemeClr val="tx1"/>
                </a:solidFill>
              </a:rPr>
              <a:t>Det kaldes personlig </a:t>
            </a:r>
            <a:r>
              <a:rPr lang="da-DK" sz="1000" dirty="0" err="1">
                <a:solidFill>
                  <a:schemeClr val="tx1"/>
                </a:solidFill>
              </a:rPr>
              <a:t>recovery</a:t>
            </a:r>
            <a:r>
              <a:rPr lang="da-DK" sz="1000" dirty="0">
                <a:solidFill>
                  <a:schemeClr val="tx1"/>
                </a:solidFill>
              </a:rPr>
              <a:t> fordi det er forskelligt fra menneske til menneske, hvad der gør at man kommer sig og hvad en meningsfuld hverdag består i. Det væsentlige er at det er personen selv, der definerer hvad han eller hun har brug for og ønsker.  (Marit Borg. NAPHA). </a:t>
            </a:r>
          </a:p>
          <a:p>
            <a:endParaRPr lang="da-DK" sz="1000" dirty="0">
              <a:solidFill>
                <a:schemeClr val="tx1"/>
              </a:solidFill>
            </a:endParaRPr>
          </a:p>
          <a:p>
            <a:r>
              <a:rPr lang="da-DK" sz="1000" b="1" dirty="0">
                <a:solidFill>
                  <a:schemeClr val="tx1"/>
                </a:solidFill>
              </a:rPr>
              <a:t>Personlig </a:t>
            </a:r>
            <a:r>
              <a:rPr lang="da-DK" sz="1000" b="1" dirty="0" err="1">
                <a:solidFill>
                  <a:schemeClr val="tx1"/>
                </a:solidFill>
              </a:rPr>
              <a:t>recovery</a:t>
            </a:r>
            <a:r>
              <a:rPr lang="da-DK" sz="1000" b="1" dirty="0">
                <a:solidFill>
                  <a:schemeClr val="tx1"/>
                </a:solidFill>
              </a:rPr>
              <a:t> </a:t>
            </a:r>
          </a:p>
          <a:p>
            <a:r>
              <a:rPr lang="da-DK" sz="1000" dirty="0">
                <a:solidFill>
                  <a:schemeClr val="tx1"/>
                </a:solidFill>
              </a:rPr>
              <a:t>betyder ikke at man er overladt til sig selv og selv har ansvar for at få det bedre. Tværtimod er der kommet mere og mere opmærksom på betydningen af andre mennesker. Både personlige relationer, som familie og venner, behandling og social støtte. Peers, frivillige mv. Også af det samfund vi lever i. Et sted at bo, indkomst, hvordan samfundet ser på udfordringer / psykisk sygdom. Stigmatisering.  Mulighed for at deltage ikke føle sig sat uden for.</a:t>
            </a:r>
          </a:p>
          <a:p>
            <a:endParaRPr lang="da-DK" sz="1000" dirty="0">
              <a:solidFill>
                <a:schemeClr val="tx1"/>
              </a:solidFill>
            </a:endParaRPr>
          </a:p>
          <a:p>
            <a:pPr defTabSz="914330">
              <a:defRPr/>
            </a:pPr>
            <a:r>
              <a:rPr lang="da-DK" sz="1000" dirty="0" err="1">
                <a:solidFill>
                  <a:schemeClr val="tx1"/>
                </a:solidFill>
              </a:rPr>
              <a:t>Reocvery</a:t>
            </a:r>
            <a:r>
              <a:rPr lang="da-DK" sz="1000" dirty="0">
                <a:solidFill>
                  <a:schemeClr val="tx1"/>
                </a:solidFill>
              </a:rPr>
              <a:t> er defineret af ud fra forskning i brugeres egne oplevelser. Det er en proces, kan vare hele livet. Handler om at opnå kontrol med livet, selvbestemmelse, inklusion. Komme sig over følgerne af at have en psykisk lidelse: fattigdom, isolation, arbejdsløshed, tab af uddannelse, håb, sociale roller og selvværd. Kan omtales som en model, et erfaringsbaseret </a:t>
            </a:r>
            <a:r>
              <a:rPr lang="da-DK" sz="1000" dirty="0" err="1">
                <a:solidFill>
                  <a:schemeClr val="tx1"/>
                </a:solidFill>
              </a:rPr>
              <a:t>kundskapsfelt</a:t>
            </a:r>
            <a:r>
              <a:rPr lang="da-DK" sz="1000" dirty="0">
                <a:solidFill>
                  <a:schemeClr val="tx1"/>
                </a:solidFill>
              </a:rPr>
              <a:t>, en filosofi, et paradigme, en bevægelse, en vision og blandt skeptikerne en myte eller et slogan. (Marit Borg. NAPHA). </a:t>
            </a:r>
          </a:p>
          <a:p>
            <a:pPr marL="0" lvl="0" indent="0" algn="l" rtl="0">
              <a:lnSpc>
                <a:spcPct val="100000"/>
              </a:lnSpc>
              <a:spcBef>
                <a:spcPts val="0"/>
              </a:spcBef>
              <a:spcAft>
                <a:spcPts val="0"/>
              </a:spcAft>
              <a:buSzPts val="1100"/>
              <a:buNone/>
            </a:pPr>
            <a:endParaRPr sz="1000" dirty="0">
              <a:solidFill>
                <a:schemeClr val="tx1"/>
              </a:solidFill>
            </a:endParaRPr>
          </a:p>
          <a:p>
            <a:pPr marL="0" lvl="0" indent="0" algn="l" rtl="0">
              <a:lnSpc>
                <a:spcPct val="100000"/>
              </a:lnSpc>
              <a:spcBef>
                <a:spcPts val="0"/>
              </a:spcBef>
              <a:spcAft>
                <a:spcPts val="0"/>
              </a:spcAft>
              <a:buSzPts val="1100"/>
              <a:buNone/>
            </a:pPr>
            <a:r>
              <a:rPr lang="da-DK" sz="1000" dirty="0">
                <a:solidFill>
                  <a:schemeClr val="tx1"/>
                </a:solidFill>
              </a:rPr>
              <a:t>Invitation til deltagerne om at komme med deres egne eksempler. Der kan tales om hvor giver det mening at arbejde med de forskellige definitioner. Fordele/ulemper</a:t>
            </a:r>
          </a:p>
          <a:p>
            <a:pPr marL="0" lvl="0" indent="0" algn="l" rtl="0">
              <a:lnSpc>
                <a:spcPct val="100000"/>
              </a:lnSpc>
              <a:spcBef>
                <a:spcPts val="0"/>
              </a:spcBef>
              <a:spcAft>
                <a:spcPts val="0"/>
              </a:spcAft>
              <a:buSzPts val="1100"/>
              <a:buNone/>
            </a:pPr>
            <a:endParaRPr lang="da-DK" sz="10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000" b="1" i="0" dirty="0">
                <a:effectLst/>
                <a:latin typeface="Segoe UI" panose="020B0502040204020203" pitchFamily="34" charset="0"/>
              </a:rPr>
              <a:t>Recovery og bipolar lidelse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a:latin typeface="+mn-lt"/>
              </a:rPr>
              <a:t>Bipolar lidelse er forbundet med forhøjet selvmordrisiko og hvilket gør at der stort fokus på forebyggelse og behandling ud fra et samfundsperspektiv,</a:t>
            </a:r>
            <a:r>
              <a:rPr lang="en-US" sz="1000" b="0" i="0" u="none" strike="noStrike" baseline="0" dirty="0">
                <a:solidFill>
                  <a:srgbClr val="000000"/>
                </a:solidFill>
                <a:latin typeface="+mn-lt"/>
              </a:rPr>
              <a:t> (Novick et al., 2010).</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000" b="1" i="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000" b="0" i="0" dirty="0">
                <a:effectLst/>
                <a:latin typeface="Segoe UI" panose="020B0502040204020203" pitchFamily="34" charset="0"/>
              </a:rPr>
              <a:t>Langtidsstudier viser, at en betydelig del af patienterne oplever perioder med stabilitet eller endda fuld remission, selv ved diagnoser traditionelt opfattet som kroniske (</a:t>
            </a:r>
            <a:r>
              <a:rPr lang="da-DK" sz="1000" b="0" i="0" dirty="0" err="1">
                <a:effectLst/>
                <a:latin typeface="Segoe UI" panose="020B0502040204020203" pitchFamily="34" charset="0"/>
              </a:rPr>
              <a:t>Akers</a:t>
            </a:r>
            <a:r>
              <a:rPr lang="da-DK" sz="1000" b="0" i="0" dirty="0">
                <a:effectLst/>
                <a:latin typeface="Segoe UI" panose="020B0502040204020203" pitchFamily="34" charset="0"/>
              </a:rPr>
              <a:t> et al., 2019). Samtidig fremhæver klassiske prospektive undersøgelser, at individuelle forløb varierer markant, og at både sociale og kliniske faktorer har væsentlig betydning for prognosen (</a:t>
            </a:r>
            <a:r>
              <a:rPr lang="da-DK" sz="1000" b="0" i="0" dirty="0" err="1">
                <a:effectLst/>
                <a:latin typeface="Segoe UI" panose="020B0502040204020203" pitchFamily="34" charset="0"/>
              </a:rPr>
              <a:t>Coryell</a:t>
            </a:r>
            <a:r>
              <a:rPr lang="da-DK" sz="1000" b="0" i="0" dirty="0">
                <a:effectLst/>
                <a:latin typeface="Segoe UI" panose="020B0502040204020203" pitchFamily="34" charset="0"/>
              </a:rPr>
              <a:t> et al., 1998).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000" b="0" i="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000" b="0" i="0" dirty="0">
                <a:effectLst/>
                <a:latin typeface="Segoe UI" panose="020B0502040204020203" pitchFamily="34" charset="0"/>
              </a:rPr>
              <a:t>Senere forskning har yderligere understreget, at </a:t>
            </a:r>
            <a:r>
              <a:rPr lang="da-DK" sz="1000" b="0" i="0" dirty="0" err="1">
                <a:effectLst/>
                <a:latin typeface="Segoe UI" panose="020B0502040204020203" pitchFamily="34" charset="0"/>
              </a:rPr>
              <a:t>recovery</a:t>
            </a:r>
            <a:r>
              <a:rPr lang="da-DK" sz="1000" b="0" i="0" dirty="0">
                <a:effectLst/>
                <a:latin typeface="Segoe UI" panose="020B0502040204020203" pitchFamily="34" charset="0"/>
              </a:rPr>
              <a:t> ikke udelukkende skal forstås som fravær af symptomer, men også som evnen til at genopbygge funktion og livskvalitet i bredere forstand (Goldberg &amp; Harrow, 2004).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000" b="0" i="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000" b="0" i="0" dirty="0">
                <a:effectLst/>
                <a:latin typeface="Segoe UI" panose="020B0502040204020203" pitchFamily="34" charset="0"/>
              </a:rPr>
              <a:t>Ligeledes viser internationale kohortestudier, at tidlig intervention, tæt opfølgning og social støtte kan forbedre både kort- og langsigtede behandlingsresultater væsentligt (</a:t>
            </a:r>
            <a:r>
              <a:rPr lang="da-DK" sz="1000" b="0" i="0" dirty="0" err="1">
                <a:effectLst/>
                <a:latin typeface="Segoe UI" panose="020B0502040204020203" pitchFamily="34" charset="0"/>
              </a:rPr>
              <a:t>Tohen</a:t>
            </a:r>
            <a:r>
              <a:rPr lang="da-DK" sz="1000" b="0" i="0" dirty="0">
                <a:effectLst/>
                <a:latin typeface="Segoe UI" panose="020B0502040204020203" pitchFamily="34" charset="0"/>
              </a:rPr>
              <a:t> et al., 2003).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000" b="0" i="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000" b="0" i="0" dirty="0">
                <a:effectLst/>
                <a:latin typeface="Segoe UI" panose="020B0502040204020203" pitchFamily="34" charset="0"/>
              </a:rPr>
              <a:t>Samlet understøtter disse studier en moderne forståelse af psykiske lidelser som dynamiske tilstande, hvor forløb og udfald formes i et komplekst samspil mellem biologiske, sociale og psykologiske faktorer.</a:t>
            </a:r>
            <a:endParaRPr lang="en-US" sz="1000" b="0" i="0" u="none" strike="noStrike" baseline="0" dirty="0">
              <a:solidFill>
                <a:srgbClr val="000000"/>
              </a:solidFill>
              <a:latin typeface="+mn-lt"/>
            </a:endParaRPr>
          </a:p>
          <a:p>
            <a:pPr marL="0" lvl="0" indent="0" algn="l" rtl="0">
              <a:lnSpc>
                <a:spcPct val="100000"/>
              </a:lnSpc>
              <a:spcBef>
                <a:spcPts val="0"/>
              </a:spcBef>
              <a:spcAft>
                <a:spcPts val="0"/>
              </a:spcAft>
              <a:buSzPts val="1100"/>
              <a:buNone/>
            </a:pPr>
            <a:endParaRPr sz="1000" dirty="0">
              <a:solidFill>
                <a:schemeClr val="tx1"/>
              </a:solidFill>
            </a:endParaRPr>
          </a:p>
        </p:txBody>
      </p:sp>
      <p:sp>
        <p:nvSpPr>
          <p:cNvPr id="125" name="Google Shape;125;g362f5f04b72_0_9:notes"/>
          <p:cNvSpPr txBox="1">
            <a:spLocks noGrp="1"/>
          </p:cNvSpPr>
          <p:nvPr>
            <p:ph type="sldNum" idx="12"/>
          </p:nvPr>
        </p:nvSpPr>
        <p:spPr>
          <a:xfrm>
            <a:off x="3816573" y="10235580"/>
            <a:ext cx="2919789" cy="540624"/>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da-DK"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bf2804f1cd_0_6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gbf2804f1cd_0_62: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Pts val="1100"/>
              <a:buFontTx/>
              <a:buNone/>
              <a:tabLst/>
              <a:defRPr/>
            </a:pPr>
            <a:r>
              <a:rPr lang="da-DK" sz="1100" b="1" dirty="0"/>
              <a:t>Formål: overblik og ideer til </a:t>
            </a:r>
            <a:r>
              <a:rPr lang="da-DK" sz="1100" b="1" dirty="0" err="1"/>
              <a:t>recovery</a:t>
            </a:r>
            <a:r>
              <a:rPr lang="da-DK" sz="1100" b="1" dirty="0"/>
              <a:t> i hverdagen</a:t>
            </a:r>
          </a:p>
          <a:p>
            <a:pPr marL="0" marR="0" lvl="0" indent="0" algn="l" defTabSz="914400" rtl="0" eaLnBrk="1" fontAlgn="auto" latinLnBrk="0" hangingPunct="1">
              <a:lnSpc>
                <a:spcPct val="100000"/>
              </a:lnSpc>
              <a:spcBef>
                <a:spcPts val="0"/>
              </a:spcBef>
              <a:spcAft>
                <a:spcPts val="0"/>
              </a:spcAft>
              <a:buClrTx/>
              <a:buSzPts val="1100"/>
              <a:buFontTx/>
              <a:buNone/>
              <a:tabLst/>
              <a:defRPr/>
            </a:pPr>
            <a:endParaRPr lang="da-DK" sz="1100" b="1" dirty="0"/>
          </a:p>
          <a:p>
            <a:pPr marL="0" marR="0" lvl="0" indent="0" algn="l" defTabSz="914400" rtl="0" eaLnBrk="1" fontAlgn="auto" latinLnBrk="0" hangingPunct="1">
              <a:lnSpc>
                <a:spcPct val="100000"/>
              </a:lnSpc>
              <a:spcBef>
                <a:spcPts val="0"/>
              </a:spcBef>
              <a:spcAft>
                <a:spcPts val="0"/>
              </a:spcAft>
              <a:buClrTx/>
              <a:buSzPts val="1100"/>
              <a:buFontTx/>
              <a:buNone/>
              <a:tabLst/>
              <a:defRPr/>
            </a:pPr>
            <a:r>
              <a:rPr lang="da-DK" sz="1100" b="1" dirty="0"/>
              <a:t>15 minutter </a:t>
            </a:r>
          </a:p>
          <a:p>
            <a:pPr marL="0" lvl="0" indent="0" algn="l" rtl="0">
              <a:lnSpc>
                <a:spcPct val="100000"/>
              </a:lnSpc>
              <a:spcBef>
                <a:spcPts val="0"/>
              </a:spcBef>
              <a:spcAft>
                <a:spcPts val="0"/>
              </a:spcAft>
              <a:buSzPts val="1100"/>
              <a:buNone/>
            </a:pPr>
            <a:endParaRPr lang="da-DK" sz="1100" b="1" dirty="0"/>
          </a:p>
          <a:p>
            <a:pPr marL="0" lvl="0" indent="0" algn="l" rtl="0">
              <a:lnSpc>
                <a:spcPct val="100000"/>
              </a:lnSpc>
              <a:spcBef>
                <a:spcPts val="0"/>
              </a:spcBef>
              <a:spcAft>
                <a:spcPts val="0"/>
              </a:spcAft>
              <a:buSzPts val="1100"/>
              <a:buNone/>
            </a:pPr>
            <a:r>
              <a:rPr lang="da-DK" sz="1100" b="0" dirty="0"/>
              <a:t>Kan tages plenum eller i små grupper a 2-3 personer</a:t>
            </a:r>
          </a:p>
          <a:p>
            <a:pPr marL="0" lvl="0" indent="0" algn="l" rtl="0">
              <a:lnSpc>
                <a:spcPct val="100000"/>
              </a:lnSpc>
              <a:spcBef>
                <a:spcPts val="0"/>
              </a:spcBef>
              <a:spcAft>
                <a:spcPts val="0"/>
              </a:spcAft>
              <a:buSzPts val="1100"/>
              <a:buNone/>
            </a:pPr>
            <a:endParaRPr lang="da-DK" sz="1100" b="0" dirty="0"/>
          </a:p>
          <a:p>
            <a:pPr marL="0" lvl="0" indent="0" algn="l" rtl="0">
              <a:lnSpc>
                <a:spcPct val="100000"/>
              </a:lnSpc>
              <a:spcBef>
                <a:spcPts val="0"/>
              </a:spcBef>
              <a:spcAft>
                <a:spcPts val="0"/>
              </a:spcAft>
              <a:buSzPts val="1100"/>
              <a:buNone/>
            </a:pPr>
            <a:r>
              <a:rPr lang="da-DK" sz="1100" b="1" cap="all" baseline="0" dirty="0">
                <a:solidFill>
                  <a:schemeClr val="accent2"/>
                </a:solidFill>
              </a:rPr>
              <a:t>Brainstorm: Få en masse ord/ideer på tavlen som deltagerne  forbinder til deres liv.</a:t>
            </a:r>
            <a:endParaRPr sz="1100" b="1" cap="all" baseline="0" dirty="0">
              <a:solidFill>
                <a:schemeClr val="accent2"/>
              </a:solidFill>
            </a:endParaRPr>
          </a:p>
          <a:p>
            <a:pPr marL="0" lvl="0" indent="0" algn="l" rtl="0">
              <a:lnSpc>
                <a:spcPct val="100000"/>
              </a:lnSpc>
              <a:spcBef>
                <a:spcPts val="0"/>
              </a:spcBef>
              <a:spcAft>
                <a:spcPts val="0"/>
              </a:spcAft>
              <a:buSzPts val="1100"/>
              <a:buNone/>
            </a:pPr>
            <a:endParaRPr sz="1100" b="0" dirty="0"/>
          </a:p>
          <a:p>
            <a:pPr marL="0" lvl="0" indent="0" algn="l" rtl="0">
              <a:lnSpc>
                <a:spcPct val="100000"/>
              </a:lnSpc>
              <a:spcBef>
                <a:spcPts val="0"/>
              </a:spcBef>
              <a:spcAft>
                <a:spcPts val="0"/>
              </a:spcAft>
              <a:buSzPts val="1100"/>
              <a:buNone/>
            </a:pPr>
            <a:r>
              <a:rPr lang="da-DK" sz="1100" b="1" dirty="0"/>
              <a:t>15 minutters opsamling</a:t>
            </a:r>
            <a:endParaRPr sz="1100" b="1" dirty="0"/>
          </a:p>
          <a:p>
            <a:pPr marL="0" lvl="0" indent="0" algn="l" rtl="0">
              <a:lnSpc>
                <a:spcPct val="100000"/>
              </a:lnSpc>
              <a:spcBef>
                <a:spcPts val="0"/>
              </a:spcBef>
              <a:spcAft>
                <a:spcPts val="0"/>
              </a:spcAft>
              <a:buSzPts val="1100"/>
              <a:buNone/>
            </a:pPr>
            <a:endParaRPr sz="1100" dirty="0"/>
          </a:p>
          <a:p>
            <a:pPr marL="0" lvl="0" indent="0" algn="l" rtl="0">
              <a:lnSpc>
                <a:spcPct val="100000"/>
              </a:lnSpc>
              <a:spcBef>
                <a:spcPts val="0"/>
              </a:spcBef>
              <a:spcAft>
                <a:spcPts val="0"/>
              </a:spcAft>
              <a:buSzPts val="1100"/>
              <a:buNone/>
            </a:pPr>
            <a:endParaRPr sz="1100" dirty="0"/>
          </a:p>
          <a:p>
            <a:pPr marL="0" lvl="0" indent="0" algn="l" rtl="0">
              <a:lnSpc>
                <a:spcPct val="100000"/>
              </a:lnSpc>
              <a:spcBef>
                <a:spcPts val="0"/>
              </a:spcBef>
              <a:spcAft>
                <a:spcPts val="0"/>
              </a:spcAft>
              <a:buSzPts val="1100"/>
              <a:buNone/>
            </a:pPr>
            <a:endParaRPr sz="1100" dirty="0"/>
          </a:p>
        </p:txBody>
      </p:sp>
    </p:spTree>
    <p:extLst>
      <p:ext uri="{BB962C8B-B14F-4D97-AF65-F5344CB8AC3E}">
        <p14:creationId xmlns:p14="http://schemas.microsoft.com/office/powerpoint/2010/main" val="1119134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c028943a43_0_13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gc028943a43_0_132:notes"/>
          <p:cNvSpPr txBox="1">
            <a:spLocks noGrp="1"/>
          </p:cNvSpPr>
          <p:nvPr>
            <p:ph type="body" idx="1"/>
          </p:nvPr>
        </p:nvSpPr>
        <p:spPr>
          <a:xfrm>
            <a:off x="679768" y="4777200"/>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da-DK" b="1" dirty="0"/>
              <a:t>Formål: at få en bred forståelse af </a:t>
            </a:r>
            <a:r>
              <a:rPr lang="da-DK" b="1" dirty="0" err="1"/>
              <a:t>recovery</a:t>
            </a:r>
            <a:endParaRPr lang="da-DK" b="1" dirty="0"/>
          </a:p>
          <a:p>
            <a:pPr marL="0" lvl="0" indent="0" algn="l" rtl="0">
              <a:lnSpc>
                <a:spcPct val="100000"/>
              </a:lnSpc>
              <a:spcBef>
                <a:spcPts val="0"/>
              </a:spcBef>
              <a:spcAft>
                <a:spcPts val="0"/>
              </a:spcAft>
              <a:buClr>
                <a:schemeClr val="dk1"/>
              </a:buClr>
              <a:buSzPts val="1100"/>
              <a:buFont typeface="Arial"/>
              <a:buNone/>
            </a:pPr>
            <a:endParaRPr lang="da-DK" b="1" dirty="0"/>
          </a:p>
          <a:p>
            <a:pPr marL="0" lvl="0" indent="0" algn="l" rtl="0">
              <a:lnSpc>
                <a:spcPct val="100000"/>
              </a:lnSpc>
              <a:spcBef>
                <a:spcPts val="0"/>
              </a:spcBef>
              <a:spcAft>
                <a:spcPts val="0"/>
              </a:spcAft>
              <a:buClr>
                <a:schemeClr val="dk1"/>
              </a:buClr>
              <a:buSzPts val="1100"/>
              <a:buFont typeface="Arial"/>
              <a:buNone/>
            </a:pPr>
            <a:r>
              <a:rPr lang="da-DK" b="1" cap="all" baseline="0" dirty="0"/>
              <a:t>3 slides om definitioner – Vælg en der passer til formålet og gruppen</a:t>
            </a:r>
          </a:p>
          <a:p>
            <a:pPr marL="0" lvl="0" indent="0" algn="l" rtl="0">
              <a:lnSpc>
                <a:spcPct val="100000"/>
              </a:lnSpc>
              <a:spcBef>
                <a:spcPts val="0"/>
              </a:spcBef>
              <a:spcAft>
                <a:spcPts val="0"/>
              </a:spcAft>
              <a:buClr>
                <a:schemeClr val="dk1"/>
              </a:buClr>
              <a:buSzPts val="1100"/>
              <a:buFont typeface="Arial"/>
              <a:buNone/>
            </a:pPr>
            <a:endParaRPr lang="da-DK" dirty="0"/>
          </a:p>
          <a:p>
            <a:pPr marL="0" lvl="0" indent="0" algn="l" rtl="0">
              <a:lnSpc>
                <a:spcPct val="100000"/>
              </a:lnSpc>
              <a:spcBef>
                <a:spcPts val="0"/>
              </a:spcBef>
              <a:spcAft>
                <a:spcPts val="0"/>
              </a:spcAft>
              <a:buClr>
                <a:schemeClr val="dk1"/>
              </a:buClr>
              <a:buSzPts val="1100"/>
              <a:buFont typeface="Arial"/>
              <a:buNone/>
            </a:pPr>
            <a:r>
              <a:rPr lang="da-DK" dirty="0"/>
              <a:t>Der er tre forskellige definitioner af </a:t>
            </a:r>
            <a:r>
              <a:rPr lang="da-DK" dirty="0" err="1"/>
              <a:t>recovery</a:t>
            </a:r>
            <a:endParaRPr dirty="0"/>
          </a:p>
          <a:p>
            <a:pPr marL="228600" lvl="0" indent="-228600" algn="l" rtl="0">
              <a:lnSpc>
                <a:spcPct val="115000"/>
              </a:lnSpc>
              <a:spcBef>
                <a:spcPts val="0"/>
              </a:spcBef>
              <a:spcAft>
                <a:spcPts val="0"/>
              </a:spcAft>
              <a:buSzPts val="1100"/>
              <a:buFont typeface="+mj-lt"/>
              <a:buAutoNum type="arabicPeriod"/>
            </a:pPr>
            <a:r>
              <a:rPr lang="da-DK" dirty="0"/>
              <a:t>Der er forskellig fokus på det sociale  </a:t>
            </a:r>
          </a:p>
          <a:p>
            <a:pPr marL="228600" lvl="0" indent="-228600" algn="l" rtl="0">
              <a:lnSpc>
                <a:spcPct val="115000"/>
              </a:lnSpc>
              <a:spcBef>
                <a:spcPts val="0"/>
              </a:spcBef>
              <a:spcAft>
                <a:spcPts val="0"/>
              </a:spcAft>
              <a:buSzPts val="1100"/>
              <a:buFont typeface="+mj-lt"/>
              <a:buAutoNum type="arabicPeriod"/>
            </a:pPr>
            <a:r>
              <a:rPr lang="da-DK" dirty="0"/>
              <a:t>fokus på det individuelle. </a:t>
            </a:r>
          </a:p>
          <a:p>
            <a:pPr marL="228600" lvl="0" indent="-228600" algn="l" rtl="0">
              <a:lnSpc>
                <a:spcPct val="115000"/>
              </a:lnSpc>
              <a:spcBef>
                <a:spcPts val="0"/>
              </a:spcBef>
              <a:spcAft>
                <a:spcPts val="0"/>
              </a:spcAft>
              <a:buSzPts val="1100"/>
              <a:buFont typeface="+mj-lt"/>
              <a:buAutoNum type="arabicPeriod"/>
            </a:pPr>
            <a:r>
              <a:rPr lang="da-DK" dirty="0"/>
              <a:t>En midt i mellem</a:t>
            </a:r>
          </a:p>
          <a:p>
            <a:pPr marL="0" lvl="0" indent="0" algn="l" rtl="0">
              <a:lnSpc>
                <a:spcPct val="115000"/>
              </a:lnSpc>
              <a:spcBef>
                <a:spcPts val="0"/>
              </a:spcBef>
              <a:spcAft>
                <a:spcPts val="0"/>
              </a:spcAft>
              <a:buSzPts val="1100"/>
              <a:buNone/>
            </a:pPr>
            <a:endParaRPr dirty="0"/>
          </a:p>
          <a:p>
            <a:pPr marL="171450" lvl="0" indent="-171450" algn="l" rtl="0">
              <a:lnSpc>
                <a:spcPct val="115000"/>
              </a:lnSpc>
              <a:spcBef>
                <a:spcPts val="900"/>
              </a:spcBef>
              <a:spcAft>
                <a:spcPts val="0"/>
              </a:spcAft>
              <a:buSzPts val="1100"/>
              <a:buFont typeface="Arial" panose="020B0604020202020204" pitchFamily="34" charset="0"/>
              <a:buChar char="•"/>
            </a:pPr>
            <a:r>
              <a:rPr lang="da-DK" dirty="0"/>
              <a:t>Recovery er en dybt social, unik og fælles proces, hvor vores levevilkår, materielle omgivelser, holdninger, værdier, følelser, færdigheder og/eller roller forandres.</a:t>
            </a:r>
            <a:endParaRPr dirty="0"/>
          </a:p>
          <a:p>
            <a:pPr marL="171450" lvl="0" indent="-171450" algn="l" rtl="0">
              <a:lnSpc>
                <a:spcPct val="115000"/>
              </a:lnSpc>
              <a:spcBef>
                <a:spcPts val="900"/>
              </a:spcBef>
              <a:spcAft>
                <a:spcPts val="0"/>
              </a:spcAft>
              <a:buSzPts val="1100"/>
              <a:buFont typeface="Arial" panose="020B0604020202020204" pitchFamily="34" charset="0"/>
              <a:buChar char="•"/>
            </a:pPr>
            <a:r>
              <a:rPr lang="da-DK" dirty="0"/>
              <a:t>Det er en måde at leve tilfredsstillende, håbefulde og gensidige liv sammen med andre, selv om vi fortsat kan opleve vanskeligheder og problematiske erfaringer.</a:t>
            </a:r>
            <a:endParaRPr dirty="0"/>
          </a:p>
          <a:p>
            <a:pPr marL="171450" lvl="0" indent="-171450" algn="l" rtl="0">
              <a:lnSpc>
                <a:spcPct val="115000"/>
              </a:lnSpc>
              <a:spcBef>
                <a:spcPts val="900"/>
              </a:spcBef>
              <a:spcAft>
                <a:spcPts val="0"/>
              </a:spcAft>
              <a:buSzPts val="1100"/>
              <a:buFont typeface="Arial" panose="020B0604020202020204" pitchFamily="34" charset="0"/>
              <a:buChar char="•"/>
            </a:pPr>
            <a:r>
              <a:rPr lang="da-DK" dirty="0"/>
              <a:t>Recovery indebærer, at vi indgår i nye sociale og materielle sammenhænge og deltager i åbne dialoger, hvor nye måder at forstå og håndtere vores situation, kan udvikles, i takt med at vi bevæger os igennem og forbi den </a:t>
            </a:r>
            <a:r>
              <a:rPr lang="da-DK" dirty="0" err="1"/>
              <a:t>psyko</a:t>
            </a:r>
            <a:r>
              <a:rPr lang="da-DK" dirty="0"/>
              <a:t>-sociale-materielle krise. </a:t>
            </a:r>
            <a:endParaRPr dirty="0"/>
          </a:p>
          <a:p>
            <a:pPr marL="0" lvl="0" indent="0" algn="l" rtl="0">
              <a:lnSpc>
                <a:spcPct val="115000"/>
              </a:lnSpc>
              <a:spcBef>
                <a:spcPts val="900"/>
              </a:spcBef>
              <a:spcAft>
                <a:spcPts val="0"/>
              </a:spcAft>
              <a:buSzPts val="1100"/>
              <a:buNone/>
            </a:pPr>
            <a:endParaRPr dirty="0"/>
          </a:p>
          <a:p>
            <a:pPr marL="0" lvl="0" indent="0" algn="l" rtl="0">
              <a:lnSpc>
                <a:spcPct val="115000"/>
              </a:lnSpc>
              <a:spcBef>
                <a:spcPts val="0"/>
              </a:spcBef>
              <a:spcAft>
                <a:spcPts val="0"/>
              </a:spcAft>
              <a:buClr>
                <a:schemeClr val="dk1"/>
              </a:buClr>
              <a:buSzPts val="1100"/>
              <a:buFont typeface="Arial"/>
              <a:buNone/>
            </a:pPr>
            <a:r>
              <a:rPr lang="da-DK" dirty="0" err="1"/>
              <a:t>Topor</a:t>
            </a:r>
            <a:r>
              <a:rPr lang="da-DK" dirty="0"/>
              <a:t>, Larsen og </a:t>
            </a:r>
            <a:r>
              <a:rPr lang="da-DK" dirty="0" err="1"/>
              <a:t>Bøe</a:t>
            </a:r>
            <a:r>
              <a:rPr lang="da-DK" dirty="0"/>
              <a:t>. At komme sig. Fra personlig udvikling til social forandring. Dansk selskab for psykosocial rehabilitering. 2020. nr. 04</a:t>
            </a:r>
            <a:endParaRPr dirty="0"/>
          </a:p>
          <a:p>
            <a:pPr marL="0" lvl="0" indent="0" algn="l" rtl="0">
              <a:lnSpc>
                <a:spcPct val="100000"/>
              </a:lnSpc>
              <a:spcBef>
                <a:spcPts val="0"/>
              </a:spcBef>
              <a:spcAft>
                <a:spcPts val="0"/>
              </a:spcAft>
              <a:buSzPts val="1100"/>
              <a:buNone/>
            </a:pPr>
            <a:endParaRPr dirty="0"/>
          </a:p>
        </p:txBody>
      </p:sp>
      <p:sp>
        <p:nvSpPr>
          <p:cNvPr id="132" name="Google Shape;132;gc028943a43_0_132:notes"/>
          <p:cNvSpPr txBox="1">
            <a:spLocks noGrp="1"/>
          </p:cNvSpPr>
          <p:nvPr>
            <p:ph type="sldNum" idx="12"/>
          </p:nvPr>
        </p:nvSpPr>
        <p:spPr>
          <a:xfrm>
            <a:off x="3850443" y="9428596"/>
            <a:ext cx="2945659" cy="49796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da-DK"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083342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a:extLst>
            <a:ext uri="{FF2B5EF4-FFF2-40B4-BE49-F238E27FC236}">
              <a16:creationId xmlns:a16="http://schemas.microsoft.com/office/drawing/2014/main" id="{09DEE72F-29E3-CB20-1F08-209EE28EE4EF}"/>
            </a:ext>
          </a:extLst>
        </p:cNvPr>
        <p:cNvGrpSpPr/>
        <p:nvPr/>
      </p:nvGrpSpPr>
      <p:grpSpPr>
        <a:xfrm>
          <a:off x="0" y="0"/>
          <a:ext cx="0" cy="0"/>
          <a:chOff x="0" y="0"/>
          <a:chExt cx="0" cy="0"/>
        </a:xfrm>
      </p:grpSpPr>
      <p:sp>
        <p:nvSpPr>
          <p:cNvPr id="130" name="Google Shape;130;gc028943a43_0_132:notes">
            <a:extLst>
              <a:ext uri="{FF2B5EF4-FFF2-40B4-BE49-F238E27FC236}">
                <a16:creationId xmlns:a16="http://schemas.microsoft.com/office/drawing/2014/main" id="{43966A31-1E9D-E9F3-EA2C-475BB4D22C0E}"/>
              </a:ext>
            </a:extLst>
          </p:cNvPr>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gc028943a43_0_132:notes">
            <a:extLst>
              <a:ext uri="{FF2B5EF4-FFF2-40B4-BE49-F238E27FC236}">
                <a16:creationId xmlns:a16="http://schemas.microsoft.com/office/drawing/2014/main" id="{C6D54775-56AB-76DC-6984-BCFC6B04C5F8}"/>
              </a:ext>
            </a:extLst>
          </p:cNvPr>
          <p:cNvSpPr txBox="1">
            <a:spLocks noGrp="1"/>
          </p:cNvSpPr>
          <p:nvPr>
            <p:ph type="body" idx="1"/>
          </p:nvPr>
        </p:nvSpPr>
        <p:spPr>
          <a:xfrm>
            <a:off x="422275" y="4777200"/>
            <a:ext cx="5953125" cy="3908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da-DK" b="1" dirty="0">
                <a:sym typeface="Arial"/>
              </a:rPr>
              <a:t>Formål: Individ orienteret definition</a:t>
            </a:r>
          </a:p>
          <a:p>
            <a:pPr marL="0" marR="0" lvl="0" indent="0" algn="l" rtl="0">
              <a:lnSpc>
                <a:spcPct val="100000"/>
              </a:lnSpc>
              <a:spcBef>
                <a:spcPts val="0"/>
              </a:spcBef>
              <a:spcAft>
                <a:spcPts val="0"/>
              </a:spcAft>
              <a:buClr>
                <a:schemeClr val="dk1"/>
              </a:buClr>
              <a:buSzPts val="1200"/>
              <a:buFont typeface="Arial"/>
              <a:buNone/>
            </a:pPr>
            <a:endParaRPr lang="da-DK" dirty="0">
              <a:sym typeface="Arial"/>
            </a:endParaRPr>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da-DK" dirty="0"/>
              <a:t>3 slides om definitioner – Vælg en der passer til formålet og gruppen</a:t>
            </a:r>
          </a:p>
          <a:p>
            <a:pPr marL="0" marR="0" lvl="0" indent="0" algn="l" rtl="0">
              <a:lnSpc>
                <a:spcPct val="100000"/>
              </a:lnSpc>
              <a:spcBef>
                <a:spcPts val="0"/>
              </a:spcBef>
              <a:spcAft>
                <a:spcPts val="0"/>
              </a:spcAft>
              <a:buClr>
                <a:schemeClr val="dk1"/>
              </a:buClr>
              <a:buSzPts val="1200"/>
              <a:buFont typeface="Arial"/>
              <a:buNone/>
            </a:pPr>
            <a:endParaRPr lang="da-DK" dirty="0">
              <a:sym typeface="Arial"/>
            </a:endParaRPr>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da-DK" dirty="0">
                <a:sym typeface="Arial"/>
              </a:rPr>
              <a:t>Definition: </a:t>
            </a:r>
            <a:r>
              <a:rPr lang="da-DK" dirty="0"/>
              <a:t>Inspireret af W. Anthony 1993. Professor, Boston University Center for </a:t>
            </a:r>
            <a:r>
              <a:rPr lang="da-DK" dirty="0" err="1"/>
              <a:t>Psychiatric</a:t>
            </a:r>
            <a:r>
              <a:rPr lang="da-DK" dirty="0"/>
              <a:t> rehabilitation.</a:t>
            </a:r>
          </a:p>
          <a:p>
            <a:pPr marL="457200" lvl="0" indent="-304800" algn="l" rtl="0">
              <a:lnSpc>
                <a:spcPct val="150000"/>
              </a:lnSpc>
              <a:spcBef>
                <a:spcPts val="1000"/>
              </a:spcBef>
              <a:spcAft>
                <a:spcPts val="0"/>
              </a:spcAft>
              <a:buClr>
                <a:schemeClr val="dk1"/>
              </a:buClr>
              <a:buSzPts val="1200"/>
              <a:buFont typeface="Wingdings" panose="05000000000000000000" pitchFamily="2" charset="2"/>
              <a:buChar char="§"/>
            </a:pPr>
            <a:r>
              <a:rPr lang="da-DK" dirty="0"/>
              <a:t>Recovery er en dybt personlig, unik forandringsproces med hensyn til ens holdninger, værdier og mål, færdigheder og/eller roller</a:t>
            </a:r>
          </a:p>
          <a:p>
            <a:pPr marL="457200" lvl="0" indent="-304800" algn="l" rtl="0">
              <a:lnSpc>
                <a:spcPct val="150000"/>
              </a:lnSpc>
              <a:spcBef>
                <a:spcPts val="1000"/>
              </a:spcBef>
              <a:spcAft>
                <a:spcPts val="0"/>
              </a:spcAft>
              <a:buClr>
                <a:schemeClr val="dk1"/>
              </a:buClr>
              <a:buSzPts val="1200"/>
              <a:buFont typeface="Wingdings" panose="05000000000000000000" pitchFamily="2" charset="2"/>
              <a:buChar char="§"/>
            </a:pPr>
            <a:r>
              <a:rPr lang="da-DK" dirty="0"/>
              <a:t>Det er en måde, at leve et tilfredsstillende liv på, præget af håb og aktiv medvirken selv med de begrænsninger, der er forårsaget af sygdom</a:t>
            </a:r>
          </a:p>
          <a:p>
            <a:pPr marL="457200" lvl="0" indent="-304800" algn="l" rtl="0">
              <a:lnSpc>
                <a:spcPct val="150000"/>
              </a:lnSpc>
              <a:spcBef>
                <a:spcPts val="1000"/>
              </a:spcBef>
              <a:spcAft>
                <a:spcPts val="0"/>
              </a:spcAft>
              <a:buClr>
                <a:schemeClr val="dk1"/>
              </a:buClr>
              <a:buSzPts val="1200"/>
              <a:buFont typeface="Wingdings" panose="05000000000000000000" pitchFamily="2" charset="2"/>
              <a:buChar char="§"/>
            </a:pPr>
            <a:r>
              <a:rPr lang="da-DK" dirty="0"/>
              <a:t>Recovery indebærer udvikling af ny mening og nyt formål i ens liv</a:t>
            </a:r>
          </a:p>
          <a:p>
            <a:pPr marL="457200" lvl="0" indent="0" algn="l" rtl="0">
              <a:lnSpc>
                <a:spcPct val="100000"/>
              </a:lnSpc>
              <a:spcBef>
                <a:spcPts val="0"/>
              </a:spcBef>
              <a:spcAft>
                <a:spcPts val="0"/>
              </a:spcAft>
              <a:buSzPts val="1100"/>
              <a:buNone/>
            </a:pPr>
            <a:endParaRPr lang="da-DK" dirty="0"/>
          </a:p>
          <a:p>
            <a:pPr marL="457200" lvl="0" indent="0" algn="l" rtl="0">
              <a:lnSpc>
                <a:spcPct val="100000"/>
              </a:lnSpc>
              <a:spcBef>
                <a:spcPts val="0"/>
              </a:spcBef>
              <a:spcAft>
                <a:spcPts val="0"/>
              </a:spcAft>
              <a:buSzPts val="1100"/>
              <a:buNone/>
            </a:pPr>
            <a:r>
              <a:rPr lang="da-DK" dirty="0"/>
              <a:t>Kilde: Wilken JP &amp; Den </a:t>
            </a:r>
            <a:r>
              <a:rPr lang="da-DK" dirty="0" err="1"/>
              <a:t>Hollander</a:t>
            </a:r>
            <a:r>
              <a:rPr lang="da-DK" dirty="0"/>
              <a:t> D. Rehabilitering og </a:t>
            </a:r>
            <a:r>
              <a:rPr lang="da-DK" dirty="0" err="1"/>
              <a:t>recovery</a:t>
            </a:r>
            <a:r>
              <a:rPr lang="da-DK" dirty="0"/>
              <a:t>. En integreret tilgang. Akademisk Forlag 2008</a:t>
            </a:r>
          </a:p>
          <a:p>
            <a:pPr marL="158750" marR="0" lvl="0" indent="0" algn="l" rtl="0">
              <a:lnSpc>
                <a:spcPct val="100000"/>
              </a:lnSpc>
              <a:spcBef>
                <a:spcPts val="0"/>
              </a:spcBef>
              <a:spcAft>
                <a:spcPts val="0"/>
              </a:spcAft>
              <a:buClr>
                <a:srgbClr val="000000"/>
              </a:buClr>
              <a:buSzPts val="1100"/>
              <a:buFont typeface="Arial"/>
              <a:buNone/>
            </a:pPr>
            <a:endParaRPr lang="da-DK" dirty="0">
              <a:sym typeface="Arial"/>
            </a:endParaRPr>
          </a:p>
          <a:p>
            <a:pPr marL="158750" marR="0" lvl="0" indent="0" algn="l" rtl="0">
              <a:lnSpc>
                <a:spcPct val="100000"/>
              </a:lnSpc>
              <a:spcBef>
                <a:spcPts val="0"/>
              </a:spcBef>
              <a:spcAft>
                <a:spcPts val="0"/>
              </a:spcAft>
              <a:buClr>
                <a:srgbClr val="000000"/>
              </a:buClr>
              <a:buSzPts val="1100"/>
              <a:buFont typeface="Arial"/>
              <a:buNone/>
            </a:pPr>
            <a:r>
              <a:rPr lang="da-DK" dirty="0">
                <a:sym typeface="Arial"/>
              </a:rPr>
              <a:t>Hvad tænker I om den definition?</a:t>
            </a:r>
          </a:p>
          <a:p>
            <a:pPr marL="330200" marR="0" lvl="0" indent="-171450" algn="l" rtl="0">
              <a:lnSpc>
                <a:spcPct val="100000"/>
              </a:lnSpc>
              <a:spcBef>
                <a:spcPts val="0"/>
              </a:spcBef>
              <a:spcAft>
                <a:spcPts val="0"/>
              </a:spcAft>
              <a:buClr>
                <a:srgbClr val="000000"/>
              </a:buClr>
              <a:buSzPts val="1100"/>
              <a:buFont typeface="Wingdings" panose="05000000000000000000" pitchFamily="2" charset="2"/>
              <a:buChar char="§"/>
            </a:pPr>
            <a:r>
              <a:rPr lang="da-DK" dirty="0">
                <a:sym typeface="Arial"/>
              </a:rPr>
              <a:t>Fokus er på hvad personerne selv mener der skal til for at »komme sig«. Recovery bliver primært betragtet som en personlig proces of bliver nogle gange </a:t>
            </a:r>
            <a:r>
              <a:rPr lang="da-DK" dirty="0" err="1">
                <a:sym typeface="Arial"/>
              </a:rPr>
              <a:t>kriteres</a:t>
            </a:r>
            <a:r>
              <a:rPr lang="da-DK" dirty="0">
                <a:sym typeface="Arial"/>
              </a:rPr>
              <a:t> for at lægge stor vægt og ansvar på den enkelte. Hvis du ikke kommer dig er det fordi du gør det forkert og ikke anstrenger dig.</a:t>
            </a:r>
          </a:p>
        </p:txBody>
      </p:sp>
      <p:sp>
        <p:nvSpPr>
          <p:cNvPr id="132" name="Google Shape;132;gc028943a43_0_132:notes">
            <a:extLst>
              <a:ext uri="{FF2B5EF4-FFF2-40B4-BE49-F238E27FC236}">
                <a16:creationId xmlns:a16="http://schemas.microsoft.com/office/drawing/2014/main" id="{44761D0A-0281-E6AF-B1AD-19282B970C1D}"/>
              </a:ext>
            </a:extLst>
          </p:cNvPr>
          <p:cNvSpPr txBox="1">
            <a:spLocks noGrp="1"/>
          </p:cNvSpPr>
          <p:nvPr>
            <p:ph type="sldNum" idx="12"/>
          </p:nvPr>
        </p:nvSpPr>
        <p:spPr>
          <a:xfrm>
            <a:off x="3850443" y="9428596"/>
            <a:ext cx="2945659" cy="49796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da-DK"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778125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62f6f16613_0_19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g362f6f16613_0_194:notes"/>
          <p:cNvSpPr txBox="1">
            <a:spLocks noGrp="1"/>
          </p:cNvSpPr>
          <p:nvPr>
            <p:ph type="body" idx="1"/>
          </p:nvPr>
        </p:nvSpPr>
        <p:spPr>
          <a:xfrm>
            <a:off x="679768" y="4777200"/>
            <a:ext cx="5438140" cy="390877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da-DK" sz="1100" b="1" dirty="0">
                <a:solidFill>
                  <a:srgbClr val="00B050"/>
                </a:solidFill>
                <a:latin typeface="+mn-lt"/>
              </a:rPr>
              <a:t>3 slides om definitioner – </a:t>
            </a:r>
            <a:r>
              <a:rPr lang="da-DK" sz="1100" b="1" u="sng" dirty="0">
                <a:solidFill>
                  <a:srgbClr val="00B050"/>
                </a:solidFill>
                <a:latin typeface="+mn-lt"/>
              </a:rPr>
              <a:t>Vælg en der passer til formålet og gruppen</a:t>
            </a:r>
          </a:p>
          <a:p>
            <a:pPr fontAlgn="t"/>
            <a:endParaRPr lang="da-DK" b="0" i="0" dirty="0">
              <a:effectLst/>
              <a:latin typeface="+mn-lt"/>
            </a:endParaRPr>
          </a:p>
          <a:p>
            <a:pPr fontAlgn="t"/>
            <a:r>
              <a:rPr lang="da-DK" b="0" i="0" dirty="0">
                <a:effectLst/>
                <a:latin typeface="+mn-lt"/>
              </a:rPr>
              <a:t>Mike </a:t>
            </a:r>
            <a:r>
              <a:rPr lang="da-DK" b="0" i="0" dirty="0" err="1">
                <a:effectLst/>
                <a:latin typeface="+mn-lt"/>
              </a:rPr>
              <a:t>Slade</a:t>
            </a:r>
            <a:r>
              <a:rPr lang="da-DK" b="0" i="0" dirty="0">
                <a:effectLst/>
                <a:latin typeface="+mn-lt"/>
              </a:rPr>
              <a:t> er en af verdens førende forskere inden for personlig </a:t>
            </a:r>
            <a:r>
              <a:rPr lang="da-DK" b="0" i="0" dirty="0" err="1">
                <a:effectLst/>
                <a:latin typeface="+mn-lt"/>
              </a:rPr>
              <a:t>recovery</a:t>
            </a:r>
            <a:r>
              <a:rPr lang="da-DK" b="0" i="0" dirty="0">
                <a:effectLst/>
                <a:latin typeface="+mn-lt"/>
              </a:rPr>
              <a:t>.</a:t>
            </a:r>
          </a:p>
          <a:p>
            <a:pPr fontAlgn="t">
              <a:buFont typeface="Arial" panose="020B0604020202020204" pitchFamily="34" charset="0"/>
              <a:buNone/>
            </a:pPr>
            <a:r>
              <a:rPr lang="da-DK" b="0" i="0" dirty="0">
                <a:effectLst/>
                <a:latin typeface="+mn-lt"/>
              </a:rPr>
              <a:t>Recovery handler ikke om at fjerne symptomer. Det handler om at </a:t>
            </a:r>
            <a:r>
              <a:rPr lang="da-DK" b="0" i="1" dirty="0">
                <a:effectLst/>
                <a:latin typeface="+mn-lt"/>
              </a:rPr>
              <a:t>leve et godt, meningsfuldt liv</a:t>
            </a:r>
            <a:r>
              <a:rPr lang="da-DK" b="0" i="0" dirty="0">
                <a:effectLst/>
                <a:latin typeface="+mn-lt"/>
              </a:rPr>
              <a:t>, som man selv definerer. Symptomer kan komme og gå – et godt liv er stadig muligt</a:t>
            </a:r>
          </a:p>
          <a:p>
            <a:pPr fontAlgn="t">
              <a:buFont typeface="Arial" panose="020B0604020202020204" pitchFamily="34" charset="0"/>
              <a:buNone/>
            </a:pPr>
            <a:r>
              <a:rPr lang="da-DK" b="0" i="0" dirty="0">
                <a:effectLst/>
                <a:latin typeface="+mn-lt"/>
              </a:rPr>
              <a:t>Fokus flyttes fra “at blive rask” til “at leve og trives”. Ikke fokus på sygdom, symptomer og problemer men have fokus på styrker og ressourcer.</a:t>
            </a:r>
          </a:p>
          <a:p>
            <a:pPr fontAlgn="t">
              <a:buFont typeface="Arial" panose="020B0604020202020204" pitchFamily="34" charset="0"/>
              <a:buNone/>
            </a:pPr>
            <a:endParaRPr lang="da-DK" b="0" i="0" dirty="0">
              <a:effectLst/>
              <a:latin typeface="+mn-lt"/>
            </a:endParaRPr>
          </a:p>
          <a:p>
            <a:pPr fontAlgn="t">
              <a:buFont typeface="Arial" panose="020B0604020202020204" pitchFamily="34" charset="0"/>
              <a:buNone/>
            </a:pPr>
            <a:r>
              <a:rPr lang="da-DK" b="0" i="0" dirty="0">
                <a:effectLst/>
                <a:latin typeface="+mn-lt"/>
              </a:rPr>
              <a:t>Det understreger </a:t>
            </a:r>
            <a:r>
              <a:rPr lang="da-DK" b="0" i="1" dirty="0">
                <a:effectLst/>
                <a:latin typeface="+mn-lt"/>
              </a:rPr>
              <a:t>personens egen definition</a:t>
            </a:r>
            <a:r>
              <a:rPr lang="da-DK" b="0" i="0" dirty="0">
                <a:effectLst/>
                <a:latin typeface="+mn-lt"/>
              </a:rPr>
              <a:t> af et godt liv. Det bryder med et sygdomsorienteret perspektiv. Det lægger vægt på håb, autonomi og mening. Det er en kerne i moderne </a:t>
            </a:r>
            <a:r>
              <a:rPr lang="da-DK" b="0" i="0" dirty="0" err="1">
                <a:effectLst/>
                <a:latin typeface="+mn-lt"/>
              </a:rPr>
              <a:t>recovery</a:t>
            </a:r>
            <a:r>
              <a:rPr lang="da-DK" b="0" i="0" dirty="0">
                <a:effectLst/>
                <a:latin typeface="+mn-lt"/>
              </a:rPr>
              <a:t>‑baseret praksis i psykiatrien.</a:t>
            </a:r>
          </a:p>
          <a:p>
            <a:pPr fontAlgn="t">
              <a:buFont typeface="Arial" panose="020B0604020202020204" pitchFamily="34" charset="0"/>
              <a:buNone/>
            </a:pPr>
            <a:br>
              <a:rPr lang="da-DK" b="0" i="0" dirty="0">
                <a:effectLst/>
                <a:latin typeface="+mn-lt"/>
              </a:rPr>
            </a:br>
            <a:r>
              <a:rPr lang="da-DK" b="1" i="0" dirty="0">
                <a:effectLst/>
                <a:latin typeface="+mn-lt"/>
              </a:rPr>
              <a:t>Hvordan kan det bruges i praksis?</a:t>
            </a:r>
          </a:p>
          <a:p>
            <a:pPr marL="171450" indent="-171450" fontAlgn="t">
              <a:buFont typeface="Arial" panose="020B0604020202020204" pitchFamily="34" charset="0"/>
              <a:buChar char="•"/>
            </a:pPr>
            <a:r>
              <a:rPr lang="da-DK" b="0" i="0" dirty="0">
                <a:effectLst/>
                <a:latin typeface="+mn-lt"/>
              </a:rPr>
              <a:t>At spørge: </a:t>
            </a:r>
            <a:r>
              <a:rPr lang="da-DK" b="0" i="1" dirty="0">
                <a:effectLst/>
                <a:latin typeface="+mn-lt"/>
              </a:rPr>
              <a:t>Hvad er et tilfredsstillende liv for dig?</a:t>
            </a:r>
            <a:endParaRPr lang="da-DK" b="0" i="0" dirty="0">
              <a:effectLst/>
              <a:latin typeface="+mn-lt"/>
            </a:endParaRPr>
          </a:p>
          <a:p>
            <a:pPr marL="171450" indent="-171450" fontAlgn="t">
              <a:buFont typeface="Arial" panose="020B0604020202020204" pitchFamily="34" charset="0"/>
              <a:buChar char="•"/>
            </a:pPr>
            <a:r>
              <a:rPr lang="da-DK" b="0" i="0" dirty="0">
                <a:effectLst/>
                <a:latin typeface="+mn-lt"/>
              </a:rPr>
              <a:t>At acceptere, at symptomer ikke nødvendigvis stopper livet.</a:t>
            </a:r>
          </a:p>
          <a:p>
            <a:pPr marL="171450" indent="-171450" fontAlgn="t">
              <a:buFont typeface="Arial" panose="020B0604020202020204" pitchFamily="34" charset="0"/>
              <a:buChar char="•"/>
            </a:pPr>
            <a:r>
              <a:rPr lang="da-DK" b="0" i="0" dirty="0">
                <a:effectLst/>
                <a:latin typeface="+mn-lt"/>
              </a:rPr>
              <a:t>At støtte personen i egen retning, egne drømme og eget tempo.</a:t>
            </a:r>
          </a:p>
          <a:p>
            <a:pPr marL="171450" indent="-171450" fontAlgn="t">
              <a:buFont typeface="Arial" panose="020B0604020202020204" pitchFamily="34" charset="0"/>
              <a:buChar char="•"/>
            </a:pPr>
            <a:r>
              <a:rPr lang="da-DK" b="0" i="0" dirty="0">
                <a:effectLst/>
                <a:latin typeface="+mn-lt"/>
              </a:rPr>
              <a:t>At arbejde med håb og handlemuligheder fremfor behandling alene.</a:t>
            </a:r>
          </a:p>
          <a:p>
            <a:pPr marL="0" marR="0" lvl="0" indent="0" algn="l" defTabSz="914400" rtl="0" eaLnBrk="1" fontAlgn="t" latinLnBrk="0" hangingPunct="1">
              <a:lnSpc>
                <a:spcPct val="100000"/>
              </a:lnSpc>
              <a:spcBef>
                <a:spcPts val="0"/>
              </a:spcBef>
              <a:spcAft>
                <a:spcPts val="0"/>
              </a:spcAft>
              <a:buClrTx/>
              <a:buSzTx/>
              <a:buFontTx/>
              <a:buNone/>
              <a:tabLst/>
              <a:defRPr/>
            </a:pPr>
            <a:endParaRPr lang="da-DK" b="1" i="0" dirty="0">
              <a:effectLst/>
              <a:latin typeface="+mn-lt"/>
            </a:endParaRPr>
          </a:p>
          <a:p>
            <a:pPr marL="0" marR="0" lvl="0" indent="0" algn="l" defTabSz="914400" rtl="0" eaLnBrk="1" fontAlgn="t" latinLnBrk="0" hangingPunct="1">
              <a:lnSpc>
                <a:spcPct val="100000"/>
              </a:lnSpc>
              <a:spcBef>
                <a:spcPts val="0"/>
              </a:spcBef>
              <a:spcAft>
                <a:spcPts val="0"/>
              </a:spcAft>
              <a:buClrTx/>
              <a:buSzTx/>
              <a:buFontTx/>
              <a:buNone/>
              <a:tabLst/>
              <a:defRPr/>
            </a:pPr>
            <a:r>
              <a:rPr lang="da-DK" b="0" i="0" dirty="0">
                <a:effectLst/>
                <a:latin typeface="+mn-lt"/>
              </a:rPr>
              <a:t>Af </a:t>
            </a:r>
            <a:r>
              <a:rPr lang="da-DK" b="0" i="0" dirty="0" err="1">
                <a:effectLst/>
                <a:latin typeface="+mn-lt"/>
              </a:rPr>
              <a:t>Geoff</a:t>
            </a:r>
            <a:r>
              <a:rPr lang="da-DK" b="0" i="0" dirty="0">
                <a:effectLst/>
                <a:latin typeface="+mn-lt"/>
              </a:rPr>
              <a:t> Shepherd, </a:t>
            </a:r>
            <a:r>
              <a:rPr lang="da-DK" b="0" i="0" dirty="0" err="1">
                <a:effectLst/>
                <a:latin typeface="+mn-lt"/>
              </a:rPr>
              <a:t>Jed</a:t>
            </a:r>
            <a:r>
              <a:rPr lang="da-DK" b="0" i="0" dirty="0">
                <a:effectLst/>
                <a:latin typeface="+mn-lt"/>
              </a:rPr>
              <a:t> </a:t>
            </a:r>
            <a:r>
              <a:rPr lang="da-DK" b="0" i="0" dirty="0" err="1">
                <a:effectLst/>
                <a:latin typeface="+mn-lt"/>
              </a:rPr>
              <a:t>Boardman</a:t>
            </a:r>
            <a:r>
              <a:rPr lang="da-DK" b="0" i="0" dirty="0">
                <a:effectLst/>
                <a:latin typeface="+mn-lt"/>
              </a:rPr>
              <a:t> &amp; Mike </a:t>
            </a:r>
            <a:r>
              <a:rPr lang="da-DK" b="0" i="0" dirty="0" err="1">
                <a:effectLst/>
                <a:latin typeface="+mn-lt"/>
              </a:rPr>
              <a:t>Slade</a:t>
            </a:r>
            <a:r>
              <a:rPr lang="da-DK" b="0" i="0" dirty="0">
                <a:effectLst/>
                <a:latin typeface="+mn-lt"/>
              </a:rPr>
              <a:t> “</a:t>
            </a:r>
            <a:r>
              <a:rPr lang="da-DK" b="0" i="0" dirty="0" err="1">
                <a:effectLst/>
                <a:latin typeface="+mn-lt"/>
              </a:rPr>
              <a:t>Making</a:t>
            </a:r>
            <a:r>
              <a:rPr lang="da-DK" b="0" i="0" dirty="0">
                <a:effectLst/>
                <a:latin typeface="+mn-lt"/>
              </a:rPr>
              <a:t> Recovery a Reality” (2008)</a:t>
            </a:r>
          </a:p>
          <a:p>
            <a:pPr fontAlgn="t"/>
            <a:endParaRPr lang="da-DK" b="0" i="0" dirty="0">
              <a:effectLst/>
              <a:latin typeface="+mn-lt"/>
            </a:endParaRPr>
          </a:p>
          <a:p>
            <a:pPr fontAlgn="t"/>
            <a:br>
              <a:rPr lang="da-DK" b="0" i="0" dirty="0">
                <a:effectLst/>
                <a:latin typeface="+mn-lt"/>
              </a:rPr>
            </a:br>
            <a:endParaRPr lang="da-DK" b="0" i="0" dirty="0">
              <a:effectLst/>
              <a:latin typeface="+mn-lt"/>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da-DK" sz="1100" b="1" u="sng" dirty="0">
              <a:solidFill>
                <a:srgbClr val="00B050"/>
              </a:solidFill>
              <a:latin typeface="+mn-lt"/>
            </a:endParaRPr>
          </a:p>
          <a:p>
            <a:pPr marL="0" marR="0" lvl="0" indent="0" algn="l" rtl="0">
              <a:lnSpc>
                <a:spcPct val="100000"/>
              </a:lnSpc>
              <a:spcBef>
                <a:spcPts val="0"/>
              </a:spcBef>
              <a:spcAft>
                <a:spcPts val="0"/>
              </a:spcAft>
              <a:buClr>
                <a:schemeClr val="dk1"/>
              </a:buClr>
              <a:buSzPts val="1200"/>
              <a:buFont typeface="Calibri"/>
              <a:buNone/>
            </a:pPr>
            <a:endParaRPr sz="1100" dirty="0">
              <a:latin typeface="+mn-lt"/>
            </a:endParaRPr>
          </a:p>
        </p:txBody>
      </p:sp>
      <p:sp>
        <p:nvSpPr>
          <p:cNvPr id="148" name="Google Shape;148;g362f6f16613_0_194:notes"/>
          <p:cNvSpPr txBox="1">
            <a:spLocks noGrp="1"/>
          </p:cNvSpPr>
          <p:nvPr>
            <p:ph type="sldNum" idx="12"/>
          </p:nvPr>
        </p:nvSpPr>
        <p:spPr>
          <a:xfrm>
            <a:off x="3850443" y="9428596"/>
            <a:ext cx="2945659" cy="49796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a-DK"/>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elslide">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D14205D4-718A-C47D-B6F7-4D086E5409D4}"/>
              </a:ext>
            </a:extLst>
          </p:cNvPr>
          <p:cNvSpPr/>
          <p:nvPr userDrawn="1"/>
        </p:nvSpPr>
        <p:spPr>
          <a:xfrm>
            <a:off x="1014884" y="1205793"/>
            <a:ext cx="10088545" cy="4672483"/>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el 1"/>
          <p:cNvSpPr>
            <a:spLocks noGrp="1"/>
          </p:cNvSpPr>
          <p:nvPr>
            <p:ph type="ctrTitle"/>
          </p:nvPr>
        </p:nvSpPr>
        <p:spPr>
          <a:xfrm>
            <a:off x="6561574" y="1522315"/>
            <a:ext cx="4106425" cy="2258943"/>
          </a:xfrm>
        </p:spPr>
        <p:txBody>
          <a:bodyPr anchor="b">
            <a:normAutofit/>
          </a:bodyPr>
          <a:lstStyle>
            <a:lvl1pPr algn="l">
              <a:defRPr sz="4400"/>
            </a:lvl1pPr>
          </a:lstStyle>
          <a:p>
            <a:r>
              <a:rPr lang="da-DK"/>
              <a:t>Klik for at redigere titeltypografien i masteren</a:t>
            </a:r>
            <a:endParaRPr lang="da-DK" dirty="0"/>
          </a:p>
        </p:txBody>
      </p:sp>
      <p:sp>
        <p:nvSpPr>
          <p:cNvPr id="3" name="Undertitel 2"/>
          <p:cNvSpPr>
            <a:spLocks noGrp="1"/>
          </p:cNvSpPr>
          <p:nvPr>
            <p:ph type="subTitle" idx="1"/>
          </p:nvPr>
        </p:nvSpPr>
        <p:spPr>
          <a:xfrm>
            <a:off x="6561574" y="3873333"/>
            <a:ext cx="4106425" cy="1753733"/>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
        <p:nvSpPr>
          <p:cNvPr id="9" name="Pladsholder til billede 8">
            <a:extLst>
              <a:ext uri="{FF2B5EF4-FFF2-40B4-BE49-F238E27FC236}">
                <a16:creationId xmlns:a16="http://schemas.microsoft.com/office/drawing/2014/main" id="{64C1CB41-8C26-1C5A-A23A-974290272560}"/>
              </a:ext>
            </a:extLst>
          </p:cNvPr>
          <p:cNvSpPr>
            <a:spLocks noGrp="1"/>
          </p:cNvSpPr>
          <p:nvPr>
            <p:ph type="pic" sz="quarter" idx="13"/>
          </p:nvPr>
        </p:nvSpPr>
        <p:spPr>
          <a:xfrm>
            <a:off x="1524001" y="1522316"/>
            <a:ext cx="4762499" cy="4104750"/>
          </a:xfrm>
        </p:spPr>
        <p:txBody>
          <a:bodyPr/>
          <a:lstStyle>
            <a:lvl1pPr marL="0" indent="0">
              <a:buNone/>
              <a:defRPr/>
            </a:lvl1pPr>
          </a:lstStyle>
          <a:p>
            <a:r>
              <a:rPr lang="da-DK"/>
              <a:t>Klik på ikonet for at tilføje et billede</a:t>
            </a:r>
          </a:p>
        </p:txBody>
      </p:sp>
    </p:spTree>
    <p:extLst>
      <p:ext uri="{BB962C8B-B14F-4D97-AF65-F5344CB8AC3E}">
        <p14:creationId xmlns:p14="http://schemas.microsoft.com/office/powerpoint/2010/main" val="569540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Tree>
    <p:extLst>
      <p:ext uri="{BB962C8B-B14F-4D97-AF65-F5344CB8AC3E}">
        <p14:creationId xmlns:p14="http://schemas.microsoft.com/office/powerpoint/2010/main" val="535519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g362f6297ca8_0_15"/>
          <p:cNvSpPr txBox="1">
            <a:spLocks noGrp="1"/>
          </p:cNvSpPr>
          <p:nvPr>
            <p:ph type="title"/>
          </p:nvPr>
        </p:nvSpPr>
        <p:spPr>
          <a:xfrm>
            <a:off x="415601"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2" name="Google Shape;22;g362f6297ca8_0_15"/>
          <p:cNvSpPr txBox="1">
            <a:spLocks noGrp="1"/>
          </p:cNvSpPr>
          <p:nvPr>
            <p:ph type="body" idx="1"/>
          </p:nvPr>
        </p:nvSpPr>
        <p:spPr>
          <a:xfrm>
            <a:off x="415601"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3" name="Google Shape;23;g362f6297ca8_0_15"/>
          <p:cNvSpPr txBox="1">
            <a:spLocks noGrp="1"/>
          </p:cNvSpPr>
          <p:nvPr>
            <p:ph type="body" idx="2"/>
          </p:nvPr>
        </p:nvSpPr>
        <p:spPr>
          <a:xfrm>
            <a:off x="6443201"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4" name="Google Shape;24;g362f6297ca8_0_15"/>
          <p:cNvSpPr txBox="1">
            <a:spLocks noGrp="1"/>
          </p:cNvSpPr>
          <p:nvPr>
            <p:ph type="sldNum" idx="12"/>
          </p:nvPr>
        </p:nvSpPr>
        <p:spPr>
          <a:xfrm>
            <a:off x="11296611"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da-DK" smtClean="0"/>
              <a:pPr/>
              <a:t>‹nr.›</a:t>
            </a:fld>
            <a:endParaRPr lang="da-DK"/>
          </a:p>
        </p:txBody>
      </p:sp>
    </p:spTree>
    <p:extLst>
      <p:ext uri="{BB962C8B-B14F-4D97-AF65-F5344CB8AC3E}">
        <p14:creationId xmlns:p14="http://schemas.microsoft.com/office/powerpoint/2010/main" val="3286924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Èn tekstspalte">
    <p:spTree>
      <p:nvGrpSpPr>
        <p:cNvPr id="1" name=""/>
        <p:cNvGrpSpPr/>
        <p:nvPr/>
      </p:nvGrpSpPr>
      <p:grpSpPr>
        <a:xfrm>
          <a:off x="0" y="0"/>
          <a:ext cx="0" cy="0"/>
          <a:chOff x="0" y="0"/>
          <a:chExt cx="0" cy="0"/>
        </a:xfrm>
      </p:grpSpPr>
      <p:sp>
        <p:nvSpPr>
          <p:cNvPr id="11" name="Titel 1"/>
          <p:cNvSpPr>
            <a:spLocks noGrp="1"/>
          </p:cNvSpPr>
          <p:nvPr>
            <p:ph type="title" hasCustomPrompt="1"/>
          </p:nvPr>
        </p:nvSpPr>
        <p:spPr>
          <a:xfrm>
            <a:off x="1824000" y="872722"/>
            <a:ext cx="9456000" cy="1161947"/>
          </a:xfrm>
        </p:spPr>
        <p:txBody>
          <a:bodyPr/>
          <a:lstStyle/>
          <a:p>
            <a:r>
              <a:rPr lang="da-DK" dirty="0"/>
              <a:t>Overskrift 27pt i to eller flere linjer </a:t>
            </a:r>
            <a:br>
              <a:rPr lang="da-DK" dirty="0"/>
            </a:br>
            <a:r>
              <a:rPr lang="da-DK" dirty="0"/>
              <a:t>teksten vokser opad</a:t>
            </a:r>
          </a:p>
        </p:txBody>
      </p:sp>
      <p:sp>
        <p:nvSpPr>
          <p:cNvPr id="3" name="Pladsholder til indhold 2"/>
          <p:cNvSpPr>
            <a:spLocks noGrp="1"/>
          </p:cNvSpPr>
          <p:nvPr>
            <p:ph sz="quarter" idx="13" hasCustomPrompt="1"/>
          </p:nvPr>
        </p:nvSpPr>
        <p:spPr>
          <a:xfrm>
            <a:off x="1824571" y="2327275"/>
            <a:ext cx="9455151" cy="3160713"/>
          </a:xfrm>
        </p:spPr>
        <p:txBody>
          <a:bodyPr/>
          <a:lstStyle/>
          <a:p>
            <a:pPr lvl="0"/>
            <a:r>
              <a:rPr lang="da-DK" dirty="0"/>
              <a:t>Brødtekst 22pt skrives her</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13749096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Èn tekstspalte">
  <p:cSld name="Èn tekstspalte">
    <p:spTree>
      <p:nvGrpSpPr>
        <p:cNvPr id="1" name="Shape 67"/>
        <p:cNvGrpSpPr/>
        <p:nvPr/>
      </p:nvGrpSpPr>
      <p:grpSpPr>
        <a:xfrm>
          <a:off x="0" y="0"/>
          <a:ext cx="0" cy="0"/>
          <a:chOff x="0" y="0"/>
          <a:chExt cx="0" cy="0"/>
        </a:xfrm>
      </p:grpSpPr>
      <p:sp>
        <p:nvSpPr>
          <p:cNvPr id="68" name="Google Shape;68;g362f6f16613_0_303"/>
          <p:cNvSpPr txBox="1">
            <a:spLocks noGrp="1"/>
          </p:cNvSpPr>
          <p:nvPr>
            <p:ph type="title"/>
          </p:nvPr>
        </p:nvSpPr>
        <p:spPr>
          <a:xfrm>
            <a:off x="1824000" y="872716"/>
            <a:ext cx="9456000" cy="1161900"/>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dk1"/>
              </a:buClr>
              <a:buSzPts val="2700"/>
              <a:buFont typeface="Arial"/>
              <a:buNone/>
              <a:defRPr sz="2700"/>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78" name="Google Shape;78;g362f6f16613_0_303"/>
          <p:cNvSpPr txBox="1">
            <a:spLocks noGrp="1"/>
          </p:cNvSpPr>
          <p:nvPr>
            <p:ph type="body" idx="1"/>
          </p:nvPr>
        </p:nvSpPr>
        <p:spPr>
          <a:xfrm>
            <a:off x="1824567" y="2327275"/>
            <a:ext cx="9455100" cy="3160800"/>
          </a:xfrm>
          <a:prstGeom prst="rect">
            <a:avLst/>
          </a:prstGeom>
          <a:noFill/>
          <a:ln>
            <a:noFill/>
          </a:ln>
        </p:spPr>
        <p:txBody>
          <a:bodyPr spcFirstLastPara="1" wrap="square" lIns="0" tIns="0" rIns="0" bIns="0" anchor="t" anchorCtr="0">
            <a:noAutofit/>
          </a:bodyPr>
          <a:lstStyle>
            <a:lvl1pPr marL="457200" lvl="0" indent="-368300" algn="l">
              <a:lnSpc>
                <a:spcPct val="100000"/>
              </a:lnSpc>
              <a:spcBef>
                <a:spcPts val="0"/>
              </a:spcBef>
              <a:spcAft>
                <a:spcPts val="0"/>
              </a:spcAft>
              <a:buClr>
                <a:schemeClr val="dk1"/>
              </a:buClr>
              <a:buSzPts val="2200"/>
              <a:buChar char="●"/>
              <a:defRPr sz="2200"/>
            </a:lvl1pPr>
            <a:lvl2pPr marL="914400" lvl="1" indent="-336550" algn="l">
              <a:spcBef>
                <a:spcPts val="900"/>
              </a:spcBef>
              <a:spcAft>
                <a:spcPts val="0"/>
              </a:spcAft>
              <a:buClr>
                <a:schemeClr val="dk1"/>
              </a:buClr>
              <a:buSzPts val="1700"/>
              <a:buChar char="○"/>
              <a:defRPr sz="1700"/>
            </a:lvl2pPr>
            <a:lvl3pPr marL="1371600" lvl="2" indent="-336550" algn="l">
              <a:spcBef>
                <a:spcPts val="900"/>
              </a:spcBef>
              <a:spcAft>
                <a:spcPts val="0"/>
              </a:spcAft>
              <a:buClr>
                <a:schemeClr val="dk1"/>
              </a:buClr>
              <a:buSzPts val="1700"/>
              <a:buChar char="■"/>
              <a:defRPr sz="1700"/>
            </a:lvl3pPr>
            <a:lvl4pPr marL="1828800" lvl="3" indent="-336550" algn="l">
              <a:spcBef>
                <a:spcPts val="900"/>
              </a:spcBef>
              <a:spcAft>
                <a:spcPts val="0"/>
              </a:spcAft>
              <a:buClr>
                <a:schemeClr val="dk1"/>
              </a:buClr>
              <a:buSzPts val="1700"/>
              <a:buChar char="●"/>
              <a:defRPr sz="1700"/>
            </a:lvl4pPr>
            <a:lvl5pPr marL="2286000" lvl="4" indent="-336550" algn="l">
              <a:spcBef>
                <a:spcPts val="900"/>
              </a:spcBef>
              <a:spcAft>
                <a:spcPts val="0"/>
              </a:spcAft>
              <a:buClr>
                <a:schemeClr val="dk1"/>
              </a:buClr>
              <a:buSzPts val="1700"/>
              <a:buChar char="○"/>
              <a:defRPr sz="1700"/>
            </a:lvl5pPr>
            <a:lvl6pPr marL="2743200" lvl="5" indent="-342900" algn="l">
              <a:spcBef>
                <a:spcPts val="900"/>
              </a:spcBef>
              <a:spcAft>
                <a:spcPts val="0"/>
              </a:spcAft>
              <a:buClr>
                <a:schemeClr val="dk1"/>
              </a:buClr>
              <a:buSzPts val="1800"/>
              <a:buChar char="■"/>
              <a:defRPr/>
            </a:lvl6pPr>
            <a:lvl7pPr marL="3200400" lvl="6" indent="-342900" algn="l">
              <a:spcBef>
                <a:spcPts val="900"/>
              </a:spcBef>
              <a:spcAft>
                <a:spcPts val="0"/>
              </a:spcAft>
              <a:buClr>
                <a:schemeClr val="dk1"/>
              </a:buClr>
              <a:buSzPts val="1800"/>
              <a:buChar char="●"/>
              <a:defRPr/>
            </a:lvl7pPr>
            <a:lvl8pPr marL="3657600" lvl="7" indent="-342900" algn="l">
              <a:spcBef>
                <a:spcPts val="900"/>
              </a:spcBef>
              <a:spcAft>
                <a:spcPts val="0"/>
              </a:spcAft>
              <a:buClr>
                <a:schemeClr val="dk1"/>
              </a:buClr>
              <a:buSzPts val="1800"/>
              <a:buChar char="○"/>
              <a:defRPr/>
            </a:lvl8pPr>
            <a:lvl9pPr marL="4114800" lvl="8" indent="-342900" algn="l">
              <a:spcBef>
                <a:spcPts val="900"/>
              </a:spcBef>
              <a:spcAft>
                <a:spcPts val="900"/>
              </a:spcAft>
              <a:buClr>
                <a:schemeClr val="dk1"/>
              </a:buClr>
              <a:buSzPts val="1800"/>
              <a:buChar char="■"/>
              <a:defRPr/>
            </a:lvl9pPr>
          </a:lstStyle>
          <a:p>
            <a:endParaRPr/>
          </a:p>
        </p:txBody>
      </p:sp>
    </p:spTree>
    <p:extLst>
      <p:ext uri="{BB962C8B-B14F-4D97-AF65-F5344CB8AC3E}">
        <p14:creationId xmlns:p14="http://schemas.microsoft.com/office/powerpoint/2010/main" val="1833356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2C8B1B-21B8-B1E3-BA60-844032F5B96E}"/>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19B0ADB7-F64B-41BB-47A2-4F7745D54C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C0B7853C-4743-709E-3251-EB31811A7A1A}"/>
              </a:ext>
            </a:extLst>
          </p:cNvPr>
          <p:cNvSpPr>
            <a:spLocks noGrp="1"/>
          </p:cNvSpPr>
          <p:nvPr>
            <p:ph type="dt" sz="half" idx="10"/>
          </p:nvPr>
        </p:nvSpPr>
        <p:spPr/>
        <p:txBody>
          <a:bodyPr/>
          <a:lstStyle/>
          <a:p>
            <a:fld id="{FB2DAE69-E607-4390-8E3F-3A2E619593C4}" type="datetimeFigureOut">
              <a:rPr lang="da-DK" smtClean="0"/>
              <a:t>18-01-2026</a:t>
            </a:fld>
            <a:endParaRPr lang="da-DK"/>
          </a:p>
        </p:txBody>
      </p:sp>
      <p:sp>
        <p:nvSpPr>
          <p:cNvPr id="5" name="Pladsholder til sidefod 4">
            <a:extLst>
              <a:ext uri="{FF2B5EF4-FFF2-40B4-BE49-F238E27FC236}">
                <a16:creationId xmlns:a16="http://schemas.microsoft.com/office/drawing/2014/main" id="{C81D8892-0220-823B-FDE4-3913A2CC582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6F63DA84-8135-5835-A8CB-00867F337D25}"/>
              </a:ext>
            </a:extLst>
          </p:cNvPr>
          <p:cNvSpPr>
            <a:spLocks noGrp="1"/>
          </p:cNvSpPr>
          <p:nvPr>
            <p:ph type="sldNum" sz="quarter" idx="12"/>
          </p:nvPr>
        </p:nvSpPr>
        <p:spPr/>
        <p:txBody>
          <a:bodyPr/>
          <a:lstStyle/>
          <a:p>
            <a:fld id="{6B26A1FA-A290-40E0-A633-D974F4FFCCF4}" type="slidenum">
              <a:rPr lang="da-DK" smtClean="0"/>
              <a:t>‹nr.›</a:t>
            </a:fld>
            <a:endParaRPr lang="da-DK"/>
          </a:p>
        </p:txBody>
      </p:sp>
    </p:spTree>
    <p:extLst>
      <p:ext uri="{BB962C8B-B14F-4D97-AF65-F5344CB8AC3E}">
        <p14:creationId xmlns:p14="http://schemas.microsoft.com/office/powerpoint/2010/main" val="34606713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1173B8-79B5-B127-712B-E856CD13FF96}"/>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691F5CF2-2E87-BAE1-3FAD-E690D896F9F4}"/>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02B689B-A9D7-484D-62C0-F26EA1CA0096}"/>
              </a:ext>
            </a:extLst>
          </p:cNvPr>
          <p:cNvSpPr>
            <a:spLocks noGrp="1"/>
          </p:cNvSpPr>
          <p:nvPr>
            <p:ph type="dt" sz="half" idx="10"/>
          </p:nvPr>
        </p:nvSpPr>
        <p:spPr/>
        <p:txBody>
          <a:bodyPr/>
          <a:lstStyle/>
          <a:p>
            <a:fld id="{FB2DAE69-E607-4390-8E3F-3A2E619593C4}" type="datetimeFigureOut">
              <a:rPr lang="da-DK" smtClean="0"/>
              <a:t>18-01-2026</a:t>
            </a:fld>
            <a:endParaRPr lang="da-DK"/>
          </a:p>
        </p:txBody>
      </p:sp>
      <p:sp>
        <p:nvSpPr>
          <p:cNvPr id="5" name="Pladsholder til sidefod 4">
            <a:extLst>
              <a:ext uri="{FF2B5EF4-FFF2-40B4-BE49-F238E27FC236}">
                <a16:creationId xmlns:a16="http://schemas.microsoft.com/office/drawing/2014/main" id="{5E736D7C-3673-2F9B-2680-10B361A88F8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061E7DC-A201-7F4C-4CBD-99A6B1B3D8D0}"/>
              </a:ext>
            </a:extLst>
          </p:cNvPr>
          <p:cNvSpPr>
            <a:spLocks noGrp="1"/>
          </p:cNvSpPr>
          <p:nvPr>
            <p:ph type="sldNum" sz="quarter" idx="12"/>
          </p:nvPr>
        </p:nvSpPr>
        <p:spPr/>
        <p:txBody>
          <a:bodyPr/>
          <a:lstStyle/>
          <a:p>
            <a:fld id="{6B26A1FA-A290-40E0-A633-D974F4FFCCF4}" type="slidenum">
              <a:rPr lang="da-DK" smtClean="0"/>
              <a:t>‹nr.›</a:t>
            </a:fld>
            <a:endParaRPr lang="da-DK"/>
          </a:p>
        </p:txBody>
      </p:sp>
    </p:spTree>
    <p:extLst>
      <p:ext uri="{BB962C8B-B14F-4D97-AF65-F5344CB8AC3E}">
        <p14:creationId xmlns:p14="http://schemas.microsoft.com/office/powerpoint/2010/main" val="25194284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B88B63-BF27-23C8-D123-682DDE4716DE}"/>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4AD82C20-4891-96E3-C1A1-AA72771AD76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E7C1529E-C013-304A-74AD-5E45C86DF081}"/>
              </a:ext>
            </a:extLst>
          </p:cNvPr>
          <p:cNvSpPr>
            <a:spLocks noGrp="1"/>
          </p:cNvSpPr>
          <p:nvPr>
            <p:ph type="dt" sz="half" idx="10"/>
          </p:nvPr>
        </p:nvSpPr>
        <p:spPr/>
        <p:txBody>
          <a:bodyPr/>
          <a:lstStyle/>
          <a:p>
            <a:fld id="{FB2DAE69-E607-4390-8E3F-3A2E619593C4}" type="datetimeFigureOut">
              <a:rPr lang="da-DK" smtClean="0"/>
              <a:t>18-01-2026</a:t>
            </a:fld>
            <a:endParaRPr lang="da-DK"/>
          </a:p>
        </p:txBody>
      </p:sp>
      <p:sp>
        <p:nvSpPr>
          <p:cNvPr id="5" name="Pladsholder til sidefod 4">
            <a:extLst>
              <a:ext uri="{FF2B5EF4-FFF2-40B4-BE49-F238E27FC236}">
                <a16:creationId xmlns:a16="http://schemas.microsoft.com/office/drawing/2014/main" id="{F487E8FA-B662-5FD1-9F78-B328467201D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A66167E-1AA2-84D6-D49B-B872BC5BD7DD}"/>
              </a:ext>
            </a:extLst>
          </p:cNvPr>
          <p:cNvSpPr>
            <a:spLocks noGrp="1"/>
          </p:cNvSpPr>
          <p:nvPr>
            <p:ph type="sldNum" sz="quarter" idx="12"/>
          </p:nvPr>
        </p:nvSpPr>
        <p:spPr/>
        <p:txBody>
          <a:bodyPr/>
          <a:lstStyle/>
          <a:p>
            <a:fld id="{6B26A1FA-A290-40E0-A633-D974F4FFCCF4}" type="slidenum">
              <a:rPr lang="da-DK" smtClean="0"/>
              <a:t>‹nr.›</a:t>
            </a:fld>
            <a:endParaRPr lang="da-DK"/>
          </a:p>
        </p:txBody>
      </p:sp>
    </p:spTree>
    <p:extLst>
      <p:ext uri="{BB962C8B-B14F-4D97-AF65-F5344CB8AC3E}">
        <p14:creationId xmlns:p14="http://schemas.microsoft.com/office/powerpoint/2010/main" val="23077739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747340-2756-26C2-F1F8-31F1FC901561}"/>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46E7B85F-85AD-AA73-67C0-8292DCA2715A}"/>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B8740BC1-DEE9-F2EF-F817-DDCC784FAC39}"/>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11EF22FF-B8E8-4E03-5AE2-C7803DD0065B}"/>
              </a:ext>
            </a:extLst>
          </p:cNvPr>
          <p:cNvSpPr>
            <a:spLocks noGrp="1"/>
          </p:cNvSpPr>
          <p:nvPr>
            <p:ph type="dt" sz="half" idx="10"/>
          </p:nvPr>
        </p:nvSpPr>
        <p:spPr/>
        <p:txBody>
          <a:bodyPr/>
          <a:lstStyle/>
          <a:p>
            <a:fld id="{FB2DAE69-E607-4390-8E3F-3A2E619593C4}" type="datetimeFigureOut">
              <a:rPr lang="da-DK" smtClean="0"/>
              <a:t>18-01-2026</a:t>
            </a:fld>
            <a:endParaRPr lang="da-DK"/>
          </a:p>
        </p:txBody>
      </p:sp>
      <p:sp>
        <p:nvSpPr>
          <p:cNvPr id="6" name="Pladsholder til sidefod 5">
            <a:extLst>
              <a:ext uri="{FF2B5EF4-FFF2-40B4-BE49-F238E27FC236}">
                <a16:creationId xmlns:a16="http://schemas.microsoft.com/office/drawing/2014/main" id="{B0E2695F-26CB-4E36-BD10-5BE79B4F2F7A}"/>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470883F0-BE52-5BEF-A5F0-E78AB07A8268}"/>
              </a:ext>
            </a:extLst>
          </p:cNvPr>
          <p:cNvSpPr>
            <a:spLocks noGrp="1"/>
          </p:cNvSpPr>
          <p:nvPr>
            <p:ph type="sldNum" sz="quarter" idx="12"/>
          </p:nvPr>
        </p:nvSpPr>
        <p:spPr/>
        <p:txBody>
          <a:bodyPr/>
          <a:lstStyle/>
          <a:p>
            <a:fld id="{6B26A1FA-A290-40E0-A633-D974F4FFCCF4}" type="slidenum">
              <a:rPr lang="da-DK" smtClean="0"/>
              <a:t>‹nr.›</a:t>
            </a:fld>
            <a:endParaRPr lang="da-DK"/>
          </a:p>
        </p:txBody>
      </p:sp>
    </p:spTree>
    <p:extLst>
      <p:ext uri="{BB962C8B-B14F-4D97-AF65-F5344CB8AC3E}">
        <p14:creationId xmlns:p14="http://schemas.microsoft.com/office/powerpoint/2010/main" val="2004746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882915-4434-480E-D683-5E2ED44A704B}"/>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30A076E1-B2B7-5F21-62D6-D42A8A0279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9E1C13EF-FC9C-CF98-625C-DC0162CA73E8}"/>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648EAD11-CA25-456C-41B7-05BC7384BA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88058E8A-CAAA-D67D-28BB-DDCCC7160247}"/>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190EBA97-0CF1-62E8-6EB6-6454EE1546C7}"/>
              </a:ext>
            </a:extLst>
          </p:cNvPr>
          <p:cNvSpPr>
            <a:spLocks noGrp="1"/>
          </p:cNvSpPr>
          <p:nvPr>
            <p:ph type="dt" sz="half" idx="10"/>
          </p:nvPr>
        </p:nvSpPr>
        <p:spPr/>
        <p:txBody>
          <a:bodyPr/>
          <a:lstStyle/>
          <a:p>
            <a:fld id="{FB2DAE69-E607-4390-8E3F-3A2E619593C4}" type="datetimeFigureOut">
              <a:rPr lang="da-DK" smtClean="0"/>
              <a:t>18-01-2026</a:t>
            </a:fld>
            <a:endParaRPr lang="da-DK"/>
          </a:p>
        </p:txBody>
      </p:sp>
      <p:sp>
        <p:nvSpPr>
          <p:cNvPr id="8" name="Pladsholder til sidefod 7">
            <a:extLst>
              <a:ext uri="{FF2B5EF4-FFF2-40B4-BE49-F238E27FC236}">
                <a16:creationId xmlns:a16="http://schemas.microsoft.com/office/drawing/2014/main" id="{261F6D5B-B1C2-71FC-B141-E3EF91BCE66C}"/>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55E80E06-D783-EAE8-AA44-158C17652C71}"/>
              </a:ext>
            </a:extLst>
          </p:cNvPr>
          <p:cNvSpPr>
            <a:spLocks noGrp="1"/>
          </p:cNvSpPr>
          <p:nvPr>
            <p:ph type="sldNum" sz="quarter" idx="12"/>
          </p:nvPr>
        </p:nvSpPr>
        <p:spPr/>
        <p:txBody>
          <a:bodyPr/>
          <a:lstStyle/>
          <a:p>
            <a:fld id="{6B26A1FA-A290-40E0-A633-D974F4FFCCF4}" type="slidenum">
              <a:rPr lang="da-DK" smtClean="0"/>
              <a:t>‹nr.›</a:t>
            </a:fld>
            <a:endParaRPr lang="da-DK"/>
          </a:p>
        </p:txBody>
      </p:sp>
    </p:spTree>
    <p:extLst>
      <p:ext uri="{BB962C8B-B14F-4D97-AF65-F5344CB8AC3E}">
        <p14:creationId xmlns:p14="http://schemas.microsoft.com/office/powerpoint/2010/main" val="33128743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7BDB22-F471-FDFB-656C-1DF576CA7BBE}"/>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FE99FC3D-836A-122A-FF31-BC5218982BC3}"/>
              </a:ext>
            </a:extLst>
          </p:cNvPr>
          <p:cNvSpPr>
            <a:spLocks noGrp="1"/>
          </p:cNvSpPr>
          <p:nvPr>
            <p:ph type="dt" sz="half" idx="10"/>
          </p:nvPr>
        </p:nvSpPr>
        <p:spPr/>
        <p:txBody>
          <a:bodyPr/>
          <a:lstStyle/>
          <a:p>
            <a:fld id="{FB2DAE69-E607-4390-8E3F-3A2E619593C4}" type="datetimeFigureOut">
              <a:rPr lang="da-DK" smtClean="0"/>
              <a:t>18-01-2026</a:t>
            </a:fld>
            <a:endParaRPr lang="da-DK"/>
          </a:p>
        </p:txBody>
      </p:sp>
      <p:sp>
        <p:nvSpPr>
          <p:cNvPr id="4" name="Pladsholder til sidefod 3">
            <a:extLst>
              <a:ext uri="{FF2B5EF4-FFF2-40B4-BE49-F238E27FC236}">
                <a16:creationId xmlns:a16="http://schemas.microsoft.com/office/drawing/2014/main" id="{8871A96E-DF1F-DC02-357E-4CF5C523CD7A}"/>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CDA33E17-E0FF-B489-824E-1194E453A91A}"/>
              </a:ext>
            </a:extLst>
          </p:cNvPr>
          <p:cNvSpPr>
            <a:spLocks noGrp="1"/>
          </p:cNvSpPr>
          <p:nvPr>
            <p:ph type="sldNum" sz="quarter" idx="12"/>
          </p:nvPr>
        </p:nvSpPr>
        <p:spPr/>
        <p:txBody>
          <a:bodyPr/>
          <a:lstStyle/>
          <a:p>
            <a:fld id="{6B26A1FA-A290-40E0-A633-D974F4FFCCF4}" type="slidenum">
              <a:rPr lang="da-DK" smtClean="0"/>
              <a:t>‹nr.›</a:t>
            </a:fld>
            <a:endParaRPr lang="da-DK"/>
          </a:p>
        </p:txBody>
      </p:sp>
    </p:spTree>
    <p:extLst>
      <p:ext uri="{BB962C8B-B14F-4D97-AF65-F5344CB8AC3E}">
        <p14:creationId xmlns:p14="http://schemas.microsoft.com/office/powerpoint/2010/main" val="1361362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slide">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endParaRPr lang="da-DK" dirty="0"/>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Tree>
    <p:extLst>
      <p:ext uri="{BB962C8B-B14F-4D97-AF65-F5344CB8AC3E}">
        <p14:creationId xmlns:p14="http://schemas.microsoft.com/office/powerpoint/2010/main" val="20146396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761AC4D8-A6B0-D141-457F-74D82182D64C}"/>
              </a:ext>
            </a:extLst>
          </p:cNvPr>
          <p:cNvSpPr>
            <a:spLocks noGrp="1"/>
          </p:cNvSpPr>
          <p:nvPr>
            <p:ph type="dt" sz="half" idx="10"/>
          </p:nvPr>
        </p:nvSpPr>
        <p:spPr/>
        <p:txBody>
          <a:bodyPr/>
          <a:lstStyle/>
          <a:p>
            <a:fld id="{FB2DAE69-E607-4390-8E3F-3A2E619593C4}" type="datetimeFigureOut">
              <a:rPr lang="da-DK" smtClean="0"/>
              <a:t>18-01-2026</a:t>
            </a:fld>
            <a:endParaRPr lang="da-DK"/>
          </a:p>
        </p:txBody>
      </p:sp>
      <p:sp>
        <p:nvSpPr>
          <p:cNvPr id="3" name="Pladsholder til sidefod 2">
            <a:extLst>
              <a:ext uri="{FF2B5EF4-FFF2-40B4-BE49-F238E27FC236}">
                <a16:creationId xmlns:a16="http://schemas.microsoft.com/office/drawing/2014/main" id="{0891127E-00C6-6DFA-A3CA-475B07E5D54F}"/>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BDFBB8B0-6718-AA04-CED4-ABB72163A691}"/>
              </a:ext>
            </a:extLst>
          </p:cNvPr>
          <p:cNvSpPr>
            <a:spLocks noGrp="1"/>
          </p:cNvSpPr>
          <p:nvPr>
            <p:ph type="sldNum" sz="quarter" idx="12"/>
          </p:nvPr>
        </p:nvSpPr>
        <p:spPr/>
        <p:txBody>
          <a:bodyPr/>
          <a:lstStyle/>
          <a:p>
            <a:fld id="{6B26A1FA-A290-40E0-A633-D974F4FFCCF4}" type="slidenum">
              <a:rPr lang="da-DK" smtClean="0"/>
              <a:t>‹nr.›</a:t>
            </a:fld>
            <a:endParaRPr lang="da-DK"/>
          </a:p>
        </p:txBody>
      </p:sp>
    </p:spTree>
    <p:extLst>
      <p:ext uri="{BB962C8B-B14F-4D97-AF65-F5344CB8AC3E}">
        <p14:creationId xmlns:p14="http://schemas.microsoft.com/office/powerpoint/2010/main" val="19570271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E25B2E-6BCF-492C-0E46-72D707391D70}"/>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DCD17BE4-63DF-0547-C5AF-16886F0204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3C60D372-54D1-DEDF-8A88-3CD1B5F393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232E31CF-1D33-AB23-6A66-F06932BD08C3}"/>
              </a:ext>
            </a:extLst>
          </p:cNvPr>
          <p:cNvSpPr>
            <a:spLocks noGrp="1"/>
          </p:cNvSpPr>
          <p:nvPr>
            <p:ph type="dt" sz="half" idx="10"/>
          </p:nvPr>
        </p:nvSpPr>
        <p:spPr/>
        <p:txBody>
          <a:bodyPr/>
          <a:lstStyle/>
          <a:p>
            <a:fld id="{FB2DAE69-E607-4390-8E3F-3A2E619593C4}" type="datetimeFigureOut">
              <a:rPr lang="da-DK" smtClean="0"/>
              <a:t>18-01-2026</a:t>
            </a:fld>
            <a:endParaRPr lang="da-DK"/>
          </a:p>
        </p:txBody>
      </p:sp>
      <p:sp>
        <p:nvSpPr>
          <p:cNvPr id="6" name="Pladsholder til sidefod 5">
            <a:extLst>
              <a:ext uri="{FF2B5EF4-FFF2-40B4-BE49-F238E27FC236}">
                <a16:creationId xmlns:a16="http://schemas.microsoft.com/office/drawing/2014/main" id="{0D50E8CF-9A3D-B55D-497C-58F31482E99A}"/>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0BD90968-2AC8-F7CD-4746-902C8CDC4AC3}"/>
              </a:ext>
            </a:extLst>
          </p:cNvPr>
          <p:cNvSpPr>
            <a:spLocks noGrp="1"/>
          </p:cNvSpPr>
          <p:nvPr>
            <p:ph type="sldNum" sz="quarter" idx="12"/>
          </p:nvPr>
        </p:nvSpPr>
        <p:spPr/>
        <p:txBody>
          <a:bodyPr/>
          <a:lstStyle/>
          <a:p>
            <a:fld id="{6B26A1FA-A290-40E0-A633-D974F4FFCCF4}" type="slidenum">
              <a:rPr lang="da-DK" smtClean="0"/>
              <a:t>‹nr.›</a:t>
            </a:fld>
            <a:endParaRPr lang="da-DK"/>
          </a:p>
        </p:txBody>
      </p:sp>
    </p:spTree>
    <p:extLst>
      <p:ext uri="{BB962C8B-B14F-4D97-AF65-F5344CB8AC3E}">
        <p14:creationId xmlns:p14="http://schemas.microsoft.com/office/powerpoint/2010/main" val="27360431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FC85CE-CEA8-6F59-BB9A-BFA7EB5B20AE}"/>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156898EC-2559-40CE-C9EA-B34E2FAA12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9460080A-0D18-C40C-8A0D-0CCDA6F6D7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B9AE9743-4975-6C63-70EE-7B1CC504BE9F}"/>
              </a:ext>
            </a:extLst>
          </p:cNvPr>
          <p:cNvSpPr>
            <a:spLocks noGrp="1"/>
          </p:cNvSpPr>
          <p:nvPr>
            <p:ph type="dt" sz="half" idx="10"/>
          </p:nvPr>
        </p:nvSpPr>
        <p:spPr/>
        <p:txBody>
          <a:bodyPr/>
          <a:lstStyle/>
          <a:p>
            <a:fld id="{FB2DAE69-E607-4390-8E3F-3A2E619593C4}" type="datetimeFigureOut">
              <a:rPr lang="da-DK" smtClean="0"/>
              <a:t>18-01-2026</a:t>
            </a:fld>
            <a:endParaRPr lang="da-DK"/>
          </a:p>
        </p:txBody>
      </p:sp>
      <p:sp>
        <p:nvSpPr>
          <p:cNvPr id="6" name="Pladsholder til sidefod 5">
            <a:extLst>
              <a:ext uri="{FF2B5EF4-FFF2-40B4-BE49-F238E27FC236}">
                <a16:creationId xmlns:a16="http://schemas.microsoft.com/office/drawing/2014/main" id="{3DBCD5E9-E4F0-F41B-EC15-C6DB20B99A95}"/>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177E2BBF-E59D-7CF6-68A9-229D089D6188}"/>
              </a:ext>
            </a:extLst>
          </p:cNvPr>
          <p:cNvSpPr>
            <a:spLocks noGrp="1"/>
          </p:cNvSpPr>
          <p:nvPr>
            <p:ph type="sldNum" sz="quarter" idx="12"/>
          </p:nvPr>
        </p:nvSpPr>
        <p:spPr/>
        <p:txBody>
          <a:bodyPr/>
          <a:lstStyle/>
          <a:p>
            <a:fld id="{6B26A1FA-A290-40E0-A633-D974F4FFCCF4}" type="slidenum">
              <a:rPr lang="da-DK" smtClean="0"/>
              <a:t>‹nr.›</a:t>
            </a:fld>
            <a:endParaRPr lang="da-DK"/>
          </a:p>
        </p:txBody>
      </p:sp>
    </p:spTree>
    <p:extLst>
      <p:ext uri="{BB962C8B-B14F-4D97-AF65-F5344CB8AC3E}">
        <p14:creationId xmlns:p14="http://schemas.microsoft.com/office/powerpoint/2010/main" val="26732164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3B112E-813D-3B15-96C1-5915ED298B54}"/>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637D1F27-3DD0-FD42-3109-C0A26C805989}"/>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9DBCC7F-5E37-F894-1FF7-914A9738A17A}"/>
              </a:ext>
            </a:extLst>
          </p:cNvPr>
          <p:cNvSpPr>
            <a:spLocks noGrp="1"/>
          </p:cNvSpPr>
          <p:nvPr>
            <p:ph type="dt" sz="half" idx="10"/>
          </p:nvPr>
        </p:nvSpPr>
        <p:spPr/>
        <p:txBody>
          <a:bodyPr/>
          <a:lstStyle/>
          <a:p>
            <a:fld id="{FB2DAE69-E607-4390-8E3F-3A2E619593C4}" type="datetimeFigureOut">
              <a:rPr lang="da-DK" smtClean="0"/>
              <a:t>18-01-2026</a:t>
            </a:fld>
            <a:endParaRPr lang="da-DK"/>
          </a:p>
        </p:txBody>
      </p:sp>
      <p:sp>
        <p:nvSpPr>
          <p:cNvPr id="5" name="Pladsholder til sidefod 4">
            <a:extLst>
              <a:ext uri="{FF2B5EF4-FFF2-40B4-BE49-F238E27FC236}">
                <a16:creationId xmlns:a16="http://schemas.microsoft.com/office/drawing/2014/main" id="{56E1B704-A365-581E-8D3E-FD146127212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3D17B8AD-07E2-FCE4-B7ED-067FE617A06E}"/>
              </a:ext>
            </a:extLst>
          </p:cNvPr>
          <p:cNvSpPr>
            <a:spLocks noGrp="1"/>
          </p:cNvSpPr>
          <p:nvPr>
            <p:ph type="sldNum" sz="quarter" idx="12"/>
          </p:nvPr>
        </p:nvSpPr>
        <p:spPr/>
        <p:txBody>
          <a:bodyPr/>
          <a:lstStyle/>
          <a:p>
            <a:fld id="{6B26A1FA-A290-40E0-A633-D974F4FFCCF4}" type="slidenum">
              <a:rPr lang="da-DK" smtClean="0"/>
              <a:t>‹nr.›</a:t>
            </a:fld>
            <a:endParaRPr lang="da-DK"/>
          </a:p>
        </p:txBody>
      </p:sp>
    </p:spTree>
    <p:extLst>
      <p:ext uri="{BB962C8B-B14F-4D97-AF65-F5344CB8AC3E}">
        <p14:creationId xmlns:p14="http://schemas.microsoft.com/office/powerpoint/2010/main" val="18702159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CD6D998E-3934-2FED-CEF7-A52A5F927608}"/>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E8517532-19B3-8ADE-3619-01132CD3F130}"/>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9223C787-687E-8458-DF37-72B023AE65C2}"/>
              </a:ext>
            </a:extLst>
          </p:cNvPr>
          <p:cNvSpPr>
            <a:spLocks noGrp="1"/>
          </p:cNvSpPr>
          <p:nvPr>
            <p:ph type="dt" sz="half" idx="10"/>
          </p:nvPr>
        </p:nvSpPr>
        <p:spPr/>
        <p:txBody>
          <a:bodyPr/>
          <a:lstStyle/>
          <a:p>
            <a:fld id="{FB2DAE69-E607-4390-8E3F-3A2E619593C4}" type="datetimeFigureOut">
              <a:rPr lang="da-DK" smtClean="0"/>
              <a:t>18-01-2026</a:t>
            </a:fld>
            <a:endParaRPr lang="da-DK"/>
          </a:p>
        </p:txBody>
      </p:sp>
      <p:sp>
        <p:nvSpPr>
          <p:cNvPr id="5" name="Pladsholder til sidefod 4">
            <a:extLst>
              <a:ext uri="{FF2B5EF4-FFF2-40B4-BE49-F238E27FC236}">
                <a16:creationId xmlns:a16="http://schemas.microsoft.com/office/drawing/2014/main" id="{00A40F62-FB6E-E5C7-5705-7861926B27C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39BC4B5-DD23-6BA5-B75E-F2E7D6283383}"/>
              </a:ext>
            </a:extLst>
          </p:cNvPr>
          <p:cNvSpPr>
            <a:spLocks noGrp="1"/>
          </p:cNvSpPr>
          <p:nvPr>
            <p:ph type="sldNum" sz="quarter" idx="12"/>
          </p:nvPr>
        </p:nvSpPr>
        <p:spPr/>
        <p:txBody>
          <a:bodyPr/>
          <a:lstStyle/>
          <a:p>
            <a:fld id="{6B26A1FA-A290-40E0-A633-D974F4FFCCF4}" type="slidenum">
              <a:rPr lang="da-DK" smtClean="0"/>
              <a:t>‹nr.›</a:t>
            </a:fld>
            <a:endParaRPr lang="da-DK"/>
          </a:p>
        </p:txBody>
      </p:sp>
    </p:spTree>
    <p:extLst>
      <p:ext uri="{BB962C8B-B14F-4D97-AF65-F5344CB8AC3E}">
        <p14:creationId xmlns:p14="http://schemas.microsoft.com/office/powerpoint/2010/main" val="3012839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elslide">
    <p:bg>
      <p:bgPr>
        <a:solidFill>
          <a:schemeClr val="accent1">
            <a:alpha val="15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endParaRPr lang="da-DK" dirty="0"/>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Tree>
    <p:extLst>
      <p:ext uri="{BB962C8B-B14F-4D97-AF65-F5344CB8AC3E}">
        <p14:creationId xmlns:p14="http://schemas.microsoft.com/office/powerpoint/2010/main" val="1143888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838200" y="874059"/>
            <a:ext cx="10515600" cy="772351"/>
          </a:xfrm>
        </p:spPr>
        <p:txBody>
          <a:bodyPr/>
          <a:lstStyle/>
          <a:p>
            <a:r>
              <a:rPr lang="da-DK" dirty="0"/>
              <a:t>Klik for at redigere titeltypografien i masteren</a:t>
            </a:r>
          </a:p>
        </p:txBody>
      </p:sp>
      <p:sp>
        <p:nvSpPr>
          <p:cNvPr id="3" name="Pladsholder til indhold 2"/>
          <p:cNvSpPr>
            <a:spLocks noGrp="1"/>
          </p:cNvSpPr>
          <p:nvPr>
            <p:ph idx="1"/>
          </p:nvPr>
        </p:nvSpPr>
        <p:spPr>
          <a:xfrm>
            <a:off x="838200" y="1846907"/>
            <a:ext cx="10515600" cy="4399984"/>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478507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838200" y="873887"/>
            <a:ext cx="10515600" cy="772351"/>
          </a:xfrm>
        </p:spPr>
        <p:txBody>
          <a:bodyPr/>
          <a:lstStyle/>
          <a:p>
            <a:r>
              <a:rPr lang="da-DK"/>
              <a:t>Klik for at redigere titeltypografien i masteren</a:t>
            </a:r>
          </a:p>
        </p:txBody>
      </p:sp>
      <p:sp>
        <p:nvSpPr>
          <p:cNvPr id="3" name="Pladsholder til indhold 2"/>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4264761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1458822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838200" y="872205"/>
            <a:ext cx="10515600" cy="772351"/>
          </a:xfrm>
        </p:spPr>
        <p:txBody>
          <a:bodyPr/>
          <a:lstStyle>
            <a:lvl1pPr algn="l">
              <a:defRPr/>
            </a:lvl1pPr>
          </a:lstStyle>
          <a:p>
            <a:r>
              <a:rPr lang="da-DK"/>
              <a:t>Klik for at redigere titeltypografien i masteren</a:t>
            </a:r>
            <a:endParaRPr lang="da-DK" dirty="0"/>
          </a:p>
        </p:txBody>
      </p:sp>
    </p:spTree>
    <p:extLst>
      <p:ext uri="{BB962C8B-B14F-4D97-AF65-F5344CB8AC3E}">
        <p14:creationId xmlns:p14="http://schemas.microsoft.com/office/powerpoint/2010/main" val="2050741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757012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Tree>
    <p:extLst>
      <p:ext uri="{BB962C8B-B14F-4D97-AF65-F5344CB8AC3E}">
        <p14:creationId xmlns:p14="http://schemas.microsoft.com/office/powerpoint/2010/main" val="3846140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860119"/>
            <a:ext cx="10515600" cy="772351"/>
          </a:xfrm>
          <a:prstGeom prst="rect">
            <a:avLst/>
          </a:prstGeom>
        </p:spPr>
        <p:txBody>
          <a:bodyPr vert="horz" lIns="91440" tIns="45720" rIns="91440" bIns="45720" rtlCol="0" anchor="ctr">
            <a:normAutofit/>
          </a:bodyPr>
          <a:lstStyle/>
          <a:p>
            <a:r>
              <a:rPr lang="da-DK" dirty="0"/>
              <a:t>Klik for at redigere i master</a:t>
            </a:r>
          </a:p>
        </p:txBody>
      </p:sp>
      <p:sp>
        <p:nvSpPr>
          <p:cNvPr id="3" name="Pladsholder til tekst 2"/>
          <p:cNvSpPr>
            <a:spLocks noGrp="1"/>
          </p:cNvSpPr>
          <p:nvPr>
            <p:ph type="body" idx="1"/>
          </p:nvPr>
        </p:nvSpPr>
        <p:spPr>
          <a:xfrm>
            <a:off x="838200" y="1753774"/>
            <a:ext cx="10515600" cy="4475010"/>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a-DK" dirty="0"/>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41400E-71D7-41D1-8A2E-1357AFC3B79B}" type="slidenum">
              <a:rPr lang="da-DK" smtClean="0"/>
              <a:t>‹nr.›</a:t>
            </a:fld>
            <a:endParaRPr lang="da-DK"/>
          </a:p>
        </p:txBody>
      </p:sp>
      <p:pic>
        <p:nvPicPr>
          <p:cNvPr id="7" name="Billede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66981" y="153769"/>
            <a:ext cx="1342437" cy="643699"/>
          </a:xfrm>
          <a:prstGeom prst="rect">
            <a:avLst/>
          </a:prstGeom>
          <a:effectLst/>
        </p:spPr>
      </p:pic>
      <p:pic>
        <p:nvPicPr>
          <p:cNvPr id="9" name="Billede 8">
            <a:extLst>
              <a:ext uri="{FF2B5EF4-FFF2-40B4-BE49-F238E27FC236}">
                <a16:creationId xmlns:a16="http://schemas.microsoft.com/office/drawing/2014/main" id="{9B282C5D-82F4-D240-79EC-55C30427B6AE}"/>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p:blipFill>
        <p:spPr>
          <a:xfrm>
            <a:off x="7378574" y="6255011"/>
            <a:ext cx="4505738" cy="467700"/>
          </a:xfrm>
          <a:prstGeom prst="rect">
            <a:avLst/>
          </a:prstGeom>
        </p:spPr>
      </p:pic>
    </p:spTree>
    <p:extLst>
      <p:ext uri="{BB962C8B-B14F-4D97-AF65-F5344CB8AC3E}">
        <p14:creationId xmlns:p14="http://schemas.microsoft.com/office/powerpoint/2010/main" val="308518374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Lst>
  <p:hf hdr="0" ftr="0" dt="0"/>
  <p:txStyles>
    <p:titleStyle>
      <a:lvl1pPr algn="l" defTabSz="914400" rtl="0" eaLnBrk="1" latinLnBrk="0" hangingPunct="1">
        <a:lnSpc>
          <a:spcPct val="90000"/>
        </a:lnSpc>
        <a:spcBef>
          <a:spcPct val="0"/>
        </a:spcBef>
        <a:buNone/>
        <a:defRPr sz="3200" b="1" kern="1200" cap="all" baseline="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Tx/>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Tx/>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307035B9-5CA2-74BD-4AF2-F6FCD58047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8A949229-CD4E-EA1C-0FD9-F38CCE4A5B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2D89656-4FAE-40C2-9A37-C0F42936B1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B2DAE69-E607-4390-8E3F-3A2E619593C4}" type="datetimeFigureOut">
              <a:rPr lang="da-DK" smtClean="0"/>
              <a:t>18-01-2026</a:t>
            </a:fld>
            <a:endParaRPr lang="da-DK"/>
          </a:p>
        </p:txBody>
      </p:sp>
      <p:sp>
        <p:nvSpPr>
          <p:cNvPr id="5" name="Pladsholder til sidefod 4">
            <a:extLst>
              <a:ext uri="{FF2B5EF4-FFF2-40B4-BE49-F238E27FC236}">
                <a16:creationId xmlns:a16="http://schemas.microsoft.com/office/drawing/2014/main" id="{36425D9C-9B84-74BF-3168-8728DB7AF2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30B7926C-A0BE-1875-82C4-659064051F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B26A1FA-A290-40E0-A633-D974F4FFCCF4}" type="slidenum">
              <a:rPr lang="da-DK" smtClean="0"/>
              <a:t>‹nr.›</a:t>
            </a:fld>
            <a:endParaRPr lang="da-DK"/>
          </a:p>
        </p:txBody>
      </p:sp>
    </p:spTree>
    <p:extLst>
      <p:ext uri="{BB962C8B-B14F-4D97-AF65-F5344CB8AC3E}">
        <p14:creationId xmlns:p14="http://schemas.microsoft.com/office/powerpoint/2010/main" val="217023792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microsoft.com/office/2007/relationships/hdphoto" Target="../media/hdphoto1.wdp"/><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41F31D-D4AE-789B-6310-17DAB5007329}"/>
              </a:ext>
            </a:extLst>
          </p:cNvPr>
          <p:cNvSpPr>
            <a:spLocks noGrp="1"/>
          </p:cNvSpPr>
          <p:nvPr>
            <p:ph type="ctrTitle"/>
          </p:nvPr>
        </p:nvSpPr>
        <p:spPr>
          <a:xfrm>
            <a:off x="6561574" y="1522315"/>
            <a:ext cx="4106425" cy="2258943"/>
          </a:xfrm>
        </p:spPr>
        <p:txBody>
          <a:bodyPr anchor="b">
            <a:normAutofit/>
          </a:bodyPr>
          <a:lstStyle/>
          <a:p>
            <a:r>
              <a:rPr lang="da-DK" b="1" dirty="0"/>
              <a:t>RECOVERY OG BIPOLAR LIDELSE</a:t>
            </a:r>
          </a:p>
        </p:txBody>
      </p:sp>
      <p:sp>
        <p:nvSpPr>
          <p:cNvPr id="3" name="Undertitel 2">
            <a:extLst>
              <a:ext uri="{FF2B5EF4-FFF2-40B4-BE49-F238E27FC236}">
                <a16:creationId xmlns:a16="http://schemas.microsoft.com/office/drawing/2014/main" id="{F468C599-4F00-4407-E12A-D9017247C5F9}"/>
              </a:ext>
            </a:extLst>
          </p:cNvPr>
          <p:cNvSpPr>
            <a:spLocks noGrp="1"/>
          </p:cNvSpPr>
          <p:nvPr>
            <p:ph type="subTitle" idx="1"/>
          </p:nvPr>
        </p:nvSpPr>
        <p:spPr>
          <a:xfrm>
            <a:off x="6561574" y="3873333"/>
            <a:ext cx="4106425" cy="1753733"/>
          </a:xfrm>
        </p:spPr>
        <p:txBody>
          <a:bodyPr>
            <a:normAutofit/>
          </a:bodyPr>
          <a:lstStyle/>
          <a:p>
            <a:r>
              <a:rPr lang="da-DK" err="1"/>
              <a:t>Psykoedukation</a:t>
            </a:r>
            <a:r>
              <a:rPr lang="da-DK"/>
              <a:t> ved bipolar lidelse</a:t>
            </a:r>
          </a:p>
        </p:txBody>
      </p:sp>
      <p:pic>
        <p:nvPicPr>
          <p:cNvPr id="5" name="Billede 4" descr="Et billede, der indeholder tegning, Børnekunst, illustration/afbildning, tegneserie&#10;&#10;Indhold genereret af kunstig intelligens kan være forkert.">
            <a:extLst>
              <a:ext uri="{FF2B5EF4-FFF2-40B4-BE49-F238E27FC236}">
                <a16:creationId xmlns:a16="http://schemas.microsoft.com/office/drawing/2014/main" id="{93F483BD-96F3-AC05-919B-85E43368AC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2" y="1574441"/>
            <a:ext cx="4714285" cy="3960000"/>
          </a:xfrm>
          <a:prstGeom prst="rect">
            <a:avLst/>
          </a:prstGeom>
          <a:noFill/>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61728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0" name="Pladsholder til indhold 9">
            <a:extLst>
              <a:ext uri="{FF2B5EF4-FFF2-40B4-BE49-F238E27FC236}">
                <a16:creationId xmlns:a16="http://schemas.microsoft.com/office/drawing/2014/main" id="{0BFBD6DF-8789-09EC-6B2A-074548470AC2}"/>
              </a:ext>
            </a:extLst>
          </p:cNvPr>
          <p:cNvSpPr>
            <a:spLocks noGrp="1"/>
          </p:cNvSpPr>
          <p:nvPr>
            <p:ph idx="1"/>
          </p:nvPr>
        </p:nvSpPr>
        <p:spPr>
          <a:xfrm>
            <a:off x="867302" y="2276365"/>
            <a:ext cx="10515600" cy="2956885"/>
          </a:xfrm>
        </p:spPr>
        <p:txBody>
          <a:bodyPr>
            <a:normAutofit/>
          </a:bodyPr>
          <a:lstStyle/>
          <a:p>
            <a:pPr marL="0" indent="0" algn="ctr">
              <a:buNone/>
            </a:pPr>
            <a:br>
              <a:rPr lang="da-DK" dirty="0"/>
            </a:br>
            <a:br>
              <a:rPr lang="da-DK" dirty="0"/>
            </a:br>
            <a:r>
              <a:rPr lang="da-DK" dirty="0"/>
              <a:t>Hvad er det vigtigste i din recovery-proces?</a:t>
            </a:r>
          </a:p>
        </p:txBody>
      </p:sp>
      <p:pic>
        <p:nvPicPr>
          <p:cNvPr id="11" name="Billede 10" descr="Et billede, der indeholder tegning, skitse, illustration/afbildning, tegneserie&#10;&#10;Indhold genereret af kunstig intelligens kan være forkert.">
            <a:extLst>
              <a:ext uri="{FF2B5EF4-FFF2-40B4-BE49-F238E27FC236}">
                <a16:creationId xmlns:a16="http://schemas.microsoft.com/office/drawing/2014/main" id="{11714751-B54C-38A3-29C9-C2E13CD5F37C}"/>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 r="48485"/>
          <a:stretch/>
        </p:blipFill>
        <p:spPr>
          <a:xfrm>
            <a:off x="301286" y="2033587"/>
            <a:ext cx="2343035" cy="4548353"/>
          </a:xfrm>
          <a:prstGeom prst="rect">
            <a:avLst/>
          </a:prstGeom>
        </p:spPr>
      </p:pic>
      <p:sp>
        <p:nvSpPr>
          <p:cNvPr id="13" name="Title 12">
            <a:extLst>
              <a:ext uri="{FF2B5EF4-FFF2-40B4-BE49-F238E27FC236}">
                <a16:creationId xmlns:a16="http://schemas.microsoft.com/office/drawing/2014/main" id="{8EB754FD-94CE-57AC-D148-3924E3C8A649}"/>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801336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1678"/>
            <a:ext cx="10515600" cy="1325563"/>
          </a:xfrm>
        </p:spPr>
        <p:txBody>
          <a:bodyPr>
            <a:normAutofit/>
          </a:bodyPr>
          <a:lstStyle/>
          <a:p>
            <a:pPr algn="ctr"/>
            <a:r>
              <a:rPr lang="da-DK" sz="3200" b="1" dirty="0"/>
              <a:t>AT KOMME SIG MED BIPOLAR LIDELSE</a:t>
            </a:r>
          </a:p>
        </p:txBody>
      </p:sp>
      <p:sp>
        <p:nvSpPr>
          <p:cNvPr id="3" name="TextBox 2"/>
          <p:cNvSpPr txBox="1"/>
          <p:nvPr/>
        </p:nvSpPr>
        <p:spPr>
          <a:xfrm>
            <a:off x="980242" y="1643401"/>
            <a:ext cx="4334135" cy="3645613"/>
          </a:xfrm>
          <a:prstGeom prst="rect">
            <a:avLst/>
          </a:prstGeom>
          <a:noFill/>
        </p:spPr>
        <p:txBody>
          <a:bodyPr wrap="none">
            <a:spAutoFit/>
          </a:bodyPr>
          <a:lstStyle/>
          <a:p>
            <a:pPr algn="r">
              <a:lnSpc>
                <a:spcPct val="150000"/>
              </a:lnSpc>
            </a:pPr>
            <a:r>
              <a:rPr sz="2800" b="1" dirty="0"/>
              <a:t>Negative </a:t>
            </a:r>
            <a:r>
              <a:rPr sz="2800" b="1" dirty="0" err="1"/>
              <a:t>faktorer</a:t>
            </a:r>
            <a:endParaRPr sz="2800" b="1" dirty="0"/>
          </a:p>
          <a:p>
            <a:pPr algn="r">
              <a:lnSpc>
                <a:spcPct val="150000"/>
              </a:lnSpc>
              <a:defRPr sz="1600"/>
            </a:pPr>
            <a:r>
              <a:rPr sz="2800" dirty="0"/>
              <a:t> </a:t>
            </a:r>
            <a:r>
              <a:rPr sz="2000" dirty="0" err="1"/>
              <a:t>Dårlige</a:t>
            </a:r>
            <a:r>
              <a:rPr sz="2000" dirty="0"/>
              <a:t> </a:t>
            </a:r>
            <a:r>
              <a:rPr sz="2000" dirty="0" err="1"/>
              <a:t>relationer</a:t>
            </a:r>
            <a:r>
              <a:rPr sz="2000" dirty="0"/>
              <a:t> &amp; stigma</a:t>
            </a:r>
          </a:p>
          <a:p>
            <a:pPr algn="r">
              <a:lnSpc>
                <a:spcPct val="150000"/>
              </a:lnSpc>
              <a:defRPr sz="1600"/>
            </a:pPr>
            <a:r>
              <a:rPr sz="2000" dirty="0"/>
              <a:t> </a:t>
            </a:r>
            <a:r>
              <a:rPr sz="2000" dirty="0" err="1"/>
              <a:t>Manglende</a:t>
            </a:r>
            <a:r>
              <a:rPr sz="2000" dirty="0"/>
              <a:t> </a:t>
            </a:r>
            <a:r>
              <a:rPr sz="2000" dirty="0" err="1"/>
              <a:t>støtte</a:t>
            </a:r>
            <a:r>
              <a:rPr sz="2000" dirty="0"/>
              <a:t> og </a:t>
            </a:r>
            <a:r>
              <a:rPr sz="2000" dirty="0" err="1"/>
              <a:t>forståelse</a:t>
            </a:r>
            <a:endParaRPr sz="2000" dirty="0"/>
          </a:p>
          <a:p>
            <a:pPr algn="r">
              <a:lnSpc>
                <a:spcPct val="150000"/>
              </a:lnSpc>
              <a:defRPr sz="1600"/>
            </a:pPr>
            <a:r>
              <a:rPr sz="2000" dirty="0"/>
              <a:t> </a:t>
            </a:r>
            <a:r>
              <a:rPr sz="2000" dirty="0" err="1"/>
              <a:t>Søvnproblemer</a:t>
            </a:r>
            <a:r>
              <a:rPr sz="2000" dirty="0"/>
              <a:t>, stress, </a:t>
            </a:r>
            <a:r>
              <a:rPr sz="2000" dirty="0" err="1"/>
              <a:t>usund</a:t>
            </a:r>
            <a:r>
              <a:rPr sz="2000" dirty="0"/>
              <a:t> </a:t>
            </a:r>
            <a:r>
              <a:rPr sz="2000" dirty="0" err="1"/>
              <a:t>livsstil</a:t>
            </a:r>
            <a:endParaRPr sz="2000" dirty="0"/>
          </a:p>
          <a:p>
            <a:pPr algn="r">
              <a:lnSpc>
                <a:spcPct val="150000"/>
              </a:lnSpc>
              <a:defRPr sz="1600"/>
            </a:pPr>
            <a:r>
              <a:rPr sz="2000" dirty="0"/>
              <a:t> </a:t>
            </a:r>
            <a:r>
              <a:rPr sz="2000" dirty="0" err="1"/>
              <a:t>Rusmidler</a:t>
            </a:r>
            <a:r>
              <a:rPr sz="2000" dirty="0"/>
              <a:t> og </a:t>
            </a:r>
            <a:r>
              <a:rPr sz="2000" dirty="0" err="1"/>
              <a:t>uhensigtsmæssig</a:t>
            </a:r>
            <a:r>
              <a:rPr sz="2000" dirty="0"/>
              <a:t> </a:t>
            </a:r>
            <a:r>
              <a:rPr sz="2000" dirty="0" err="1"/>
              <a:t>medicin</a:t>
            </a:r>
            <a:endParaRPr sz="2000" dirty="0"/>
          </a:p>
          <a:p>
            <a:pPr algn="r">
              <a:lnSpc>
                <a:spcPct val="150000"/>
              </a:lnSpc>
              <a:defRPr sz="1600"/>
            </a:pPr>
            <a:r>
              <a:rPr lang="da-DK" sz="2000" dirty="0"/>
              <a:t>Manglende struktur</a:t>
            </a:r>
            <a:r>
              <a:rPr sz="2000" dirty="0"/>
              <a:t> </a:t>
            </a:r>
            <a:endParaRPr lang="da-DK" sz="2000" dirty="0"/>
          </a:p>
          <a:p>
            <a:pPr algn="r">
              <a:lnSpc>
                <a:spcPct val="150000"/>
              </a:lnSpc>
              <a:defRPr sz="1600"/>
            </a:pPr>
            <a:r>
              <a:rPr sz="2000" dirty="0" err="1"/>
              <a:t>Ensomhed</a:t>
            </a:r>
            <a:r>
              <a:rPr sz="2000" dirty="0"/>
              <a:t>, </a:t>
            </a:r>
            <a:r>
              <a:rPr sz="2000" dirty="0" err="1"/>
              <a:t>håbløshed</a:t>
            </a:r>
            <a:r>
              <a:rPr sz="2000" dirty="0"/>
              <a:t> </a:t>
            </a:r>
            <a:endParaRPr lang="da-DK" sz="2000" dirty="0"/>
          </a:p>
        </p:txBody>
      </p:sp>
      <p:sp>
        <p:nvSpPr>
          <p:cNvPr id="5" name="Tekstfelt 4">
            <a:extLst>
              <a:ext uri="{FF2B5EF4-FFF2-40B4-BE49-F238E27FC236}">
                <a16:creationId xmlns:a16="http://schemas.microsoft.com/office/drawing/2014/main" id="{FF2C1574-2D41-7E44-A2FB-5DCB6019405E}"/>
              </a:ext>
            </a:extLst>
          </p:cNvPr>
          <p:cNvSpPr txBox="1"/>
          <p:nvPr/>
        </p:nvSpPr>
        <p:spPr>
          <a:xfrm>
            <a:off x="6268024" y="1643401"/>
            <a:ext cx="6096000" cy="3922612"/>
          </a:xfrm>
          <a:prstGeom prst="rect">
            <a:avLst/>
          </a:prstGeom>
          <a:noFill/>
        </p:spPr>
        <p:txBody>
          <a:bodyPr wrap="square">
            <a:spAutoFit/>
          </a:bodyPr>
          <a:lstStyle/>
          <a:p>
            <a:pPr>
              <a:lnSpc>
                <a:spcPct val="150000"/>
              </a:lnSpc>
            </a:pPr>
            <a:r>
              <a:rPr lang="da-DK" sz="2800" b="1" dirty="0"/>
              <a:t>Positive faktorer</a:t>
            </a:r>
          </a:p>
          <a:p>
            <a:pPr>
              <a:lnSpc>
                <a:spcPct val="150000"/>
              </a:lnSpc>
              <a:defRPr sz="1600"/>
            </a:pPr>
            <a:r>
              <a:rPr lang="da-DK" sz="2000" dirty="0"/>
              <a:t>Støttende relationer og netværk</a:t>
            </a:r>
          </a:p>
          <a:p>
            <a:pPr>
              <a:lnSpc>
                <a:spcPct val="150000"/>
              </a:lnSpc>
              <a:defRPr sz="1600"/>
            </a:pPr>
            <a:r>
              <a:rPr lang="da-DK" sz="2000" dirty="0"/>
              <a:t>God alliance med behandlere</a:t>
            </a:r>
          </a:p>
          <a:p>
            <a:pPr>
              <a:lnSpc>
                <a:spcPct val="150000"/>
              </a:lnSpc>
              <a:defRPr sz="1600"/>
            </a:pPr>
            <a:r>
              <a:rPr lang="da-DK" sz="2000" dirty="0"/>
              <a:t>Struktur i hverdagen (søvn, kost, motion)</a:t>
            </a:r>
          </a:p>
          <a:p>
            <a:pPr>
              <a:lnSpc>
                <a:spcPct val="150000"/>
              </a:lnSpc>
              <a:defRPr sz="1600"/>
            </a:pPr>
            <a:r>
              <a:rPr lang="da-DK" sz="2000" dirty="0"/>
              <a:t>Kreativitet, natur, spiritualitet</a:t>
            </a:r>
          </a:p>
          <a:p>
            <a:pPr>
              <a:lnSpc>
                <a:spcPct val="150000"/>
              </a:lnSpc>
              <a:defRPr sz="1600"/>
            </a:pPr>
            <a:r>
              <a:rPr lang="da-DK" sz="2000" dirty="0"/>
              <a:t>Viden om sygdommen </a:t>
            </a:r>
          </a:p>
          <a:p>
            <a:pPr>
              <a:lnSpc>
                <a:spcPct val="150000"/>
              </a:lnSpc>
              <a:defRPr sz="1600"/>
            </a:pPr>
            <a:r>
              <a:rPr lang="da-DK" sz="2000" dirty="0"/>
              <a:t>Personlige strategier</a:t>
            </a:r>
          </a:p>
          <a:p>
            <a:pPr>
              <a:lnSpc>
                <a:spcPct val="150000"/>
              </a:lnSpc>
              <a:defRPr sz="1600"/>
            </a:pPr>
            <a:r>
              <a:rPr lang="da-DK" sz="2000" dirty="0"/>
              <a:t>Oplevelse af mening og håb</a:t>
            </a:r>
          </a:p>
        </p:txBody>
      </p:sp>
      <p:cxnSp>
        <p:nvCxnSpPr>
          <p:cNvPr id="7" name="Lige forbindelse 6">
            <a:extLst>
              <a:ext uri="{FF2B5EF4-FFF2-40B4-BE49-F238E27FC236}">
                <a16:creationId xmlns:a16="http://schemas.microsoft.com/office/drawing/2014/main" id="{ABE16A7E-F872-685C-845C-A07DFDEB6117}"/>
              </a:ext>
            </a:extLst>
          </p:cNvPr>
          <p:cNvCxnSpPr>
            <a:cxnSpLocks/>
          </p:cNvCxnSpPr>
          <p:nvPr/>
        </p:nvCxnSpPr>
        <p:spPr>
          <a:xfrm>
            <a:off x="5791200" y="1830978"/>
            <a:ext cx="0" cy="3611788"/>
          </a:xfrm>
          <a:prstGeom prst="line">
            <a:avLst/>
          </a:prstGeom>
          <a:ln w="57150"/>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g362f6f16613_0_214"/>
          <p:cNvPicPr preferRelativeResize="0"/>
          <p:nvPr/>
        </p:nvPicPr>
        <p:blipFill rotWithShape="1">
          <a:blip r:embed="rId3">
            <a:alphaModFix/>
          </a:blip>
          <a:srcRect l="10301" r="11359"/>
          <a:stretch/>
        </p:blipFill>
        <p:spPr>
          <a:xfrm>
            <a:off x="1841676" y="243776"/>
            <a:ext cx="8242125" cy="5918175"/>
          </a:xfrm>
          <a:prstGeom prst="rect">
            <a:avLst/>
          </a:prstGeom>
          <a:noFill/>
          <a:ln>
            <a:noFill/>
          </a:ln>
          <a:effectLst>
            <a:outerShdw blurRad="292100" dist="139700" dir="2700000" algn="tl" rotWithShape="0">
              <a:srgbClr val="333333">
                <a:alpha val="64709"/>
              </a:srgbClr>
            </a:outerShdw>
          </a:effectLst>
        </p:spPr>
      </p:pic>
      <p:sp>
        <p:nvSpPr>
          <p:cNvPr id="178" name="Google Shape;178;g362f6f16613_0_214"/>
          <p:cNvSpPr txBox="1"/>
          <p:nvPr/>
        </p:nvSpPr>
        <p:spPr>
          <a:xfrm>
            <a:off x="6911025" y="6177125"/>
            <a:ext cx="4877100" cy="437100"/>
          </a:xfrm>
          <a:prstGeom prst="rect">
            <a:avLst/>
          </a:prstGeom>
          <a:noFill/>
          <a:ln>
            <a:noFill/>
          </a:ln>
        </p:spPr>
        <p:txBody>
          <a:bodyPr spcFirstLastPara="1" wrap="square" lIns="0" tIns="0" rIns="0" bIns="0" anchor="t" anchorCtr="0">
            <a:noAutofit/>
          </a:bodyPr>
          <a:lstStyle/>
          <a:p>
            <a:endParaRPr sz="1400"/>
          </a:p>
          <a:p>
            <a:endParaRPr sz="1100">
              <a:solidFill>
                <a:schemeClr val="dk1"/>
              </a:solidFill>
            </a:endParaRPr>
          </a:p>
          <a:p>
            <a:endParaRPr sz="1800">
              <a:solidFill>
                <a:schemeClr val="dk1"/>
              </a:solidFill>
            </a:endParaRPr>
          </a:p>
        </p:txBody>
      </p:sp>
      <p:sp>
        <p:nvSpPr>
          <p:cNvPr id="179" name="Google Shape;179;g362f6f16613_0_214"/>
          <p:cNvSpPr txBox="1"/>
          <p:nvPr/>
        </p:nvSpPr>
        <p:spPr>
          <a:xfrm>
            <a:off x="1841676" y="6369599"/>
            <a:ext cx="5197800" cy="519600"/>
          </a:xfrm>
          <a:prstGeom prst="rect">
            <a:avLst/>
          </a:prstGeom>
          <a:noFill/>
          <a:ln>
            <a:noFill/>
          </a:ln>
        </p:spPr>
        <p:txBody>
          <a:bodyPr spcFirstLastPara="1" wrap="square" lIns="0" tIns="0" rIns="0" bIns="0" anchor="t" anchorCtr="0">
            <a:noAutofit/>
          </a:bodyPr>
          <a:lstStyle/>
          <a:p>
            <a:pPr marL="457200" indent="-298450">
              <a:buClr>
                <a:schemeClr val="dk1"/>
              </a:buClr>
              <a:buSzPts val="1100"/>
              <a:buChar char="●"/>
            </a:pPr>
            <a:r>
              <a:rPr lang="da-DK" sz="1100" dirty="0" err="1">
                <a:solidFill>
                  <a:schemeClr val="dk1"/>
                </a:solidFill>
              </a:rPr>
              <a:t>Leamy</a:t>
            </a:r>
            <a:r>
              <a:rPr lang="da-DK" sz="1100" dirty="0">
                <a:solidFill>
                  <a:schemeClr val="dk1"/>
                </a:solidFill>
              </a:rPr>
              <a:t> M, Bird V, Le </a:t>
            </a:r>
            <a:r>
              <a:rPr lang="da-DK" sz="1100" dirty="0" err="1">
                <a:solidFill>
                  <a:schemeClr val="dk1"/>
                </a:solidFill>
              </a:rPr>
              <a:t>Boutillier</a:t>
            </a:r>
            <a:r>
              <a:rPr lang="da-DK" sz="1100" dirty="0">
                <a:solidFill>
                  <a:schemeClr val="dk1"/>
                </a:solidFill>
              </a:rPr>
              <a:t> C, Williams J, </a:t>
            </a:r>
            <a:r>
              <a:rPr lang="da-DK" sz="1100" dirty="0" err="1">
                <a:solidFill>
                  <a:schemeClr val="dk1"/>
                </a:solidFill>
              </a:rPr>
              <a:t>Slade</a:t>
            </a:r>
            <a:r>
              <a:rPr lang="da-DK" sz="1100" dirty="0">
                <a:solidFill>
                  <a:schemeClr val="dk1"/>
                </a:solidFill>
              </a:rPr>
              <a:t> M (2011) </a:t>
            </a:r>
            <a:endParaRPr sz="1100" dirty="0">
              <a:solidFill>
                <a:schemeClr val="dk1"/>
              </a:solidFill>
            </a:endParaRPr>
          </a:p>
          <a:p>
            <a:pPr marL="457200" indent="-298450">
              <a:buClr>
                <a:schemeClr val="dk1"/>
              </a:buClr>
              <a:buSzPts val="1100"/>
              <a:buFont typeface="Arial"/>
              <a:buChar char="●"/>
            </a:pPr>
            <a:r>
              <a:rPr lang="da-DK" sz="1100" dirty="0">
                <a:solidFill>
                  <a:schemeClr val="dk1"/>
                </a:solidFill>
              </a:rPr>
              <a:t>van </a:t>
            </a:r>
            <a:r>
              <a:rPr lang="da-DK" sz="1100" dirty="0" err="1">
                <a:solidFill>
                  <a:schemeClr val="dk1"/>
                </a:solidFill>
              </a:rPr>
              <a:t>Weeghel</a:t>
            </a:r>
            <a:r>
              <a:rPr lang="da-DK" sz="1100" dirty="0">
                <a:solidFill>
                  <a:schemeClr val="dk1"/>
                </a:solidFill>
              </a:rPr>
              <a:t>, J., van </a:t>
            </a:r>
            <a:r>
              <a:rPr lang="da-DK" sz="1100" dirty="0" err="1">
                <a:solidFill>
                  <a:schemeClr val="dk1"/>
                </a:solidFill>
              </a:rPr>
              <a:t>Zelst</a:t>
            </a:r>
            <a:r>
              <a:rPr lang="da-DK" sz="1100" dirty="0">
                <a:solidFill>
                  <a:schemeClr val="dk1"/>
                </a:solidFill>
              </a:rPr>
              <a:t>, C., </a:t>
            </a:r>
            <a:r>
              <a:rPr lang="da-DK" sz="1100" dirty="0" err="1">
                <a:solidFill>
                  <a:schemeClr val="dk1"/>
                </a:solidFill>
              </a:rPr>
              <a:t>Boertien</a:t>
            </a:r>
            <a:r>
              <a:rPr lang="da-DK" sz="1100" dirty="0">
                <a:solidFill>
                  <a:schemeClr val="dk1"/>
                </a:solidFill>
              </a:rPr>
              <a:t>, D., &amp; </a:t>
            </a:r>
            <a:r>
              <a:rPr lang="da-DK" sz="1100" dirty="0" err="1">
                <a:solidFill>
                  <a:schemeClr val="dk1"/>
                </a:solidFill>
              </a:rPr>
              <a:t>Hasson-Ohayon</a:t>
            </a:r>
            <a:r>
              <a:rPr lang="da-DK" sz="1100" dirty="0">
                <a:solidFill>
                  <a:schemeClr val="dk1"/>
                </a:solidFill>
              </a:rPr>
              <a:t>, I. (2019). </a:t>
            </a:r>
            <a:endParaRPr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5" name="Google Shape;185;g362f6297ca8_0_62"/>
          <p:cNvSpPr txBox="1"/>
          <p:nvPr/>
        </p:nvSpPr>
        <p:spPr>
          <a:xfrm>
            <a:off x="1501829" y="6069822"/>
            <a:ext cx="6121525" cy="1076418"/>
          </a:xfrm>
          <a:prstGeom prst="rect">
            <a:avLst/>
          </a:prstGeom>
          <a:noFill/>
          <a:ln>
            <a:noFill/>
          </a:ln>
        </p:spPr>
        <p:txBody>
          <a:bodyPr spcFirstLastPara="1" wrap="square" lIns="91425" tIns="91425" rIns="91425" bIns="91425" anchor="t" anchorCtr="0">
            <a:spAutoFit/>
          </a:bodyPr>
          <a:lstStyle/>
          <a:p>
            <a:pPr>
              <a:lnSpc>
                <a:spcPct val="115000"/>
              </a:lnSpc>
              <a:spcBef>
                <a:spcPts val="1200"/>
              </a:spcBef>
              <a:spcAft>
                <a:spcPts val="1200"/>
              </a:spcAft>
            </a:pPr>
            <a:r>
              <a:rPr lang="da-DK" sz="1100" dirty="0" err="1">
                <a:solidFill>
                  <a:schemeClr val="dk1"/>
                </a:solidFill>
              </a:rPr>
              <a:t>Jagfeld,G</a:t>
            </a:r>
            <a:r>
              <a:rPr lang="da-DK" sz="1100" dirty="0">
                <a:solidFill>
                  <a:schemeClr val="dk1"/>
                </a:solidFill>
              </a:rPr>
              <a:t>. * ,</a:t>
            </a:r>
            <a:r>
              <a:rPr lang="da-DK" sz="1100" dirty="0" err="1">
                <a:solidFill>
                  <a:schemeClr val="dk1"/>
                </a:solidFill>
              </a:rPr>
              <a:t>Lobban</a:t>
            </a:r>
            <a:r>
              <a:rPr lang="da-DK" sz="1100" dirty="0">
                <a:solidFill>
                  <a:schemeClr val="dk1"/>
                </a:solidFill>
              </a:rPr>
              <a:t>, F., l </a:t>
            </a:r>
            <a:r>
              <a:rPr lang="da-DK" sz="1100" dirty="0" err="1">
                <a:solidFill>
                  <a:schemeClr val="dk1"/>
                </a:solidFill>
              </a:rPr>
              <a:t>Marshall,P</a:t>
            </a:r>
            <a:r>
              <a:rPr lang="da-DK" sz="1100" dirty="0">
                <a:solidFill>
                  <a:schemeClr val="dk1"/>
                </a:solidFill>
              </a:rPr>
              <a:t>., Jones, S.H. Personal </a:t>
            </a:r>
            <a:r>
              <a:rPr lang="da-DK" sz="1100" dirty="0" err="1">
                <a:solidFill>
                  <a:schemeClr val="dk1"/>
                </a:solidFill>
              </a:rPr>
              <a:t>recovery</a:t>
            </a:r>
            <a:r>
              <a:rPr lang="da-DK" sz="1100" dirty="0">
                <a:solidFill>
                  <a:schemeClr val="dk1"/>
                </a:solidFill>
              </a:rPr>
              <a:t> in bipolar </a:t>
            </a:r>
            <a:r>
              <a:rPr lang="da-DK" sz="1100" dirty="0" err="1">
                <a:solidFill>
                  <a:schemeClr val="dk1"/>
                </a:solidFill>
              </a:rPr>
              <a:t>disorder</a:t>
            </a:r>
            <a:r>
              <a:rPr lang="da-DK" sz="1100" dirty="0">
                <a:solidFill>
                  <a:schemeClr val="dk1"/>
                </a:solidFill>
              </a:rPr>
              <a:t>: </a:t>
            </a:r>
            <a:r>
              <a:rPr lang="da-DK" sz="1100" dirty="0" err="1">
                <a:solidFill>
                  <a:schemeClr val="dk1"/>
                </a:solidFill>
              </a:rPr>
              <a:t>Systematic</a:t>
            </a:r>
            <a:r>
              <a:rPr lang="da-DK" sz="1100" dirty="0">
                <a:solidFill>
                  <a:schemeClr val="dk1"/>
                </a:solidFill>
              </a:rPr>
              <a:t> </a:t>
            </a:r>
            <a:r>
              <a:rPr lang="da-DK" sz="1100" dirty="0" err="1">
                <a:solidFill>
                  <a:schemeClr val="dk1"/>
                </a:solidFill>
              </a:rPr>
              <a:t>review</a:t>
            </a:r>
            <a:r>
              <a:rPr lang="da-DK" sz="1100" dirty="0">
                <a:solidFill>
                  <a:schemeClr val="dk1"/>
                </a:solidFill>
              </a:rPr>
              <a:t> and “</a:t>
            </a:r>
            <a:r>
              <a:rPr lang="da-DK" sz="1100" dirty="0" err="1">
                <a:solidFill>
                  <a:schemeClr val="dk1"/>
                </a:solidFill>
              </a:rPr>
              <a:t>best</a:t>
            </a:r>
            <a:r>
              <a:rPr lang="da-DK" sz="1100" dirty="0">
                <a:solidFill>
                  <a:schemeClr val="dk1"/>
                </a:solidFill>
              </a:rPr>
              <a:t> </a:t>
            </a:r>
            <a:r>
              <a:rPr lang="da-DK" sz="1100" dirty="0" err="1">
                <a:solidFill>
                  <a:schemeClr val="dk1"/>
                </a:solidFill>
              </a:rPr>
              <a:t>fit”framework</a:t>
            </a:r>
            <a:r>
              <a:rPr lang="da-DK" sz="1100" dirty="0">
                <a:solidFill>
                  <a:schemeClr val="dk1"/>
                </a:solidFill>
              </a:rPr>
              <a:t> </a:t>
            </a:r>
            <a:r>
              <a:rPr lang="da-DK" sz="1100" dirty="0" err="1">
                <a:solidFill>
                  <a:schemeClr val="dk1"/>
                </a:solidFill>
              </a:rPr>
              <a:t>synthesis</a:t>
            </a:r>
            <a:r>
              <a:rPr lang="da-DK" sz="1100" dirty="0">
                <a:solidFill>
                  <a:schemeClr val="dk1"/>
                </a:solidFill>
              </a:rPr>
              <a:t> of </a:t>
            </a:r>
            <a:r>
              <a:rPr lang="da-DK" sz="1100" dirty="0" err="1">
                <a:solidFill>
                  <a:schemeClr val="dk1"/>
                </a:solidFill>
              </a:rPr>
              <a:t>qualitative</a:t>
            </a:r>
            <a:r>
              <a:rPr lang="da-DK" sz="1100" dirty="0">
                <a:solidFill>
                  <a:schemeClr val="dk1"/>
                </a:solidFill>
              </a:rPr>
              <a:t> </a:t>
            </a:r>
            <a:r>
              <a:rPr lang="da-DK" sz="1100" dirty="0" err="1">
                <a:solidFill>
                  <a:schemeClr val="dk1"/>
                </a:solidFill>
              </a:rPr>
              <a:t>evidence</a:t>
            </a:r>
            <a:r>
              <a:rPr lang="da-DK" sz="1100" dirty="0">
                <a:solidFill>
                  <a:schemeClr val="dk1"/>
                </a:solidFill>
              </a:rPr>
              <a:t> – a POETIC adaptation of CHIME. </a:t>
            </a:r>
            <a:endParaRPr sz="1700" dirty="0">
              <a:solidFill>
                <a:schemeClr val="dk1"/>
              </a:solidFill>
            </a:endParaRPr>
          </a:p>
        </p:txBody>
      </p:sp>
      <p:pic>
        <p:nvPicPr>
          <p:cNvPr id="186" name="Google Shape;186;g362f6297ca8_0_62" title="AT FORSTÅ ANGST FORÅR_2024 Page-04.jpg"/>
          <p:cNvPicPr preferRelativeResize="0"/>
          <p:nvPr/>
        </p:nvPicPr>
        <p:blipFill>
          <a:blip r:embed="rId3">
            <a:alphaModFix/>
          </a:blip>
          <a:stretch>
            <a:fillRect/>
          </a:stretch>
        </p:blipFill>
        <p:spPr>
          <a:xfrm>
            <a:off x="2146300" y="280965"/>
            <a:ext cx="8051800" cy="587682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7D88B5-E6B5-8941-B18C-1748AE6D0CA8}"/>
              </a:ext>
            </a:extLst>
          </p:cNvPr>
          <p:cNvSpPr>
            <a:spLocks noGrp="1"/>
          </p:cNvSpPr>
          <p:nvPr>
            <p:ph type="title"/>
          </p:nvPr>
        </p:nvSpPr>
        <p:spPr/>
        <p:txBody>
          <a:bodyPr>
            <a:normAutofit/>
          </a:bodyPr>
          <a:lstStyle/>
          <a:p>
            <a:r>
              <a:rPr lang="da-DK" dirty="0"/>
              <a:t>Til underviseren</a:t>
            </a:r>
            <a:br>
              <a:rPr lang="da-DK" dirty="0"/>
            </a:br>
            <a:r>
              <a:rPr lang="da-DK" dirty="0"/>
              <a:t>POETIC ELEMENTER – del to</a:t>
            </a:r>
          </a:p>
        </p:txBody>
      </p:sp>
      <p:sp>
        <p:nvSpPr>
          <p:cNvPr id="3" name="Pladsholder til indhold 2">
            <a:extLst>
              <a:ext uri="{FF2B5EF4-FFF2-40B4-BE49-F238E27FC236}">
                <a16:creationId xmlns:a16="http://schemas.microsoft.com/office/drawing/2014/main" id="{548DB372-64B8-2414-1AAC-8DC36144B121}"/>
              </a:ext>
            </a:extLst>
          </p:cNvPr>
          <p:cNvSpPr>
            <a:spLocks noGrp="1"/>
          </p:cNvSpPr>
          <p:nvPr>
            <p:ph sz="quarter" idx="13"/>
          </p:nvPr>
        </p:nvSpPr>
        <p:spPr/>
        <p:txBody>
          <a:bodyPr/>
          <a:lstStyle/>
          <a:p>
            <a:r>
              <a:rPr lang="da-DK" dirty="0"/>
              <a:t>I del to bliver POETIC elementerne foldet ud med oplæg og øvelser og disse kan gennemgås selvstændigt</a:t>
            </a:r>
          </a:p>
          <a:p>
            <a:r>
              <a:rPr lang="da-DK" dirty="0"/>
              <a:t>Hele materialet kan ikke gennemgås i en enkel session, der skal udvælges emner afhængigt af hvilken gruppe man underviser og hvad gruppen ønsker</a:t>
            </a:r>
          </a:p>
        </p:txBody>
      </p:sp>
    </p:spTree>
    <p:extLst>
      <p:ext uri="{BB962C8B-B14F-4D97-AF65-F5344CB8AC3E}">
        <p14:creationId xmlns:p14="http://schemas.microsoft.com/office/powerpoint/2010/main" val="1442934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2" name="Google Shape;192;gbf2804f1cd_0_62"/>
          <p:cNvSpPr txBox="1">
            <a:spLocks noGrp="1"/>
          </p:cNvSpPr>
          <p:nvPr>
            <p:ph type="title"/>
          </p:nvPr>
        </p:nvSpPr>
        <p:spPr>
          <a:xfrm>
            <a:off x="838200" y="505326"/>
            <a:ext cx="10515600" cy="577516"/>
          </a:xfrm>
          <a:prstGeom prst="rect">
            <a:avLst/>
          </a:prstGeom>
          <a:noFill/>
          <a:ln>
            <a:noFill/>
          </a:ln>
        </p:spPr>
        <p:txBody>
          <a:bodyPr spcFirstLastPara="1" wrap="square" lIns="91425" tIns="45700" rIns="91425" bIns="45700" anchor="t" anchorCtr="0">
            <a:noAutofit/>
          </a:bodyPr>
          <a:lstStyle/>
          <a:p>
            <a:pPr algn="ctr"/>
            <a:r>
              <a:rPr lang="da-DK" dirty="0"/>
              <a:t>Runde</a:t>
            </a:r>
            <a:endParaRPr dirty="0"/>
          </a:p>
        </p:txBody>
      </p:sp>
      <p:sp>
        <p:nvSpPr>
          <p:cNvPr id="10" name="Pladsholder til indhold 9">
            <a:extLst>
              <a:ext uri="{FF2B5EF4-FFF2-40B4-BE49-F238E27FC236}">
                <a16:creationId xmlns:a16="http://schemas.microsoft.com/office/drawing/2014/main" id="{0BFBD6DF-8789-09EC-6B2A-074548470AC2}"/>
              </a:ext>
            </a:extLst>
          </p:cNvPr>
          <p:cNvSpPr>
            <a:spLocks noGrp="1"/>
          </p:cNvSpPr>
          <p:nvPr>
            <p:ph idx="1"/>
          </p:nvPr>
        </p:nvSpPr>
        <p:spPr>
          <a:xfrm>
            <a:off x="834189" y="1229008"/>
            <a:ext cx="10515600" cy="4399984"/>
          </a:xfrm>
        </p:spPr>
        <p:txBody>
          <a:bodyPr>
            <a:normAutofit/>
          </a:bodyPr>
          <a:lstStyle/>
          <a:p>
            <a:pPr marL="0" indent="0" algn="ctr">
              <a:buNone/>
            </a:pPr>
            <a:br>
              <a:rPr lang="da-DK" dirty="0"/>
            </a:br>
            <a:br>
              <a:rPr lang="da-DK" dirty="0"/>
            </a:br>
            <a:r>
              <a:rPr lang="da-DK" dirty="0"/>
              <a:t>Hvilke POETIC/CHIME elementer har særlig betydning for dig i dit liv og din </a:t>
            </a:r>
            <a:r>
              <a:rPr lang="da-DK" dirty="0" err="1"/>
              <a:t>recovery</a:t>
            </a:r>
            <a:r>
              <a:rPr lang="da-DK" dirty="0"/>
              <a:t>?</a:t>
            </a:r>
          </a:p>
          <a:p>
            <a:pPr marL="0" indent="0" algn="ctr">
              <a:buNone/>
            </a:pPr>
            <a:endParaRPr lang="da-DK" dirty="0"/>
          </a:p>
          <a:p>
            <a:pPr marL="0" indent="0" algn="ctr">
              <a:buNone/>
            </a:pPr>
            <a:endParaRPr lang="da-DK" dirty="0"/>
          </a:p>
        </p:txBody>
      </p:sp>
      <p:pic>
        <p:nvPicPr>
          <p:cNvPr id="12" name="Billede 11" descr="Et billede, der indeholder tegning, skitse, tegneserie, fodtøj&#10;&#10;Indhold genereret af kunstig intelligens kan være forkert.">
            <a:extLst>
              <a:ext uri="{FF2B5EF4-FFF2-40B4-BE49-F238E27FC236}">
                <a16:creationId xmlns:a16="http://schemas.microsoft.com/office/drawing/2014/main" id="{EB59F94F-1876-1804-56BA-1905741004F3}"/>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0307" y="2461447"/>
            <a:ext cx="4260028" cy="4260028"/>
          </a:xfrm>
          <a:prstGeom prst="rect">
            <a:avLst/>
          </a:prstGeom>
        </p:spPr>
      </p:pic>
    </p:spTree>
    <p:extLst>
      <p:ext uri="{BB962C8B-B14F-4D97-AF65-F5344CB8AC3E}">
        <p14:creationId xmlns:p14="http://schemas.microsoft.com/office/powerpoint/2010/main" val="1771797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200" b="1" dirty="0"/>
              <a:t>TAK FOR I DAG</a:t>
            </a:r>
          </a:p>
        </p:txBody>
      </p:sp>
      <p:sp>
        <p:nvSpPr>
          <p:cNvPr id="3" name="Pladsholder til indhold 2"/>
          <p:cNvSpPr>
            <a:spLocks noGrp="1"/>
          </p:cNvSpPr>
          <p:nvPr>
            <p:ph idx="1"/>
          </p:nvPr>
        </p:nvSpPr>
        <p:spPr/>
        <p:txBody>
          <a:bodyPr/>
          <a:lstStyle/>
          <a:p>
            <a:pPr>
              <a:lnSpc>
                <a:spcPct val="100000"/>
              </a:lnSpc>
              <a:spcAft>
                <a:spcPts val="1200"/>
              </a:spcAft>
            </a:pPr>
            <a:endParaRPr lang="da-DK" sz="2400" dirty="0"/>
          </a:p>
          <a:p>
            <a:pPr>
              <a:lnSpc>
                <a:spcPct val="100000"/>
              </a:lnSpc>
              <a:spcAft>
                <a:spcPts val="1200"/>
              </a:spcAft>
            </a:pPr>
            <a:r>
              <a:rPr lang="da-DK" dirty="0"/>
              <a:t>Var der noget, der var nyt eller overraskende?</a:t>
            </a:r>
          </a:p>
          <a:p>
            <a:pPr>
              <a:lnSpc>
                <a:spcPct val="100000"/>
              </a:lnSpc>
              <a:spcAft>
                <a:spcPts val="1200"/>
              </a:spcAft>
            </a:pPr>
            <a:r>
              <a:rPr lang="da-DK" dirty="0"/>
              <a:t>Hvad tager I med jer fra i dag?</a:t>
            </a:r>
          </a:p>
          <a:p>
            <a:pPr>
              <a:lnSpc>
                <a:spcPct val="100000"/>
              </a:lnSpc>
              <a:spcAft>
                <a:spcPts val="1200"/>
              </a:spcAft>
            </a:pPr>
            <a:r>
              <a:rPr lang="da-DK" dirty="0"/>
              <a:t>Er der noget du gerne vil afprøve?</a:t>
            </a:r>
          </a:p>
        </p:txBody>
      </p:sp>
      <p:sp>
        <p:nvSpPr>
          <p:cNvPr id="4" name="Pladsholder til slidenummer 3"/>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1200" kern="1200">
                <a:solidFill>
                  <a:srgbClr val="595959"/>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1A9C1F50-39BA-4586-8B54-E51EE54A86B8}" type="slidenum">
              <a:rPr lang="da-DK" smtClean="0"/>
              <a:pPr/>
              <a:t>16</a:t>
            </a:fld>
            <a:endParaRPr lang="da-DK" dirty="0"/>
          </a:p>
        </p:txBody>
      </p:sp>
      <p:pic>
        <p:nvPicPr>
          <p:cNvPr id="5" name="Content Placeholder 6">
            <a:extLst>
              <a:ext uri="{FF2B5EF4-FFF2-40B4-BE49-F238E27FC236}">
                <a16:creationId xmlns:a16="http://schemas.microsoft.com/office/drawing/2014/main" id="{444AA329-8CB4-4B20-75B2-981B0AE63E05}"/>
              </a:ext>
            </a:extLst>
          </p:cNvPr>
          <p:cNvPicPr>
            <a:picLocks noChangeAspect="1"/>
          </p:cNvPicPr>
          <p:nvPr/>
        </p:nvPicPr>
        <p:blipFill>
          <a:blip r:embed="rId3"/>
          <a:stretch>
            <a:fillRect/>
          </a:stretch>
        </p:blipFill>
        <p:spPr>
          <a:xfrm>
            <a:off x="8592018" y="3027047"/>
            <a:ext cx="3157029" cy="3160713"/>
          </a:xfrm>
          <a:prstGeom prst="rect">
            <a:avLst/>
          </a:prstGeom>
        </p:spPr>
      </p:pic>
    </p:spTree>
    <p:extLst>
      <p:ext uri="{BB962C8B-B14F-4D97-AF65-F5344CB8AC3E}">
        <p14:creationId xmlns:p14="http://schemas.microsoft.com/office/powerpoint/2010/main" val="920475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4506EC-AA52-CC36-79FD-55BB2163E546}"/>
              </a:ext>
            </a:extLst>
          </p:cNvPr>
          <p:cNvSpPr>
            <a:spLocks noGrp="1"/>
          </p:cNvSpPr>
          <p:nvPr>
            <p:ph type="title"/>
          </p:nvPr>
        </p:nvSpPr>
        <p:spPr/>
        <p:txBody>
          <a:bodyPr>
            <a:normAutofit/>
          </a:bodyPr>
          <a:lstStyle/>
          <a:p>
            <a:r>
              <a:rPr lang="da-DK" sz="3200" b="1" dirty="0"/>
              <a:t>LITTERATUR OG HENVISNINGER</a:t>
            </a:r>
          </a:p>
        </p:txBody>
      </p:sp>
      <p:sp>
        <p:nvSpPr>
          <p:cNvPr id="3" name="Pladsholder til indhold 2">
            <a:extLst>
              <a:ext uri="{FF2B5EF4-FFF2-40B4-BE49-F238E27FC236}">
                <a16:creationId xmlns:a16="http://schemas.microsoft.com/office/drawing/2014/main" id="{10667CC1-6D84-99D9-941C-F722717D28A3}"/>
              </a:ext>
            </a:extLst>
          </p:cNvPr>
          <p:cNvSpPr>
            <a:spLocks noGrp="1"/>
          </p:cNvSpPr>
          <p:nvPr>
            <p:ph idx="1"/>
          </p:nvPr>
        </p:nvSpPr>
        <p:spPr/>
        <p:txBody>
          <a:bodyPr/>
          <a:lstStyle/>
          <a:p>
            <a:pPr>
              <a:buClr>
                <a:schemeClr val="tx1"/>
              </a:buClr>
              <a:buFont typeface="Arial" panose="020B0604020202020204" pitchFamily="34" charset="0"/>
              <a:buChar char="•"/>
            </a:pPr>
            <a:r>
              <a:rPr lang="da-DK" sz="2000" dirty="0"/>
              <a:t>Marit Borg. </a:t>
            </a:r>
            <a:r>
              <a:rPr lang="da-DK" sz="2000" dirty="0" err="1"/>
              <a:t>Recoveryorienterede</a:t>
            </a:r>
            <a:r>
              <a:rPr lang="da-DK" sz="2000" dirty="0"/>
              <a:t> praksisser: en systematisk </a:t>
            </a:r>
            <a:r>
              <a:rPr lang="da-DK" sz="2000" dirty="0" err="1"/>
              <a:t>vidensopsamling</a:t>
            </a:r>
            <a:r>
              <a:rPr lang="da-DK" sz="2000" dirty="0"/>
              <a:t>. NAPHA</a:t>
            </a:r>
          </a:p>
          <a:p>
            <a:pPr>
              <a:buClr>
                <a:schemeClr val="tx1"/>
              </a:buClr>
              <a:buFont typeface="Arial" panose="020B0604020202020204" pitchFamily="34" charset="0"/>
              <a:buChar char="•"/>
            </a:pPr>
            <a:r>
              <a:rPr lang="da-DK" sz="2000" dirty="0" err="1"/>
              <a:t>Topor</a:t>
            </a:r>
            <a:r>
              <a:rPr lang="da-DK" sz="2000" dirty="0"/>
              <a:t>, Larsen og </a:t>
            </a:r>
            <a:r>
              <a:rPr lang="da-DK" sz="2000" dirty="0" err="1"/>
              <a:t>Bøe</a:t>
            </a:r>
            <a:r>
              <a:rPr lang="da-DK" sz="2000" dirty="0"/>
              <a:t>. </a:t>
            </a:r>
            <a:r>
              <a:rPr lang="da-DK" sz="2000" i="1" dirty="0"/>
              <a:t>At komme sig. Fra personlig udvikling til social forandring. </a:t>
            </a:r>
            <a:r>
              <a:rPr lang="da-DK" sz="2000" dirty="0"/>
              <a:t>Dansk selskab for psykosocial rehabilitering. 2020. nr. 04</a:t>
            </a:r>
          </a:p>
          <a:p>
            <a:pPr>
              <a:buClr>
                <a:schemeClr val="tx1"/>
              </a:buClr>
              <a:buFont typeface="Arial" panose="020B0604020202020204" pitchFamily="34" charset="0"/>
              <a:buChar char="•"/>
            </a:pPr>
            <a:r>
              <a:rPr lang="da-DK" sz="2000" dirty="0"/>
              <a:t>Mike </a:t>
            </a:r>
            <a:r>
              <a:rPr lang="da-DK" sz="2000" dirty="0" err="1"/>
              <a:t>Slade</a:t>
            </a:r>
            <a:r>
              <a:rPr lang="da-DK" sz="2000" dirty="0"/>
              <a:t> m.fl., </a:t>
            </a:r>
            <a:r>
              <a:rPr lang="da-DK" sz="2000" dirty="0" err="1"/>
              <a:t>ImRoc</a:t>
            </a:r>
            <a:r>
              <a:rPr lang="da-DK" sz="2000" dirty="0"/>
              <a:t>, 2008 </a:t>
            </a:r>
          </a:p>
          <a:p>
            <a:pPr>
              <a:buClr>
                <a:schemeClr val="tx1"/>
              </a:buClr>
              <a:buFont typeface="Arial" panose="020B0604020202020204" pitchFamily="34" charset="0"/>
              <a:buChar char="•"/>
            </a:pPr>
            <a:r>
              <a:rPr lang="da-DK" sz="2000" dirty="0"/>
              <a:t>Mike </a:t>
            </a:r>
            <a:r>
              <a:rPr lang="da-DK" sz="2000" dirty="0" err="1"/>
              <a:t>Slade</a:t>
            </a:r>
            <a:r>
              <a:rPr lang="da-DK" sz="2000" dirty="0"/>
              <a:t>, centrale værker:</a:t>
            </a:r>
          </a:p>
          <a:p>
            <a:pPr lvl="1" fontAlgn="t"/>
            <a:r>
              <a:rPr lang="da-DK" sz="1600" b="0" i="1" dirty="0">
                <a:effectLst/>
                <a:latin typeface="+mn-lt"/>
              </a:rPr>
              <a:t>100 </a:t>
            </a:r>
            <a:r>
              <a:rPr lang="da-DK" sz="1600" b="0" i="1" dirty="0" err="1">
                <a:effectLst/>
                <a:latin typeface="+mn-lt"/>
              </a:rPr>
              <a:t>Ways</a:t>
            </a:r>
            <a:r>
              <a:rPr lang="da-DK" sz="1600" b="0" i="1" dirty="0">
                <a:effectLst/>
                <a:latin typeface="+mn-lt"/>
              </a:rPr>
              <a:t> to Support Recovery</a:t>
            </a:r>
            <a:endParaRPr lang="da-DK" sz="1600" b="0" i="0" dirty="0">
              <a:effectLst/>
              <a:latin typeface="+mn-lt"/>
            </a:endParaRPr>
          </a:p>
          <a:p>
            <a:pPr lvl="1" fontAlgn="t"/>
            <a:r>
              <a:rPr lang="da-DK" sz="1600" b="0" i="1" dirty="0">
                <a:effectLst/>
                <a:latin typeface="+mn-lt"/>
              </a:rPr>
              <a:t>Personal Recovery and Mental </a:t>
            </a:r>
            <a:r>
              <a:rPr lang="da-DK" sz="1600" b="0" i="1" dirty="0" err="1">
                <a:effectLst/>
                <a:latin typeface="+mn-lt"/>
              </a:rPr>
              <a:t>Illness</a:t>
            </a:r>
            <a:endParaRPr lang="da-DK" sz="1600" b="0" i="0" dirty="0">
              <a:effectLst/>
              <a:latin typeface="+mn-lt"/>
            </a:endParaRPr>
          </a:p>
          <a:p>
            <a:pPr lvl="1" fontAlgn="t"/>
            <a:r>
              <a:rPr lang="da-DK" sz="1600" b="0" i="1" dirty="0" err="1">
                <a:effectLst/>
                <a:latin typeface="+mn-lt"/>
              </a:rPr>
              <a:t>Making</a:t>
            </a:r>
            <a:r>
              <a:rPr lang="da-DK" sz="1600" b="0" i="1" dirty="0">
                <a:effectLst/>
                <a:latin typeface="+mn-lt"/>
              </a:rPr>
              <a:t> Recovery a Reality</a:t>
            </a:r>
            <a:r>
              <a:rPr lang="da-DK" sz="1600" b="0" i="0" dirty="0">
                <a:effectLst/>
                <a:latin typeface="+mn-lt"/>
              </a:rPr>
              <a:t> (2008)</a:t>
            </a:r>
            <a:endParaRPr lang="da-DK" sz="1600" dirty="0"/>
          </a:p>
          <a:p>
            <a:pPr>
              <a:buClr>
                <a:schemeClr val="tx1"/>
              </a:buClr>
              <a:buFont typeface="Arial" panose="020B0604020202020204" pitchFamily="34" charset="0"/>
              <a:buChar char="•"/>
            </a:pPr>
            <a:r>
              <a:rPr lang="da-DK" sz="2000" dirty="0"/>
              <a:t>Wilken JP &amp; Den </a:t>
            </a:r>
            <a:r>
              <a:rPr lang="da-DK" sz="2000" dirty="0" err="1"/>
              <a:t>Hollander</a:t>
            </a:r>
            <a:r>
              <a:rPr lang="da-DK" sz="2000" dirty="0"/>
              <a:t> D. Rehabilitering og </a:t>
            </a:r>
            <a:r>
              <a:rPr lang="da-DK" sz="2000" dirty="0" err="1"/>
              <a:t>recovery</a:t>
            </a:r>
            <a:r>
              <a:rPr lang="da-DK" sz="2000" dirty="0"/>
              <a:t>. En integreret tilgang. Akademisk Forlag 2008</a:t>
            </a:r>
          </a:p>
          <a:p>
            <a:pPr>
              <a:buClr>
                <a:schemeClr val="tx1"/>
              </a:buClr>
              <a:buFont typeface="Arial" panose="020B0604020202020204" pitchFamily="34" charset="0"/>
              <a:buChar char="•"/>
            </a:pPr>
            <a:r>
              <a:rPr lang="en-US" sz="2000" dirty="0">
                <a:latin typeface="Calibri"/>
                <a:ea typeface="Calibri"/>
                <a:cs typeface="Calibri"/>
                <a:sym typeface="Calibri"/>
              </a:rPr>
              <a:t>Mia Hobbs &amp; Martyn Baker, Journal of Mental Health, April 2012 21(2): 145–154</a:t>
            </a:r>
            <a:endParaRPr lang="en-US" sz="3600" dirty="0"/>
          </a:p>
          <a:p>
            <a:pPr>
              <a:buClr>
                <a:schemeClr val="tx1"/>
              </a:buClr>
              <a:buFont typeface="Arial" panose="020B0604020202020204" pitchFamily="34" charset="0"/>
              <a:buChar char="•"/>
            </a:pPr>
            <a:endParaRPr lang="da-DK" sz="2800" dirty="0"/>
          </a:p>
          <a:p>
            <a:pPr>
              <a:buClr>
                <a:schemeClr val="tx1"/>
              </a:buClr>
              <a:buFont typeface="Arial" panose="020B0604020202020204" pitchFamily="34" charset="0"/>
              <a:buChar char="•"/>
            </a:pPr>
            <a:endParaRPr lang="da-DK" dirty="0"/>
          </a:p>
          <a:p>
            <a:pPr>
              <a:buClr>
                <a:schemeClr val="tx1"/>
              </a:buClr>
              <a:buFont typeface="Arial" panose="020B0604020202020204" pitchFamily="34" charset="0"/>
              <a:buChar char="•"/>
            </a:pPr>
            <a:endParaRPr lang="da-DK" sz="2800" dirty="0"/>
          </a:p>
          <a:p>
            <a:pPr>
              <a:buClr>
                <a:schemeClr val="tx1"/>
              </a:buClr>
              <a:buFont typeface="Arial" panose="020B0604020202020204" pitchFamily="34" charset="0"/>
              <a:buChar char="•"/>
            </a:pPr>
            <a:endParaRPr lang="da-DK" dirty="0"/>
          </a:p>
        </p:txBody>
      </p:sp>
    </p:spTree>
    <p:extLst>
      <p:ext uri="{BB962C8B-B14F-4D97-AF65-F5344CB8AC3E}">
        <p14:creationId xmlns:p14="http://schemas.microsoft.com/office/powerpoint/2010/main" val="1259327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gbf97dfdc5d_0_6"/>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a:buSzPts val="2600"/>
            </a:pPr>
            <a:r>
              <a:rPr lang="da-DK" sz="3200" b="1" dirty="0"/>
              <a:t>PROGRAM</a:t>
            </a:r>
          </a:p>
        </p:txBody>
      </p:sp>
      <p:sp>
        <p:nvSpPr>
          <p:cNvPr id="103" name="Google Shape;103;gbf97dfdc5d_0_6"/>
          <p:cNvSpPr txBox="1">
            <a:spLocks noGrp="1"/>
          </p:cNvSpPr>
          <p:nvPr>
            <p:ph sz="half" idx="1"/>
          </p:nvPr>
        </p:nvSpPr>
        <p:spPr>
          <a:prstGeom prst="rect">
            <a:avLst/>
          </a:prstGeom>
          <a:noFill/>
          <a:ln>
            <a:noFill/>
          </a:ln>
        </p:spPr>
        <p:txBody>
          <a:bodyPr spcFirstLastPara="1" wrap="square" lIns="91425" tIns="45700" rIns="91425" bIns="45700" anchor="t" anchorCtr="0">
            <a:noAutofit/>
          </a:bodyPr>
          <a:lstStyle/>
          <a:p>
            <a:pPr>
              <a:buClr>
                <a:schemeClr val="tx1"/>
              </a:buClr>
              <a:buFont typeface="Arial" panose="020B0604020202020204" pitchFamily="34" charset="0"/>
              <a:buChar char="•"/>
            </a:pPr>
            <a:r>
              <a:rPr lang="da-DK" dirty="0"/>
              <a:t>Recovery - klinisk og personlig</a:t>
            </a:r>
          </a:p>
          <a:p>
            <a:pPr>
              <a:buClr>
                <a:schemeClr val="tx1"/>
              </a:buClr>
              <a:buFont typeface="Arial" panose="020B0604020202020204" pitchFamily="34" charset="0"/>
              <a:buChar char="•"/>
            </a:pPr>
            <a:r>
              <a:rPr lang="da-DK" dirty="0"/>
              <a:t>Recovery definitioner</a:t>
            </a:r>
            <a:endParaRPr dirty="0"/>
          </a:p>
          <a:p>
            <a:pPr>
              <a:buClr>
                <a:schemeClr val="tx1"/>
              </a:buClr>
              <a:buFont typeface="Arial" panose="020B0604020202020204" pitchFamily="34" charset="0"/>
              <a:buChar char="•"/>
            </a:pPr>
            <a:r>
              <a:rPr lang="da-DK" dirty="0"/>
              <a:t>CHIME/POETIC - modellen</a:t>
            </a:r>
          </a:p>
          <a:p>
            <a:pPr marL="914400" indent="0">
              <a:buClr>
                <a:schemeClr val="tx1"/>
              </a:buClr>
              <a:buNone/>
            </a:pPr>
            <a:endParaRPr dirty="0" err="1"/>
          </a:p>
        </p:txBody>
      </p:sp>
      <p:pic>
        <p:nvPicPr>
          <p:cNvPr id="2" name="Picture 1">
            <a:extLst>
              <a:ext uri="{FF2B5EF4-FFF2-40B4-BE49-F238E27FC236}">
                <a16:creationId xmlns:a16="http://schemas.microsoft.com/office/drawing/2014/main" id="{939F8326-C619-6F10-A838-AD4C14596629}"/>
              </a:ext>
            </a:extLst>
          </p:cNvPr>
          <p:cNvPicPr>
            <a:picLocks noChangeAspect="1"/>
          </p:cNvPicPr>
          <p:nvPr/>
        </p:nvPicPr>
        <p:blipFill>
          <a:blip r:embed="rId3"/>
          <a:stretch>
            <a:fillRect/>
          </a:stretch>
        </p:blipFill>
        <p:spPr>
          <a:xfrm>
            <a:off x="7239000" y="1186721"/>
            <a:ext cx="3847476" cy="384747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371290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
                                            <p:txEl>
                                              <p:pRg st="0" end="0"/>
                                            </p:txEl>
                                          </p:spTgt>
                                        </p:tgtEl>
                                        <p:attrNameLst>
                                          <p:attrName>style.visibility</p:attrName>
                                        </p:attrNameLst>
                                      </p:cBhvr>
                                      <p:to>
                                        <p:strVal val="visible"/>
                                      </p:to>
                                    </p:set>
                                    <p:animEffect transition="in" filter="fade">
                                      <p:cBhvr>
                                        <p:cTn id="7" dur="1000"/>
                                        <p:tgtEl>
                                          <p:spTgt spid="1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
                                            <p:txEl>
                                              <p:pRg st="1" end="1"/>
                                            </p:txEl>
                                          </p:spTgt>
                                        </p:tgtEl>
                                        <p:attrNameLst>
                                          <p:attrName>style.visibility</p:attrName>
                                        </p:attrNameLst>
                                      </p:cBhvr>
                                      <p:to>
                                        <p:strVal val="visible"/>
                                      </p:to>
                                    </p:set>
                                    <p:animEffect transition="in" filter="fade">
                                      <p:cBhvr>
                                        <p:cTn id="12" dur="1000"/>
                                        <p:tgtEl>
                                          <p:spTgt spid="1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
                                            <p:txEl>
                                              <p:pRg st="2" end="2"/>
                                            </p:txEl>
                                          </p:spTgt>
                                        </p:tgtEl>
                                        <p:attrNameLst>
                                          <p:attrName>style.visibility</p:attrName>
                                        </p:attrNameLst>
                                      </p:cBhvr>
                                      <p:to>
                                        <p:strVal val="visible"/>
                                      </p:to>
                                    </p:set>
                                    <p:animEffect transition="in" filter="fade">
                                      <p:cBhvr>
                                        <p:cTn id="17" dur="1000"/>
                                        <p:tgtEl>
                                          <p:spTgt spid="1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
                                        </p:tgtEl>
                                        <p:attrNameLst>
                                          <p:attrName>style.visibility</p:attrName>
                                        </p:attrNameLst>
                                      </p:cBhvr>
                                      <p:to>
                                        <p:strVal val="visible"/>
                                      </p:to>
                                    </p:set>
                                    <p:animEffect transition="in" filter="fade">
                                      <p:cBhvr>
                                        <p:cTn id="22" dur="10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9" name="Google Shape;109;gbf2804f1cd_0_51"/>
          <p:cNvSpPr txBox="1">
            <a:spLocks noGrp="1"/>
          </p:cNvSpPr>
          <p:nvPr>
            <p:ph sz="quarter" idx="13"/>
          </p:nvPr>
        </p:nvSpPr>
        <p:spPr>
          <a:xfrm>
            <a:off x="1200807" y="1986757"/>
            <a:ext cx="9455151" cy="3160713"/>
          </a:xfrm>
          <a:prstGeom prst="rect">
            <a:avLst/>
          </a:prstGeom>
          <a:noFill/>
          <a:ln>
            <a:noFill/>
          </a:ln>
        </p:spPr>
        <p:txBody>
          <a:bodyPr spcFirstLastPara="1" wrap="square" lIns="91425" tIns="45700" rIns="91425" bIns="45700" anchor="t" anchorCtr="0">
            <a:noAutofit/>
          </a:bodyPr>
          <a:lstStyle/>
          <a:p>
            <a:pPr indent="0">
              <a:lnSpc>
                <a:spcPct val="90000"/>
              </a:lnSpc>
              <a:spcBef>
                <a:spcPts val="0"/>
              </a:spcBef>
              <a:buNone/>
            </a:pPr>
            <a:r>
              <a:rPr lang="da-DK" sz="2600" i="1" dirty="0">
                <a:latin typeface="Times New Roman" panose="02020603050405020304" pitchFamily="18" charset="0"/>
                <a:ea typeface="Cambria"/>
                <a:cs typeface="Times New Roman" panose="02020603050405020304" pitchFamily="18" charset="0"/>
                <a:sym typeface="Cambria"/>
              </a:rPr>
              <a:t>Recovery betød nye mål og drømme. Jeg troede før, jeg skulle være enspænder for altid, men jeg tør nu at gå ud og være en del af fællesskaber</a:t>
            </a:r>
            <a:endParaRPr sz="2600" i="1" dirty="0">
              <a:latin typeface="Times New Roman" panose="02020603050405020304" pitchFamily="18" charset="0"/>
              <a:ea typeface="Cambria"/>
              <a:cs typeface="Times New Roman" panose="02020603050405020304" pitchFamily="18" charset="0"/>
              <a:sym typeface="Cambria"/>
            </a:endParaRPr>
          </a:p>
          <a:p>
            <a:pPr indent="0">
              <a:lnSpc>
                <a:spcPct val="90000"/>
              </a:lnSpc>
              <a:spcBef>
                <a:spcPts val="0"/>
              </a:spcBef>
              <a:buNone/>
            </a:pPr>
            <a:endParaRPr sz="2600" i="1" dirty="0">
              <a:latin typeface="Times New Roman" panose="02020603050405020304" pitchFamily="18" charset="0"/>
              <a:ea typeface="Cambria"/>
              <a:cs typeface="Times New Roman" panose="02020603050405020304" pitchFamily="18" charset="0"/>
              <a:sym typeface="Cambria"/>
            </a:endParaRPr>
          </a:p>
          <a:p>
            <a:pPr indent="0">
              <a:lnSpc>
                <a:spcPct val="90000"/>
              </a:lnSpc>
              <a:buNone/>
            </a:pPr>
            <a:r>
              <a:rPr lang="da-DK" sz="2600" i="1" dirty="0">
                <a:latin typeface="Times New Roman" panose="02020603050405020304" pitchFamily="18" charset="0"/>
                <a:ea typeface="Cambria"/>
                <a:cs typeface="Times New Roman" panose="02020603050405020304" pitchFamily="18" charset="0"/>
                <a:sym typeface="Cambria"/>
              </a:rPr>
              <a:t>Jeg er kommet mig socialt, men jeg har stadig min diagnose og nogle symptomer. Og det er ok</a:t>
            </a:r>
            <a:endParaRPr sz="2600" i="1" dirty="0">
              <a:latin typeface="Times New Roman" panose="02020603050405020304" pitchFamily="18" charset="0"/>
              <a:ea typeface="Cambria"/>
              <a:cs typeface="Times New Roman" panose="02020603050405020304" pitchFamily="18" charset="0"/>
              <a:sym typeface="Cambria"/>
            </a:endParaRPr>
          </a:p>
          <a:p>
            <a:pPr indent="0">
              <a:lnSpc>
                <a:spcPct val="90000"/>
              </a:lnSpc>
              <a:buNone/>
            </a:pPr>
            <a:endParaRPr sz="2600" i="1" dirty="0">
              <a:latin typeface="Times New Roman" panose="02020603050405020304" pitchFamily="18" charset="0"/>
              <a:ea typeface="Cambria"/>
              <a:cs typeface="Times New Roman" panose="02020603050405020304" pitchFamily="18" charset="0"/>
              <a:sym typeface="Cambria"/>
            </a:endParaRPr>
          </a:p>
          <a:p>
            <a:pPr indent="0">
              <a:lnSpc>
                <a:spcPct val="90000"/>
              </a:lnSpc>
              <a:buNone/>
            </a:pPr>
            <a:r>
              <a:rPr lang="da-DK" sz="2600" i="1" dirty="0">
                <a:latin typeface="Times New Roman" panose="02020603050405020304" pitchFamily="18" charset="0"/>
                <a:ea typeface="Cambria"/>
                <a:cs typeface="Times New Roman" panose="02020603050405020304" pitchFamily="18" charset="0"/>
                <a:sym typeface="Cambria"/>
              </a:rPr>
              <a:t>Recovery har, for mig, bestået i ‘banale’ ting: nye fællesskaber, rutiner, samt motions- og søvnvaner</a:t>
            </a:r>
            <a:endParaRPr sz="2800" i="1" dirty="0">
              <a:latin typeface="Times New Roman" panose="02020603050405020304" pitchFamily="18" charset="0"/>
              <a:ea typeface="Cambria"/>
              <a:cs typeface="Times New Roman" panose="02020603050405020304" pitchFamily="18" charset="0"/>
              <a:sym typeface="Cambria"/>
            </a:endParaRPr>
          </a:p>
          <a:p>
            <a:pPr marL="0" indent="0">
              <a:lnSpc>
                <a:spcPct val="90000"/>
              </a:lnSpc>
              <a:buSzPts val="1360"/>
              <a:buNone/>
            </a:pPr>
            <a:endParaRPr dirty="0"/>
          </a:p>
          <a:p>
            <a:pPr marL="342900" indent="-256540">
              <a:lnSpc>
                <a:spcPct val="90000"/>
              </a:lnSpc>
              <a:buSzPts val="1360"/>
              <a:buNone/>
            </a:pPr>
            <a:endParaRPr sz="1700" dirty="0"/>
          </a:p>
        </p:txBody>
      </p:sp>
      <p:sp>
        <p:nvSpPr>
          <p:cNvPr id="3" name="Tekstfelt 2">
            <a:extLst>
              <a:ext uri="{FF2B5EF4-FFF2-40B4-BE49-F238E27FC236}">
                <a16:creationId xmlns:a16="http://schemas.microsoft.com/office/drawing/2014/main" id="{5AB5AED9-E79A-8C89-0CCE-19DE53E7857C}"/>
              </a:ext>
            </a:extLst>
          </p:cNvPr>
          <p:cNvSpPr txBox="1"/>
          <p:nvPr/>
        </p:nvSpPr>
        <p:spPr>
          <a:xfrm>
            <a:off x="838200" y="1201927"/>
            <a:ext cx="725214" cy="1569660"/>
          </a:xfrm>
          <a:prstGeom prst="rect">
            <a:avLst/>
          </a:prstGeom>
          <a:noFill/>
        </p:spPr>
        <p:txBody>
          <a:bodyPr wrap="square">
            <a:spAutoFit/>
          </a:bodyPr>
          <a:lstStyle/>
          <a:p>
            <a:pPr>
              <a:buSzPts val="15000"/>
            </a:pPr>
            <a:r>
              <a:rPr lang="da-DK" sz="9600" dirty="0">
                <a:latin typeface="Times New Roman" panose="02020603050405020304" pitchFamily="18" charset="0"/>
                <a:ea typeface="Calibri"/>
                <a:cs typeface="Times New Roman" panose="02020603050405020304" pitchFamily="18" charset="0"/>
                <a:sym typeface="Calibri"/>
              </a:rPr>
              <a:t>“</a:t>
            </a:r>
            <a:endParaRPr lang="da-DK" sz="800" dirty="0">
              <a:latin typeface="Times New Roman" panose="02020603050405020304" pitchFamily="18" charset="0"/>
              <a:cs typeface="Times New Roman" panose="02020603050405020304" pitchFamily="18" charset="0"/>
            </a:endParaRPr>
          </a:p>
        </p:txBody>
      </p:sp>
      <p:sp>
        <p:nvSpPr>
          <p:cNvPr id="6" name="Google Shape;102;gbf97dfdc5d_0_6">
            <a:extLst>
              <a:ext uri="{FF2B5EF4-FFF2-40B4-BE49-F238E27FC236}">
                <a16:creationId xmlns:a16="http://schemas.microsoft.com/office/drawing/2014/main" id="{DDA5C677-E439-6D85-0D2F-74046FA3802B}"/>
              </a:ext>
            </a:extLst>
          </p:cNvPr>
          <p:cNvSpPr txBox="1">
            <a:spLocks noGrp="1"/>
          </p:cNvSpPr>
          <p:nvPr>
            <p:ph type="title"/>
          </p:nvPr>
        </p:nvSpPr>
        <p:spPr>
          <a:xfrm>
            <a:off x="838200" y="873887"/>
            <a:ext cx="10515600" cy="772351"/>
          </a:xfrm>
          <a:prstGeom prst="rect">
            <a:avLst/>
          </a:prstGeom>
          <a:noFill/>
          <a:ln>
            <a:noFill/>
          </a:ln>
        </p:spPr>
        <p:txBody>
          <a:bodyPr spcFirstLastPara="1" wrap="square" lIns="91425" tIns="45700" rIns="91425" bIns="45700" anchor="t" anchorCtr="0">
            <a:noAutofit/>
          </a:bodyPr>
          <a:lstStyle/>
          <a:p>
            <a:pPr>
              <a:buSzPts val="2600"/>
            </a:pPr>
            <a:r>
              <a:rPr lang="da-DK" sz="3200" dirty="0"/>
              <a:t>RECOVERY MED FOLKS EGNE ORD </a:t>
            </a:r>
          </a:p>
        </p:txBody>
      </p:sp>
    </p:spTree>
    <p:extLst>
      <p:ext uri="{BB962C8B-B14F-4D97-AF65-F5344CB8AC3E}">
        <p14:creationId xmlns:p14="http://schemas.microsoft.com/office/powerpoint/2010/main" val="1842150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9">
                                            <p:txEl>
                                              <p:pRg st="0" end="0"/>
                                            </p:txEl>
                                          </p:spTgt>
                                        </p:tgtEl>
                                        <p:attrNameLst>
                                          <p:attrName>style.visibility</p:attrName>
                                        </p:attrNameLst>
                                      </p:cBhvr>
                                      <p:to>
                                        <p:strVal val="visible"/>
                                      </p:to>
                                    </p:set>
                                    <p:animEffect transition="in" filter="fade">
                                      <p:cBhvr>
                                        <p:cTn id="7" dur="500"/>
                                        <p:tgtEl>
                                          <p:spTgt spid="1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9">
                                            <p:txEl>
                                              <p:pRg st="2" end="2"/>
                                            </p:txEl>
                                          </p:spTgt>
                                        </p:tgtEl>
                                        <p:attrNameLst>
                                          <p:attrName>style.visibility</p:attrName>
                                        </p:attrNameLst>
                                      </p:cBhvr>
                                      <p:to>
                                        <p:strVal val="visible"/>
                                      </p:to>
                                    </p:set>
                                    <p:animEffect transition="in" filter="fade">
                                      <p:cBhvr>
                                        <p:cTn id="12" dur="500"/>
                                        <p:tgtEl>
                                          <p:spTgt spid="10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9">
                                            <p:txEl>
                                              <p:pRg st="4" end="4"/>
                                            </p:txEl>
                                          </p:spTgt>
                                        </p:tgtEl>
                                        <p:attrNameLst>
                                          <p:attrName>style.visibility</p:attrName>
                                        </p:attrNameLst>
                                      </p:cBhvr>
                                      <p:to>
                                        <p:strVal val="visible"/>
                                      </p:to>
                                    </p:set>
                                    <p:animEffect transition="in" filter="fade">
                                      <p:cBhvr>
                                        <p:cTn id="17" dur="500"/>
                                        <p:tgtEl>
                                          <p:spTgt spid="10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ladsholder til tekst 11">
            <a:extLst>
              <a:ext uri="{FF2B5EF4-FFF2-40B4-BE49-F238E27FC236}">
                <a16:creationId xmlns:a16="http://schemas.microsoft.com/office/drawing/2014/main" id="{FDBA43B2-3156-6B0C-1AFE-4B5949153B2D}"/>
              </a:ext>
            </a:extLst>
          </p:cNvPr>
          <p:cNvSpPr>
            <a:spLocks noGrp="1"/>
          </p:cNvSpPr>
          <p:nvPr>
            <p:ph sz="half" idx="1"/>
          </p:nvPr>
        </p:nvSpPr>
        <p:spPr>
          <a:xfrm>
            <a:off x="838200" y="1788903"/>
            <a:ext cx="5732443" cy="4388060"/>
          </a:xfrm>
        </p:spPr>
        <p:txBody>
          <a:bodyPr vert="horz" lIns="91440" tIns="45720" rIns="91440" bIns="45720" rtlCol="0" anchor="t">
            <a:normAutofit/>
          </a:bodyPr>
          <a:lstStyle/>
          <a:p>
            <a:pPr>
              <a:buNone/>
            </a:pPr>
            <a:r>
              <a:rPr lang="da-DK" sz="2600" dirty="0">
                <a:solidFill>
                  <a:schemeClr val="tx1"/>
                </a:solidFill>
                <a:latin typeface="Arial"/>
                <a:ea typeface="Calibri" panose="020F0502020204030204"/>
                <a:cs typeface="Arial"/>
              </a:rPr>
              <a:t>• </a:t>
            </a:r>
            <a:r>
              <a:rPr lang="da-DK" sz="2600" dirty="0">
                <a:solidFill>
                  <a:schemeClr val="tx1"/>
                </a:solidFill>
                <a:ea typeface="Calibri" panose="020F0502020204030204"/>
                <a:cs typeface="Calibri" panose="020F0502020204030204"/>
              </a:rPr>
              <a:t>Tidligere blev psykisk sygdom set som kronisk, men mange kommer sig </a:t>
            </a:r>
            <a:endParaRPr lang="en-US" dirty="0">
              <a:solidFill>
                <a:schemeClr val="tx1"/>
              </a:solidFill>
            </a:endParaRPr>
          </a:p>
          <a:p>
            <a:pPr>
              <a:buNone/>
            </a:pPr>
            <a:endParaRPr lang="da-DK" sz="2600" dirty="0">
              <a:solidFill>
                <a:schemeClr val="tx1"/>
              </a:solidFill>
              <a:latin typeface="Arial"/>
              <a:ea typeface="Calibri"/>
              <a:cs typeface="Arial"/>
            </a:endParaRPr>
          </a:p>
          <a:p>
            <a:pPr>
              <a:buNone/>
            </a:pPr>
            <a:r>
              <a:rPr lang="da-DK" sz="2600" dirty="0">
                <a:solidFill>
                  <a:schemeClr val="tx1"/>
                </a:solidFill>
                <a:latin typeface="Arial"/>
                <a:ea typeface="Calibri"/>
                <a:cs typeface="Arial"/>
              </a:rPr>
              <a:t>• </a:t>
            </a:r>
            <a:r>
              <a:rPr lang="da-DK" sz="2600" dirty="0" err="1">
                <a:solidFill>
                  <a:schemeClr val="tx1"/>
                </a:solidFill>
                <a:ea typeface="Calibri" panose="020F0502020204030204"/>
                <a:cs typeface="Calibri" panose="020F0502020204030204"/>
              </a:rPr>
              <a:t>Recoverybevægelsen</a:t>
            </a:r>
            <a:r>
              <a:rPr lang="da-DK" sz="2600" dirty="0">
                <a:solidFill>
                  <a:schemeClr val="tx1"/>
                </a:solidFill>
                <a:ea typeface="Calibri" panose="020F0502020204030204"/>
                <a:cs typeface="Calibri" panose="020F0502020204030204"/>
              </a:rPr>
              <a:t> startede i USA (1960-70’erne) med fokus på borgerrettigheder </a:t>
            </a:r>
            <a:endParaRPr lang="da-DK" dirty="0">
              <a:solidFill>
                <a:schemeClr val="tx1"/>
              </a:solidFill>
            </a:endParaRPr>
          </a:p>
          <a:p>
            <a:pPr>
              <a:buNone/>
            </a:pPr>
            <a:endParaRPr lang="da-DK" sz="2600" dirty="0">
              <a:solidFill>
                <a:schemeClr val="tx1"/>
              </a:solidFill>
              <a:latin typeface="Arial"/>
              <a:ea typeface="Calibri"/>
              <a:cs typeface="Arial"/>
            </a:endParaRPr>
          </a:p>
          <a:p>
            <a:pPr>
              <a:buNone/>
            </a:pPr>
            <a:r>
              <a:rPr lang="da-DK" sz="2600" dirty="0">
                <a:solidFill>
                  <a:schemeClr val="tx1"/>
                </a:solidFill>
                <a:latin typeface="Arial"/>
                <a:ea typeface="Calibri"/>
                <a:cs typeface="Arial"/>
              </a:rPr>
              <a:t>• </a:t>
            </a:r>
            <a:r>
              <a:rPr lang="da-DK" sz="2600" dirty="0">
                <a:solidFill>
                  <a:schemeClr val="tx1"/>
                </a:solidFill>
                <a:ea typeface="Calibri" panose="020F0502020204030204"/>
                <a:cs typeface="Calibri" panose="020F0502020204030204"/>
              </a:rPr>
              <a:t>Relationer, sociale forhold og samfundets støtte er afgørende</a:t>
            </a:r>
            <a:endParaRPr lang="da-DK" dirty="0">
              <a:solidFill>
                <a:schemeClr val="tx1"/>
              </a:solidFill>
            </a:endParaRPr>
          </a:p>
          <a:p>
            <a:pPr marL="0" marR="0" lvl="0" indent="0" algn="l" defTabSz="914400">
              <a:lnSpc>
                <a:spcPct val="100000"/>
              </a:lnSpc>
              <a:spcBef>
                <a:spcPct val="0"/>
              </a:spcBef>
              <a:spcAft>
                <a:spcPct val="0"/>
              </a:spcAft>
              <a:buClrTx/>
              <a:buSzTx/>
              <a:buNone/>
              <a:tabLst/>
            </a:pPr>
            <a:endParaRPr lang="da-DK" altLang="da-DK" dirty="0">
              <a:solidFill>
                <a:schemeClr val="tx1"/>
              </a:solidFill>
              <a:ea typeface="Calibri" panose="020F0502020204030204"/>
              <a:cs typeface="Calibri" panose="020F0502020204030204"/>
            </a:endParaRPr>
          </a:p>
          <a:p>
            <a:pPr marL="0" indent="0">
              <a:lnSpc>
                <a:spcPct val="100000"/>
              </a:lnSpc>
              <a:spcBef>
                <a:spcPct val="0"/>
              </a:spcBef>
              <a:spcAft>
                <a:spcPct val="0"/>
              </a:spcAft>
              <a:buClrTx/>
              <a:buNone/>
            </a:pPr>
            <a:endParaRPr lang="en-US" dirty="0">
              <a:ea typeface="Calibri" panose="020F0502020204030204"/>
              <a:cs typeface="Calibri" panose="020F0502020204030204"/>
            </a:endParaRPr>
          </a:p>
          <a:p>
            <a:pPr>
              <a:buFont typeface="Arial" panose="05000000000000000000" pitchFamily="2" charset="2"/>
              <a:buChar char="•"/>
            </a:pPr>
            <a:endParaRPr lang="da-DK" dirty="0">
              <a:ea typeface="Calibri" panose="020F0502020204030204"/>
              <a:cs typeface="Calibri" panose="020F0502020204030204"/>
            </a:endParaRPr>
          </a:p>
        </p:txBody>
      </p:sp>
      <p:pic>
        <p:nvPicPr>
          <p:cNvPr id="6" name="Google Shape;111;gbf2804f1cd_0_0">
            <a:extLst>
              <a:ext uri="{FF2B5EF4-FFF2-40B4-BE49-F238E27FC236}">
                <a16:creationId xmlns:a16="http://schemas.microsoft.com/office/drawing/2014/main" id="{2AC800F8-CCA6-4B2A-B527-D1346278F4A0}"/>
              </a:ext>
            </a:extLst>
          </p:cNvPr>
          <p:cNvPicPr preferRelativeResize="0">
            <a:picLocks noGrp="1"/>
          </p:cNvPicPr>
          <p:nvPr>
            <p:ph sz="half" idx="2"/>
          </p:nvPr>
        </p:nvPicPr>
        <p:blipFill rotWithShape="1">
          <a:blip r:embed="rId3">
            <a:alphaModFix/>
            <a:duotone>
              <a:prstClr val="black"/>
              <a:srgbClr val="66BF0F">
                <a:tint val="45000"/>
                <a:satMod val="400000"/>
              </a:srgbClr>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7241792" y="1404710"/>
            <a:ext cx="3770141" cy="3772953"/>
          </a:xfrm>
          <a:prstGeom prst="rect">
            <a:avLst/>
          </a:prstGeom>
          <a:noFill/>
          <a:ln>
            <a:noFill/>
          </a:ln>
        </p:spPr>
      </p:pic>
      <p:sp>
        <p:nvSpPr>
          <p:cNvPr id="4" name="Google Shape;102;gbf97dfdc5d_0_6">
            <a:extLst>
              <a:ext uri="{FF2B5EF4-FFF2-40B4-BE49-F238E27FC236}">
                <a16:creationId xmlns:a16="http://schemas.microsoft.com/office/drawing/2014/main" id="{2A54A045-B445-6518-0B1B-935BC785BEC9}"/>
              </a:ext>
            </a:extLst>
          </p:cNvPr>
          <p:cNvSpPr txBox="1">
            <a:spLocks noGrp="1"/>
          </p:cNvSpPr>
          <p:nvPr>
            <p:ph type="title"/>
          </p:nvPr>
        </p:nvSpPr>
        <p:spPr>
          <a:xfrm>
            <a:off x="838200" y="1018534"/>
            <a:ext cx="10515600" cy="772351"/>
          </a:xfrm>
          <a:prstGeom prst="rect">
            <a:avLst/>
          </a:prstGeom>
          <a:noFill/>
          <a:ln>
            <a:noFill/>
          </a:ln>
        </p:spPr>
        <p:txBody>
          <a:bodyPr spcFirstLastPara="1" wrap="square" lIns="91425" tIns="45700" rIns="91425" bIns="45700" anchor="t" anchorCtr="0">
            <a:noAutofit/>
          </a:bodyPr>
          <a:lstStyle/>
          <a:p>
            <a:pPr>
              <a:buSzPts val="2600"/>
            </a:pPr>
            <a:r>
              <a:rPr lang="da-DK" sz="3200" dirty="0"/>
              <a:t>RECOVERY = AT KOMME SIG</a:t>
            </a:r>
          </a:p>
        </p:txBody>
      </p:sp>
    </p:spTree>
    <p:extLst>
      <p:ext uri="{BB962C8B-B14F-4D97-AF65-F5344CB8AC3E}">
        <p14:creationId xmlns:p14="http://schemas.microsoft.com/office/powerpoint/2010/main" val="146258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39" name="Google Shape;139;g362f5f04b72_0_9"/>
          <p:cNvPicPr preferRelativeResize="0"/>
          <p:nvPr/>
        </p:nvPicPr>
        <p:blipFill rotWithShape="1">
          <a:blip r:embed="rId3">
            <a:alphaModFix/>
          </a:blip>
          <a:srcRect/>
          <a:stretch/>
        </p:blipFill>
        <p:spPr>
          <a:xfrm>
            <a:off x="3786711" y="1701358"/>
            <a:ext cx="2096451" cy="2487425"/>
          </a:xfrm>
          <a:prstGeom prst="rect">
            <a:avLst/>
          </a:prstGeom>
          <a:noFill/>
          <a:ln>
            <a:noFill/>
          </a:ln>
          <a:effectLst>
            <a:reflection blurRad="6350" stA="50000" endA="300" endPos="55500" dist="50800" dir="5400000" sy="-100000" algn="bl" rotWithShape="0"/>
          </a:effectLst>
        </p:spPr>
      </p:pic>
      <p:pic>
        <p:nvPicPr>
          <p:cNvPr id="7" name="Google Shape;111;gbf2804f1cd_0_0">
            <a:extLst>
              <a:ext uri="{FF2B5EF4-FFF2-40B4-BE49-F238E27FC236}">
                <a16:creationId xmlns:a16="http://schemas.microsoft.com/office/drawing/2014/main" id="{1B95C417-BE67-9D5D-2A61-FF6DEE4DF9A0}"/>
              </a:ext>
            </a:extLst>
          </p:cNvPr>
          <p:cNvPicPr preferRelativeResize="0">
            <a:picLocks/>
          </p:cNvPicPr>
          <p:nvPr/>
        </p:nvPicPr>
        <p:blipFill rotWithShape="1">
          <a:blip r:embed="rId4">
            <a:alphaModFix/>
            <a:duotone>
              <a:prstClr val="black"/>
              <a:srgbClr val="66BF0F">
                <a:tint val="45000"/>
                <a:satMod val="400000"/>
              </a:srgbClr>
            </a:duotone>
            <a:extLst>
              <a:ext uri="{BEBA8EAE-BF5A-486C-A8C5-ECC9F3942E4B}">
                <a14:imgProps xmlns:a14="http://schemas.microsoft.com/office/drawing/2010/main">
                  <a14:imgLayer r:embed="rId5">
                    <a14:imgEffect>
                      <a14:artisticPaintStrokes/>
                    </a14:imgEffect>
                  </a14:imgLayer>
                </a14:imgProps>
              </a:ext>
            </a:extLst>
          </a:blip>
          <a:srcRect/>
          <a:stretch/>
        </p:blipFill>
        <p:spPr>
          <a:xfrm>
            <a:off x="6101111" y="1701358"/>
            <a:ext cx="2119644" cy="2487425"/>
          </a:xfrm>
          <a:prstGeom prst="rect">
            <a:avLst/>
          </a:prstGeom>
          <a:noFill/>
          <a:ln>
            <a:noFill/>
          </a:ln>
          <a:effectLst>
            <a:reflection blurRad="6350" stA="50000" endA="300" endPos="55500" dist="50800" dir="5400000" sy="-100000" algn="bl" rotWithShape="0"/>
          </a:effectLst>
        </p:spPr>
      </p:pic>
      <p:sp>
        <p:nvSpPr>
          <p:cNvPr id="128" name="Google Shape;128;g362f5f04b72_0_9"/>
          <p:cNvSpPr txBox="1"/>
          <p:nvPr/>
        </p:nvSpPr>
        <p:spPr>
          <a:xfrm>
            <a:off x="2959256" y="5313009"/>
            <a:ext cx="3316560" cy="892522"/>
          </a:xfrm>
          <a:prstGeom prst="rect">
            <a:avLst/>
          </a:prstGeom>
          <a:noFill/>
          <a:ln>
            <a:noFill/>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da-DK" sz="2800" dirty="0">
                <a:ln w="0"/>
                <a:effectLst>
                  <a:outerShdw blurRad="38100" dist="19050" dir="2700000" algn="tl" rotWithShape="0">
                    <a:schemeClr val="dk1">
                      <a:alpha val="40000"/>
                    </a:schemeClr>
                  </a:outerShdw>
                </a:effectLst>
                <a:latin typeface="+mj-lt"/>
              </a:rPr>
              <a:t>Klinisk </a:t>
            </a:r>
            <a:r>
              <a:rPr lang="da-DK" sz="2800" dirty="0" err="1">
                <a:ln w="0"/>
                <a:effectLst>
                  <a:outerShdw blurRad="38100" dist="19050" dir="2700000" algn="tl" rotWithShape="0">
                    <a:schemeClr val="dk1">
                      <a:alpha val="40000"/>
                    </a:schemeClr>
                  </a:outerShdw>
                </a:effectLst>
                <a:latin typeface="+mj-lt"/>
              </a:rPr>
              <a:t>recovery</a:t>
            </a:r>
            <a:endParaRPr lang="da-DK" sz="2800" dirty="0">
              <a:ln w="0"/>
              <a:effectLst>
                <a:outerShdw blurRad="38100" dist="19050" dir="2700000" algn="tl" rotWithShape="0">
                  <a:schemeClr val="dk1">
                    <a:alpha val="40000"/>
                  </a:schemeClr>
                </a:outerShdw>
              </a:effectLst>
              <a:latin typeface="+mj-lt"/>
            </a:endParaRPr>
          </a:p>
          <a:p>
            <a:pPr marL="0" marR="0" lvl="0" indent="0" algn="ctr" rtl="0">
              <a:lnSpc>
                <a:spcPct val="100000"/>
              </a:lnSpc>
              <a:spcBef>
                <a:spcPts val="0"/>
              </a:spcBef>
              <a:spcAft>
                <a:spcPts val="0"/>
              </a:spcAft>
              <a:buClr>
                <a:srgbClr val="000000"/>
              </a:buClr>
              <a:buSzPts val="3000"/>
              <a:buFont typeface="Arial"/>
              <a:buNone/>
            </a:pPr>
            <a:r>
              <a:rPr lang="da-DK" dirty="0"/>
              <a:t>Udefra - objektiv</a:t>
            </a:r>
            <a:endParaRPr dirty="0"/>
          </a:p>
        </p:txBody>
      </p:sp>
      <p:sp>
        <p:nvSpPr>
          <p:cNvPr id="138" name="Google Shape;138;g362f5f04b72_0_9"/>
          <p:cNvSpPr txBox="1"/>
          <p:nvPr/>
        </p:nvSpPr>
        <p:spPr>
          <a:xfrm>
            <a:off x="5960891" y="5368093"/>
            <a:ext cx="3218117" cy="892522"/>
          </a:xfrm>
          <a:prstGeom prst="rect">
            <a:avLst/>
          </a:prstGeom>
          <a:noFill/>
          <a:ln>
            <a:noFill/>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t" anchorCtr="0">
            <a:spAutoFit/>
          </a:bodyPr>
          <a:lstStyle/>
          <a:p>
            <a:r>
              <a:rPr lang="da-DK" sz="2600" dirty="0">
                <a:ln w="0"/>
                <a:solidFill>
                  <a:schemeClr val="accent1"/>
                </a:solidFill>
                <a:effectLst>
                  <a:outerShdw blurRad="38100" dist="25400" dir="5400000" algn="ctr" rotWithShape="0">
                    <a:srgbClr val="6E747A">
                      <a:alpha val="43000"/>
                    </a:srgbClr>
                  </a:outerShdw>
                </a:effectLst>
                <a:ea typeface="Calibri"/>
                <a:cs typeface="Calibri"/>
              </a:rPr>
              <a:t>Personlig </a:t>
            </a:r>
            <a:r>
              <a:rPr lang="da-DK" sz="2600" dirty="0" err="1">
                <a:ln w="0"/>
                <a:solidFill>
                  <a:schemeClr val="accent1"/>
                </a:solidFill>
                <a:effectLst>
                  <a:outerShdw blurRad="38100" dist="25400" dir="5400000" algn="ctr" rotWithShape="0">
                    <a:srgbClr val="6E747A">
                      <a:alpha val="43000"/>
                    </a:srgbClr>
                  </a:outerShdw>
                </a:effectLst>
                <a:ea typeface="Calibri"/>
                <a:cs typeface="Calibri"/>
              </a:rPr>
              <a:t>recovery</a:t>
            </a:r>
            <a:endParaRPr lang="en-US" dirty="0">
              <a:solidFill>
                <a:schemeClr val="accent1"/>
              </a:solidFill>
            </a:endParaRPr>
          </a:p>
          <a:p>
            <a:pPr marL="0" marR="0" lvl="0" indent="0" algn="ctr" rtl="0">
              <a:lnSpc>
                <a:spcPct val="100000"/>
              </a:lnSpc>
              <a:spcBef>
                <a:spcPts val="0"/>
              </a:spcBef>
              <a:spcAft>
                <a:spcPts val="0"/>
              </a:spcAft>
              <a:buClr>
                <a:srgbClr val="000000"/>
              </a:buClr>
              <a:buSzPts val="1800"/>
              <a:buFont typeface="Arial"/>
              <a:buNone/>
            </a:pPr>
            <a:r>
              <a:rPr lang="da-DK" dirty="0"/>
              <a:t>Indefra - subjektiv</a:t>
            </a:r>
            <a:endParaRPr dirty="0"/>
          </a:p>
        </p:txBody>
      </p:sp>
      <p:sp>
        <p:nvSpPr>
          <p:cNvPr id="3" name="Titel 2">
            <a:extLst>
              <a:ext uri="{FF2B5EF4-FFF2-40B4-BE49-F238E27FC236}">
                <a16:creationId xmlns:a16="http://schemas.microsoft.com/office/drawing/2014/main" id="{E758971E-19F8-F46B-C50B-5BAAAF93C8D1}"/>
              </a:ext>
            </a:extLst>
          </p:cNvPr>
          <p:cNvSpPr>
            <a:spLocks noGrp="1"/>
          </p:cNvSpPr>
          <p:nvPr>
            <p:ph type="title"/>
          </p:nvPr>
        </p:nvSpPr>
        <p:spPr/>
        <p:txBody>
          <a:bodyPr>
            <a:noAutofit/>
          </a:bodyPr>
          <a:lstStyle/>
          <a:p>
            <a:pPr algn="ctr"/>
            <a:r>
              <a:rPr lang="da-DK" dirty="0"/>
              <a:t>TO FORMER FOR RECOVERY</a:t>
            </a:r>
            <a:br>
              <a:rPr lang="da-DK" dirty="0"/>
            </a:br>
            <a:endParaRPr lang="da-DK" dirty="0"/>
          </a:p>
        </p:txBody>
      </p:sp>
      <p:sp>
        <p:nvSpPr>
          <p:cNvPr id="4" name="Pladsholder til tekst 3">
            <a:extLst>
              <a:ext uri="{FF2B5EF4-FFF2-40B4-BE49-F238E27FC236}">
                <a16:creationId xmlns:a16="http://schemas.microsoft.com/office/drawing/2014/main" id="{6DCF87E6-CEB8-B57B-9CA5-85AC77EEF128}"/>
              </a:ext>
            </a:extLst>
          </p:cNvPr>
          <p:cNvSpPr>
            <a:spLocks noGrp="1"/>
          </p:cNvSpPr>
          <p:nvPr>
            <p:ph sz="half" idx="1"/>
          </p:nvPr>
        </p:nvSpPr>
        <p:spPr>
          <a:xfrm>
            <a:off x="619410" y="1407896"/>
            <a:ext cx="3188406" cy="4351338"/>
          </a:xfrm>
        </p:spPr>
        <p:txBody>
          <a:bodyPr vert="horz" lIns="91440" tIns="45720" rIns="91440" bIns="45720" rtlCol="0" anchor="t">
            <a:normAutofit/>
          </a:bodyPr>
          <a:lstStyle/>
          <a:p>
            <a:pPr>
              <a:buNone/>
            </a:pPr>
            <a:r>
              <a:rPr lang="da-DK" sz="2600" dirty="0">
                <a:latin typeface="Arial"/>
                <a:ea typeface="Calibri" panose="020F0502020204030204"/>
                <a:cs typeface="Arial"/>
              </a:rPr>
              <a:t>• </a:t>
            </a:r>
            <a:r>
              <a:rPr lang="da-DK" sz="2600" dirty="0">
                <a:ea typeface="Calibri" panose="020F0502020204030204"/>
                <a:cs typeface="Calibri" panose="020F0502020204030204"/>
              </a:rPr>
              <a:t>Baggrund for en bestemt behandling</a:t>
            </a:r>
            <a:r>
              <a:rPr lang="da-DK" sz="2600" dirty="0">
                <a:solidFill>
                  <a:srgbClr val="000000"/>
                </a:solidFill>
                <a:ea typeface="Calibri" panose="020F0502020204030204"/>
                <a:cs typeface="Calibri" panose="020F0502020204030204"/>
              </a:rPr>
              <a:t> </a:t>
            </a:r>
            <a:endParaRPr lang="en-US" dirty="0"/>
          </a:p>
          <a:p>
            <a:pPr>
              <a:buNone/>
            </a:pPr>
            <a:endParaRPr lang="da-DK" sz="2600" dirty="0">
              <a:latin typeface="Arial"/>
              <a:ea typeface="Calibri" panose="020F0502020204030204"/>
              <a:cs typeface="Arial"/>
            </a:endParaRPr>
          </a:p>
          <a:p>
            <a:pPr>
              <a:buNone/>
            </a:pPr>
            <a:r>
              <a:rPr lang="da-DK" sz="2600" dirty="0">
                <a:latin typeface="Arial"/>
                <a:ea typeface="Calibri" panose="020F0502020204030204"/>
                <a:cs typeface="Arial"/>
              </a:rPr>
              <a:t>• </a:t>
            </a:r>
            <a:r>
              <a:rPr lang="da-DK" sz="2600" dirty="0">
                <a:ea typeface="Calibri" panose="020F0502020204030204"/>
                <a:cs typeface="Calibri" panose="020F0502020204030204"/>
              </a:rPr>
              <a:t>Diagnose - ‘kasser’</a:t>
            </a:r>
            <a:r>
              <a:rPr lang="da-DK" sz="2600" dirty="0">
                <a:solidFill>
                  <a:srgbClr val="000000"/>
                </a:solidFill>
                <a:ea typeface="Calibri" panose="020F0502020204030204"/>
                <a:cs typeface="Calibri" panose="020F0502020204030204"/>
              </a:rPr>
              <a:t> </a:t>
            </a:r>
            <a:endParaRPr lang="da-DK" dirty="0"/>
          </a:p>
          <a:p>
            <a:pPr>
              <a:buNone/>
            </a:pPr>
            <a:endParaRPr lang="da-DK" sz="2600" dirty="0">
              <a:latin typeface="Arial"/>
              <a:ea typeface="Calibri"/>
              <a:cs typeface="Arial"/>
            </a:endParaRPr>
          </a:p>
          <a:p>
            <a:pPr>
              <a:buNone/>
            </a:pPr>
            <a:r>
              <a:rPr lang="da-DK" sz="2600">
                <a:latin typeface="Arial"/>
                <a:ea typeface="Calibri" panose="020F0502020204030204"/>
                <a:cs typeface="Arial"/>
              </a:rPr>
              <a:t>• </a:t>
            </a:r>
            <a:r>
              <a:rPr lang="da-DK" sz="2600" dirty="0">
                <a:ea typeface="Calibri" panose="020F0502020204030204"/>
                <a:cs typeface="Calibri" panose="020F0502020204030204"/>
              </a:rPr>
              <a:t>Sundheds-professionelle definerer</a:t>
            </a:r>
            <a:endParaRPr lang="da-DK" dirty="0"/>
          </a:p>
          <a:p>
            <a:pPr marL="0" indent="0">
              <a:buClrTx/>
              <a:buNone/>
            </a:pPr>
            <a:endParaRPr lang="da-DK" dirty="0">
              <a:ea typeface="Calibri" panose="020F0502020204030204"/>
              <a:cs typeface="Calibri" panose="020F0502020204030204"/>
            </a:endParaRPr>
          </a:p>
          <a:p>
            <a:pPr>
              <a:buFont typeface="Arial" panose="05000000000000000000" pitchFamily="2" charset="2"/>
              <a:buChar char="•"/>
            </a:pPr>
            <a:endParaRPr lang="da-DK" dirty="0">
              <a:ea typeface="Calibri" panose="020F0502020204030204"/>
              <a:cs typeface="Calibri" panose="020F0502020204030204"/>
            </a:endParaRPr>
          </a:p>
          <a:p>
            <a:pPr>
              <a:buFont typeface="Arial" panose="05000000000000000000" pitchFamily="2" charset="2"/>
              <a:buChar char="•"/>
            </a:pPr>
            <a:endParaRPr lang="da-DK" dirty="0">
              <a:ea typeface="Calibri" panose="020F0502020204030204"/>
              <a:cs typeface="Calibri" panose="020F0502020204030204"/>
            </a:endParaRPr>
          </a:p>
          <a:p>
            <a:pPr>
              <a:buFont typeface="Arial" panose="05000000000000000000" pitchFamily="2" charset="2"/>
              <a:buChar char="•"/>
            </a:pPr>
            <a:endParaRPr lang="da-DK" dirty="0">
              <a:ea typeface="Calibri" panose="020F0502020204030204"/>
              <a:cs typeface="Calibri" panose="020F0502020204030204"/>
            </a:endParaRPr>
          </a:p>
        </p:txBody>
      </p:sp>
      <p:sp>
        <p:nvSpPr>
          <p:cNvPr id="5" name="Pladsholder til tekst 4">
            <a:extLst>
              <a:ext uri="{FF2B5EF4-FFF2-40B4-BE49-F238E27FC236}">
                <a16:creationId xmlns:a16="http://schemas.microsoft.com/office/drawing/2014/main" id="{16D742B7-4FBB-2E0A-43C4-0C233E69DAED}"/>
              </a:ext>
            </a:extLst>
          </p:cNvPr>
          <p:cNvSpPr>
            <a:spLocks noGrp="1"/>
          </p:cNvSpPr>
          <p:nvPr>
            <p:ph sz="half" idx="2"/>
          </p:nvPr>
        </p:nvSpPr>
        <p:spPr>
          <a:xfrm>
            <a:off x="8579480" y="1407896"/>
            <a:ext cx="3225800" cy="4351338"/>
          </a:xfrm>
        </p:spPr>
        <p:txBody>
          <a:bodyPr vert="horz" lIns="91440" tIns="45720" rIns="91440" bIns="45720" rtlCol="0" anchor="t">
            <a:noAutofit/>
          </a:bodyPr>
          <a:lstStyle/>
          <a:p>
            <a:pPr>
              <a:buNone/>
              <a:tabLst>
                <a:tab pos="357188" algn="l"/>
              </a:tabLst>
            </a:pPr>
            <a:r>
              <a:rPr lang="da-DK" sz="2600">
                <a:latin typeface="Arial"/>
                <a:ea typeface="Calibri" panose="020F0502020204030204"/>
                <a:cs typeface="Arial"/>
              </a:rPr>
              <a:t>• </a:t>
            </a:r>
            <a:r>
              <a:rPr lang="da-DK" sz="2600">
                <a:ea typeface="Calibri" panose="020F0502020204030204"/>
                <a:cs typeface="Calibri" panose="020F0502020204030204"/>
              </a:rPr>
              <a:t>Måske symptomer indimellem</a:t>
            </a:r>
            <a:r>
              <a:rPr lang="da-DK" sz="2600" dirty="0">
                <a:solidFill>
                  <a:srgbClr val="000000"/>
                </a:solidFill>
                <a:ea typeface="Calibri" panose="020F0502020204030204"/>
                <a:cs typeface="Calibri" panose="020F0502020204030204"/>
              </a:rPr>
              <a:t> </a:t>
            </a:r>
            <a:endParaRPr lang="en-US" dirty="0"/>
          </a:p>
          <a:p>
            <a:pPr>
              <a:buNone/>
              <a:tabLst>
                <a:tab pos="357188" algn="l"/>
              </a:tabLst>
            </a:pPr>
            <a:endParaRPr lang="da-DK" sz="2600" dirty="0">
              <a:latin typeface="Arial"/>
              <a:ea typeface="Calibri"/>
              <a:cs typeface="Arial"/>
            </a:endParaRPr>
          </a:p>
          <a:p>
            <a:pPr>
              <a:buNone/>
              <a:tabLst>
                <a:tab pos="357188" algn="l"/>
              </a:tabLst>
            </a:pPr>
            <a:r>
              <a:rPr lang="da-DK" sz="2600">
                <a:latin typeface="Arial"/>
                <a:ea typeface="Calibri" panose="020F0502020204030204"/>
                <a:cs typeface="Arial"/>
              </a:rPr>
              <a:t>• </a:t>
            </a:r>
            <a:r>
              <a:rPr lang="da-DK" sz="2600" dirty="0">
                <a:ea typeface="Calibri" panose="020F0502020204030204"/>
                <a:cs typeface="Calibri" panose="020F0502020204030204"/>
              </a:rPr>
              <a:t>Livskvalitet og meningsfuldhed </a:t>
            </a:r>
            <a:r>
              <a:rPr lang="da-DK" sz="2600" dirty="0">
                <a:solidFill>
                  <a:srgbClr val="000000"/>
                </a:solidFill>
                <a:ea typeface="Calibri" panose="020F0502020204030204"/>
                <a:cs typeface="Calibri" panose="020F0502020204030204"/>
              </a:rPr>
              <a:t> </a:t>
            </a:r>
            <a:endParaRPr lang="da-DK" dirty="0"/>
          </a:p>
          <a:p>
            <a:pPr>
              <a:buNone/>
              <a:tabLst>
                <a:tab pos="357188" algn="l"/>
              </a:tabLst>
            </a:pPr>
            <a:endParaRPr lang="da-DK" sz="2600" dirty="0">
              <a:latin typeface="Arial"/>
              <a:ea typeface="Calibri"/>
              <a:cs typeface="Arial"/>
            </a:endParaRPr>
          </a:p>
          <a:p>
            <a:pPr>
              <a:buNone/>
              <a:tabLst>
                <a:tab pos="357188" algn="l"/>
              </a:tabLst>
            </a:pPr>
            <a:r>
              <a:rPr lang="da-DK" sz="2600">
                <a:latin typeface="Arial"/>
                <a:ea typeface="Calibri" panose="020F0502020204030204"/>
                <a:cs typeface="Arial"/>
              </a:rPr>
              <a:t>• </a:t>
            </a:r>
            <a:r>
              <a:rPr lang="da-DK" sz="2600" dirty="0">
                <a:ea typeface="Calibri" panose="020F0502020204030204"/>
                <a:cs typeface="Calibri" panose="020F0502020204030204"/>
              </a:rPr>
              <a:t>Brugerne definerer</a:t>
            </a:r>
            <a:endParaRPr lang="da-DK" dirty="0"/>
          </a:p>
          <a:p>
            <a:pPr marL="0" indent="0">
              <a:buClrTx/>
              <a:buNone/>
              <a:tabLst>
                <a:tab pos="357188" algn="l"/>
              </a:tabLst>
            </a:pPr>
            <a:endParaRPr lang="da-DK" dirty="0">
              <a:ea typeface="Calibri" panose="020F0502020204030204"/>
              <a:cs typeface="Calibri" panose="020F0502020204030204"/>
            </a:endParaRPr>
          </a:p>
          <a:p>
            <a:pPr>
              <a:buFont typeface="Arial" panose="05000000000000000000" pitchFamily="2" charset="2"/>
              <a:buChar char="•"/>
            </a:pPr>
            <a:endParaRPr lang="da-DK" dirty="0">
              <a:ea typeface="Calibri" panose="020F0502020204030204"/>
              <a:cs typeface="Calibri" panose="020F0502020204030204"/>
            </a:endParaRPr>
          </a:p>
          <a:p>
            <a:pPr>
              <a:buFont typeface="Arial" panose="05000000000000000000" pitchFamily="2" charset="2"/>
              <a:buChar char="•"/>
            </a:pPr>
            <a:endParaRPr lang="da-DK" dirty="0">
              <a:ea typeface="Calibri" panose="020F0502020204030204"/>
              <a:cs typeface="Calibri" panose="020F0502020204030204"/>
            </a:endParaRPr>
          </a:p>
          <a:p>
            <a:pPr>
              <a:buFont typeface="Arial" panose="05000000000000000000" pitchFamily="2" charset="2"/>
              <a:buChar char="•"/>
            </a:pPr>
            <a:endParaRPr lang="en-US" dirty="0">
              <a:ea typeface="Calibri" panose="020F0502020204030204"/>
              <a:cs typeface="Calibri" panose="020F0502020204030204"/>
            </a:endParaRPr>
          </a:p>
          <a:p>
            <a:pPr>
              <a:buFont typeface="Arial" panose="05000000000000000000" pitchFamily="2" charset="2"/>
              <a:buChar char="•"/>
            </a:pPr>
            <a:endParaRPr lang="da-DK" dirty="0">
              <a:ea typeface="Calibri" panose="020F0502020204030204"/>
              <a:cs typeface="Calibri" panose="020F0502020204030204"/>
            </a:endParaRPr>
          </a:p>
        </p:txBody>
      </p:sp>
    </p:spTree>
    <p:extLst>
      <p:ext uri="{BB962C8B-B14F-4D97-AF65-F5344CB8AC3E}">
        <p14:creationId xmlns:p14="http://schemas.microsoft.com/office/powerpoint/2010/main" val="570104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p:bldP spid="138" grpId="0"/>
      <p:bldP spid="4" grpId="0" build="p"/>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0" name="Pladsholder til indhold 9">
            <a:extLst>
              <a:ext uri="{FF2B5EF4-FFF2-40B4-BE49-F238E27FC236}">
                <a16:creationId xmlns:a16="http://schemas.microsoft.com/office/drawing/2014/main" id="{0BFBD6DF-8789-09EC-6B2A-074548470AC2}"/>
              </a:ext>
            </a:extLst>
          </p:cNvPr>
          <p:cNvSpPr>
            <a:spLocks noGrp="1"/>
          </p:cNvSpPr>
          <p:nvPr>
            <p:ph idx="1"/>
          </p:nvPr>
        </p:nvSpPr>
        <p:spPr>
          <a:xfrm>
            <a:off x="867302" y="2276365"/>
            <a:ext cx="10515600" cy="2956885"/>
          </a:xfrm>
        </p:spPr>
        <p:txBody>
          <a:bodyPr>
            <a:normAutofit/>
          </a:bodyPr>
          <a:lstStyle/>
          <a:p>
            <a:pPr marL="0" indent="0" algn="ctr">
              <a:buNone/>
            </a:pPr>
            <a:br>
              <a:rPr lang="da-DK" dirty="0"/>
            </a:br>
            <a:br>
              <a:rPr lang="da-DK" dirty="0"/>
            </a:br>
            <a:r>
              <a:rPr lang="da-DK" dirty="0"/>
              <a:t>Hvad betyder </a:t>
            </a:r>
            <a:r>
              <a:rPr lang="da-DK" dirty="0" err="1"/>
              <a:t>recovery</a:t>
            </a:r>
            <a:r>
              <a:rPr lang="da-DK" dirty="0"/>
              <a:t> for dig i hverdagen?</a:t>
            </a:r>
          </a:p>
        </p:txBody>
      </p:sp>
      <p:pic>
        <p:nvPicPr>
          <p:cNvPr id="11" name="Billede 10" descr="Et billede, der indeholder tegning, skitse, illustration/afbildning, tegneserie&#10;&#10;Indhold genereret af kunstig intelligens kan være forkert.">
            <a:extLst>
              <a:ext uri="{FF2B5EF4-FFF2-40B4-BE49-F238E27FC236}">
                <a16:creationId xmlns:a16="http://schemas.microsoft.com/office/drawing/2014/main" id="{11714751-B54C-38A3-29C9-C2E13CD5F37C}"/>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 r="48485"/>
          <a:stretch/>
        </p:blipFill>
        <p:spPr>
          <a:xfrm>
            <a:off x="301286" y="2033587"/>
            <a:ext cx="2343035" cy="4548353"/>
          </a:xfrm>
          <a:prstGeom prst="rect">
            <a:avLst/>
          </a:prstGeom>
        </p:spPr>
      </p:pic>
      <p:sp>
        <p:nvSpPr>
          <p:cNvPr id="13" name="Title 12">
            <a:extLst>
              <a:ext uri="{FF2B5EF4-FFF2-40B4-BE49-F238E27FC236}">
                <a16:creationId xmlns:a16="http://schemas.microsoft.com/office/drawing/2014/main" id="{8EB754FD-94CE-57AC-D148-3924E3C8A649}"/>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594738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9" name="Titel 8">
            <a:extLst>
              <a:ext uri="{FF2B5EF4-FFF2-40B4-BE49-F238E27FC236}">
                <a16:creationId xmlns:a16="http://schemas.microsoft.com/office/drawing/2014/main" id="{26933764-CECE-AE71-24ED-343F9EC5D614}"/>
              </a:ext>
            </a:extLst>
          </p:cNvPr>
          <p:cNvSpPr>
            <a:spLocks noGrp="1"/>
          </p:cNvSpPr>
          <p:nvPr>
            <p:ph type="title"/>
          </p:nvPr>
        </p:nvSpPr>
        <p:spPr/>
        <p:txBody>
          <a:bodyPr>
            <a:noAutofit/>
          </a:bodyPr>
          <a:lstStyle/>
          <a:p>
            <a:r>
              <a:rPr lang="da-DK" dirty="0"/>
              <a:t>PERSONLIG RECOVERY I</a:t>
            </a:r>
            <a:br>
              <a:rPr lang="da-DK" dirty="0"/>
            </a:br>
            <a:endParaRPr lang="da-DK" dirty="0"/>
          </a:p>
        </p:txBody>
      </p:sp>
      <p:sp>
        <p:nvSpPr>
          <p:cNvPr id="5" name="Pladsholder til indhold 4">
            <a:extLst>
              <a:ext uri="{FF2B5EF4-FFF2-40B4-BE49-F238E27FC236}">
                <a16:creationId xmlns:a16="http://schemas.microsoft.com/office/drawing/2014/main" id="{545C0633-D00B-BF49-9626-A3DFB0B93647}"/>
              </a:ext>
            </a:extLst>
          </p:cNvPr>
          <p:cNvSpPr>
            <a:spLocks noGrp="1"/>
          </p:cNvSpPr>
          <p:nvPr>
            <p:ph idx="1"/>
          </p:nvPr>
        </p:nvSpPr>
        <p:spPr>
          <a:xfrm>
            <a:off x="838200" y="1750938"/>
            <a:ext cx="10515600" cy="4399984"/>
          </a:xfrm>
        </p:spPr>
        <p:txBody>
          <a:bodyPr/>
          <a:lstStyle/>
          <a:p>
            <a:pPr marL="0" indent="0">
              <a:spcBef>
                <a:spcPts val="0"/>
              </a:spcBef>
              <a:spcAft>
                <a:spcPts val="600"/>
              </a:spcAft>
              <a:buNone/>
            </a:pPr>
            <a:r>
              <a:rPr lang="da-DK" b="1" dirty="0"/>
              <a:t>FOKUS PÅ DET SOCIALE</a:t>
            </a:r>
          </a:p>
          <a:p>
            <a:pPr fontAlgn="t"/>
            <a:r>
              <a:rPr lang="da-DK" sz="2800" dirty="0"/>
              <a:t>Fokus på det sociale i </a:t>
            </a:r>
            <a:r>
              <a:rPr lang="da-DK" sz="2800" dirty="0" err="1"/>
              <a:t>recovery</a:t>
            </a:r>
            <a:endParaRPr lang="da-DK" sz="2800" dirty="0"/>
          </a:p>
          <a:p>
            <a:pPr fontAlgn="t">
              <a:buFont typeface="Arial" panose="020B0604020202020204" pitchFamily="34" charset="0"/>
              <a:buChar char="•"/>
            </a:pPr>
            <a:r>
              <a:rPr lang="da-DK" sz="2800" dirty="0"/>
              <a:t>Recovery er en fælles og social proces</a:t>
            </a:r>
          </a:p>
          <a:p>
            <a:pPr fontAlgn="t">
              <a:buFont typeface="Arial" panose="020B0604020202020204" pitchFamily="34" charset="0"/>
              <a:buChar char="•"/>
            </a:pPr>
            <a:r>
              <a:rPr lang="da-DK" sz="2800" dirty="0"/>
              <a:t>Handler om at skabe et meningsfuldt liv sammen med andre</a:t>
            </a:r>
          </a:p>
          <a:p>
            <a:pPr fontAlgn="t">
              <a:buFont typeface="Arial" panose="020B0604020202020204" pitchFamily="34" charset="0"/>
              <a:buChar char="•"/>
            </a:pPr>
            <a:r>
              <a:rPr lang="da-DK" sz="2800" dirty="0"/>
              <a:t>Kræver nye fællesskaber og åben dialog, hvor nye forståelser kan opstå</a:t>
            </a:r>
          </a:p>
          <a:p>
            <a:endParaRPr lang="da-DK" dirty="0"/>
          </a:p>
        </p:txBody>
      </p:sp>
    </p:spTree>
    <p:extLst>
      <p:ext uri="{BB962C8B-B14F-4D97-AF65-F5344CB8AC3E}">
        <p14:creationId xmlns:p14="http://schemas.microsoft.com/office/powerpoint/2010/main" val="1285416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a:extLst>
            <a:ext uri="{FF2B5EF4-FFF2-40B4-BE49-F238E27FC236}">
              <a16:creationId xmlns:a16="http://schemas.microsoft.com/office/drawing/2014/main" id="{DD20AB2A-CB1F-4C16-D1F1-D823A3417B78}"/>
            </a:ext>
          </a:extLst>
        </p:cNvPr>
        <p:cNvGrpSpPr/>
        <p:nvPr/>
      </p:nvGrpSpPr>
      <p:grpSpPr>
        <a:xfrm>
          <a:off x="0" y="0"/>
          <a:ext cx="0" cy="0"/>
          <a:chOff x="0" y="0"/>
          <a:chExt cx="0" cy="0"/>
        </a:xfrm>
      </p:grpSpPr>
      <p:sp>
        <p:nvSpPr>
          <p:cNvPr id="134" name="Google Shape;134;gc028943a43_0_132">
            <a:extLst>
              <a:ext uri="{FF2B5EF4-FFF2-40B4-BE49-F238E27FC236}">
                <a16:creationId xmlns:a16="http://schemas.microsoft.com/office/drawing/2014/main" id="{678BE902-939A-D2E0-B37F-9ED5CA681690}"/>
              </a:ext>
            </a:extLst>
          </p:cNvPr>
          <p:cNvSpPr txBox="1"/>
          <p:nvPr/>
        </p:nvSpPr>
        <p:spPr>
          <a:xfrm>
            <a:off x="13351450" y="1343425"/>
            <a:ext cx="1859400" cy="892522"/>
          </a:xfrm>
          <a:prstGeom prst="rect">
            <a:avLst/>
          </a:prstGeom>
          <a:noFill/>
          <a:ln>
            <a:noFill/>
          </a:ln>
        </p:spPr>
        <p:txBody>
          <a:bodyPr spcFirstLastPara="1" wrap="square" lIns="91425" tIns="91425" rIns="91425" bIns="91425" anchor="t" anchorCtr="0">
            <a:spAutoFit/>
          </a:bodyPr>
          <a:lstStyle/>
          <a:p>
            <a:pPr>
              <a:spcAft>
                <a:spcPts val="600"/>
              </a:spcAft>
              <a:buSzPts val="2400"/>
            </a:pPr>
            <a:endParaRPr lang="da-DK">
              <a:sym typeface="Calibri"/>
            </a:endParaRPr>
          </a:p>
          <a:p>
            <a:pPr>
              <a:spcAft>
                <a:spcPts val="600"/>
              </a:spcAft>
              <a:buSzPts val="3000"/>
            </a:pPr>
            <a:endParaRPr lang="da-DK">
              <a:sym typeface="Calibri"/>
            </a:endParaRPr>
          </a:p>
        </p:txBody>
      </p:sp>
      <p:sp>
        <p:nvSpPr>
          <p:cNvPr id="2" name="Google Shape;102;gbf97dfdc5d_0_6">
            <a:extLst>
              <a:ext uri="{FF2B5EF4-FFF2-40B4-BE49-F238E27FC236}">
                <a16:creationId xmlns:a16="http://schemas.microsoft.com/office/drawing/2014/main" id="{0B96580C-CCDD-0C30-6489-E28D45E05345}"/>
              </a:ext>
            </a:extLst>
          </p:cNvPr>
          <p:cNvSpPr txBox="1">
            <a:spLocks/>
          </p:cNvSpPr>
          <p:nvPr/>
        </p:nvSpPr>
        <p:spPr>
          <a:xfrm>
            <a:off x="823686" y="873887"/>
            <a:ext cx="10515600" cy="772351"/>
          </a:xfrm>
          <a:prstGeom prst="rect">
            <a:avLst/>
          </a:prstGeom>
          <a:noFill/>
          <a:ln>
            <a:noFill/>
          </a:ln>
        </p:spPr>
        <p:txBody>
          <a:bodyPr spcFirstLastPara="1" vert="horz" wrap="square" lIns="91425" tIns="45700" rIns="91425" bIns="45700" rtlCol="0" anchor="t" anchorCtr="0">
            <a:noAutofit/>
          </a:bodyPr>
          <a:lstStyle>
            <a:lvl1pPr algn="l" defTabSz="914400" rtl="0" eaLnBrk="1" latinLnBrk="0" hangingPunct="1">
              <a:lnSpc>
                <a:spcPct val="90000"/>
              </a:lnSpc>
              <a:spcBef>
                <a:spcPct val="0"/>
              </a:spcBef>
              <a:buNone/>
              <a:defRPr sz="4400" b="0" kern="1200">
                <a:solidFill>
                  <a:schemeClr val="tx2"/>
                </a:solidFill>
                <a:latin typeface="+mj-lt"/>
                <a:ea typeface="+mj-ea"/>
                <a:cs typeface="+mj-cs"/>
              </a:defRPr>
            </a:lvl1pPr>
          </a:lstStyle>
          <a:p>
            <a:pPr>
              <a:buSzPts val="2600"/>
            </a:pPr>
            <a:r>
              <a:rPr lang="da-DK" sz="3200" b="1" dirty="0"/>
              <a:t>PERSONLIG RECOVERY II</a:t>
            </a:r>
          </a:p>
        </p:txBody>
      </p:sp>
      <p:sp>
        <p:nvSpPr>
          <p:cNvPr id="4" name="Pladsholder til indhold 2">
            <a:extLst>
              <a:ext uri="{FF2B5EF4-FFF2-40B4-BE49-F238E27FC236}">
                <a16:creationId xmlns:a16="http://schemas.microsoft.com/office/drawing/2014/main" id="{595A3ADA-35BB-F92A-FFC7-0443F4393139}"/>
              </a:ext>
            </a:extLst>
          </p:cNvPr>
          <p:cNvSpPr txBox="1">
            <a:spLocks/>
          </p:cNvSpPr>
          <p:nvPr/>
        </p:nvSpPr>
        <p:spPr>
          <a:xfrm>
            <a:off x="852715" y="1999307"/>
            <a:ext cx="10515600" cy="384995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accent4"/>
              </a:buClr>
              <a:buFont typeface="Wingdings" panose="05000000000000000000" pitchFamily="2" charset="2"/>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Wingdings" panose="05000000000000000000" pitchFamily="2" charset="2"/>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None/>
            </a:pPr>
            <a:r>
              <a:rPr lang="da-DK" b="1" dirty="0"/>
              <a:t>FOKUS PÅ DEN ENKELTE PERSON</a:t>
            </a:r>
          </a:p>
          <a:p>
            <a:pPr marL="0" indent="0">
              <a:spcBef>
                <a:spcPts val="0"/>
              </a:spcBef>
              <a:spcAft>
                <a:spcPts val="600"/>
              </a:spcAft>
              <a:buNone/>
            </a:pPr>
            <a:endParaRPr lang="da-DK" dirty="0"/>
          </a:p>
          <a:p>
            <a:pPr>
              <a:spcBef>
                <a:spcPts val="0"/>
              </a:spcBef>
              <a:spcAft>
                <a:spcPts val="600"/>
              </a:spcAft>
              <a:buClr>
                <a:schemeClr val="tx1"/>
              </a:buClr>
              <a:buFont typeface="Arial" panose="020B0604020202020204" pitchFamily="34" charset="0"/>
              <a:buChar char="•"/>
            </a:pPr>
            <a:r>
              <a:rPr lang="da-DK" dirty="0"/>
              <a:t>Recovery er en personlig og unik forandringsproces</a:t>
            </a:r>
          </a:p>
          <a:p>
            <a:pPr>
              <a:spcBef>
                <a:spcPts val="0"/>
              </a:spcBef>
              <a:spcAft>
                <a:spcPts val="600"/>
              </a:spcAft>
              <a:buClr>
                <a:schemeClr val="tx1"/>
              </a:buClr>
              <a:buFont typeface="Arial" panose="020B0604020202020204" pitchFamily="34" charset="0"/>
              <a:buChar char="•"/>
            </a:pPr>
            <a:r>
              <a:rPr lang="da-DK" dirty="0"/>
              <a:t>Handler om at leve et tilfredsstillende og håbefuldt liv – også med begrænsninger</a:t>
            </a:r>
          </a:p>
          <a:p>
            <a:pPr>
              <a:spcBef>
                <a:spcPts val="0"/>
              </a:spcBef>
              <a:spcAft>
                <a:spcPts val="600"/>
              </a:spcAft>
              <a:buClr>
                <a:schemeClr val="tx1"/>
              </a:buClr>
              <a:buFont typeface="Arial" panose="020B0604020202020204" pitchFamily="34" charset="0"/>
              <a:buChar char="•"/>
            </a:pPr>
            <a:r>
              <a:rPr lang="da-DK" dirty="0"/>
              <a:t>Involverer at finde ny mening og nyt formål i livet</a:t>
            </a:r>
          </a:p>
          <a:p>
            <a:pPr marL="0" indent="0">
              <a:spcBef>
                <a:spcPts val="0"/>
              </a:spcBef>
              <a:spcAft>
                <a:spcPts val="600"/>
              </a:spcAft>
              <a:buNone/>
            </a:pPr>
            <a:endParaRPr lang="da-DK" dirty="0"/>
          </a:p>
          <a:p>
            <a:pPr>
              <a:buNone/>
            </a:pPr>
            <a:endParaRPr lang="da-DK" dirty="0"/>
          </a:p>
        </p:txBody>
      </p:sp>
    </p:spTree>
    <p:extLst>
      <p:ext uri="{BB962C8B-B14F-4D97-AF65-F5344CB8AC3E}">
        <p14:creationId xmlns:p14="http://schemas.microsoft.com/office/powerpoint/2010/main" val="3321541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362f6f16613_0_194"/>
          <p:cNvSpPr txBox="1">
            <a:spLocks noGrp="1"/>
          </p:cNvSpPr>
          <p:nvPr>
            <p:ph sz="quarter" idx="13"/>
          </p:nvPr>
        </p:nvSpPr>
        <p:spPr>
          <a:prstGeom prst="rect">
            <a:avLst/>
          </a:prstGeom>
          <a:noFill/>
          <a:ln>
            <a:noFill/>
          </a:ln>
        </p:spPr>
        <p:txBody>
          <a:bodyPr spcFirstLastPara="1" wrap="square" lIns="0" tIns="0" rIns="0" bIns="0" anchor="t" anchorCtr="0">
            <a:noAutofit/>
          </a:bodyPr>
          <a:lstStyle/>
          <a:p>
            <a:pPr marL="0" indent="0">
              <a:buNone/>
            </a:pPr>
            <a:r>
              <a:rPr lang="da-DK" dirty="0"/>
              <a:t>”</a:t>
            </a:r>
            <a:r>
              <a:rPr lang="da-DK" i="1" dirty="0"/>
              <a:t>Recovery handler om at skabe sig et meningsfuldt og tilfredsstillende liv, sådan som personerne selv definerer det – med eller uden symptomer og problemer, som kan komme og gå</a:t>
            </a:r>
            <a:r>
              <a:rPr lang="da-DK" dirty="0"/>
              <a:t>”</a:t>
            </a:r>
            <a:endParaRPr dirty="0"/>
          </a:p>
          <a:p>
            <a:pPr marL="179387" indent="-39687">
              <a:spcBef>
                <a:spcPts val="900"/>
              </a:spcBef>
              <a:buNone/>
            </a:pPr>
            <a:endParaRPr dirty="0"/>
          </a:p>
          <a:p>
            <a:pPr marL="179387" indent="-39687">
              <a:spcBef>
                <a:spcPts val="900"/>
              </a:spcBef>
              <a:buNone/>
            </a:pPr>
            <a:endParaRPr dirty="0"/>
          </a:p>
          <a:p>
            <a:pPr marL="179387" indent="-39687">
              <a:spcBef>
                <a:spcPts val="900"/>
              </a:spcBef>
              <a:buNone/>
            </a:pPr>
            <a:endParaRPr dirty="0"/>
          </a:p>
          <a:p>
            <a:pPr marL="179387" indent="-39687">
              <a:spcBef>
                <a:spcPts val="900"/>
              </a:spcBef>
              <a:buNone/>
            </a:pPr>
            <a:endParaRPr dirty="0"/>
          </a:p>
        </p:txBody>
      </p:sp>
      <p:sp>
        <p:nvSpPr>
          <p:cNvPr id="151" name="Google Shape;151;g362f6f16613_0_194"/>
          <p:cNvSpPr txBox="1"/>
          <p:nvPr/>
        </p:nvSpPr>
        <p:spPr>
          <a:xfrm>
            <a:off x="8168519" y="4742018"/>
            <a:ext cx="3000000" cy="577051"/>
          </a:xfrm>
          <a:prstGeom prst="rect">
            <a:avLst/>
          </a:prstGeom>
          <a:noFill/>
          <a:ln>
            <a:noFill/>
          </a:ln>
        </p:spPr>
        <p:txBody>
          <a:bodyPr spcFirstLastPara="1" wrap="square" lIns="91425" tIns="91425" rIns="91425" bIns="91425" anchor="t" anchorCtr="0">
            <a:spAutoFit/>
          </a:bodyPr>
          <a:lstStyle/>
          <a:p>
            <a:pPr algn="r">
              <a:spcBef>
                <a:spcPts val="900"/>
              </a:spcBef>
            </a:pPr>
            <a:r>
              <a:rPr lang="da-DK" dirty="0"/>
              <a:t>Mike </a:t>
            </a:r>
            <a:r>
              <a:rPr lang="da-DK" dirty="0" err="1"/>
              <a:t>Slade</a:t>
            </a:r>
            <a:r>
              <a:rPr lang="da-DK" dirty="0"/>
              <a:t> m.fl., </a:t>
            </a:r>
            <a:r>
              <a:rPr lang="da-DK" dirty="0" err="1"/>
              <a:t>ImRoc</a:t>
            </a:r>
            <a:r>
              <a:rPr lang="da-DK" dirty="0"/>
              <a:t>, 2008 </a:t>
            </a:r>
            <a:endParaRPr dirty="0"/>
          </a:p>
        </p:txBody>
      </p:sp>
      <p:sp>
        <p:nvSpPr>
          <p:cNvPr id="4" name="Google Shape;102;gbf97dfdc5d_0_6">
            <a:extLst>
              <a:ext uri="{FF2B5EF4-FFF2-40B4-BE49-F238E27FC236}">
                <a16:creationId xmlns:a16="http://schemas.microsoft.com/office/drawing/2014/main" id="{266DA0BF-A9DF-D01D-0CFC-15B309DF0D69}"/>
              </a:ext>
            </a:extLst>
          </p:cNvPr>
          <p:cNvSpPr txBox="1">
            <a:spLocks/>
          </p:cNvSpPr>
          <p:nvPr/>
        </p:nvSpPr>
        <p:spPr>
          <a:xfrm>
            <a:off x="838200" y="873887"/>
            <a:ext cx="10515600" cy="772351"/>
          </a:xfrm>
          <a:prstGeom prst="rect">
            <a:avLst/>
          </a:prstGeom>
          <a:noFill/>
          <a:ln>
            <a:noFill/>
          </a:ln>
        </p:spPr>
        <p:txBody>
          <a:bodyPr spcFirstLastPara="1" vert="horz" wrap="square" lIns="91425" tIns="45700" rIns="91425" bIns="45700" rtlCol="0" anchor="t" anchorCtr="0">
            <a:noAutofit/>
          </a:bodyPr>
          <a:lstStyle>
            <a:lvl1pPr algn="l" defTabSz="914400" rtl="0" eaLnBrk="1" latinLnBrk="0" hangingPunct="1">
              <a:lnSpc>
                <a:spcPct val="90000"/>
              </a:lnSpc>
              <a:spcBef>
                <a:spcPct val="0"/>
              </a:spcBef>
              <a:buNone/>
              <a:defRPr sz="4400" b="0" kern="1200">
                <a:solidFill>
                  <a:schemeClr val="tx2"/>
                </a:solidFill>
                <a:latin typeface="+mj-lt"/>
                <a:ea typeface="+mj-ea"/>
                <a:cs typeface="+mj-cs"/>
              </a:defRPr>
            </a:lvl1pPr>
          </a:lstStyle>
          <a:p>
            <a:pPr>
              <a:buSzPts val="2600"/>
            </a:pPr>
            <a:r>
              <a:rPr lang="da-DK" sz="3200" b="1" dirty="0"/>
              <a:t>PERSONLIG RECOVERY III</a:t>
            </a:r>
          </a:p>
        </p:txBody>
      </p:sp>
    </p:spTree>
  </p:cSld>
  <p:clrMapOvr>
    <a:masterClrMapping/>
  </p:clrMapOvr>
</p:sld>
</file>

<file path=ppt/theme/theme1.xml><?xml version="1.0" encoding="utf-8"?>
<a:theme xmlns:a="http://schemas.openxmlformats.org/drawingml/2006/main" name="2024-dmpg-skabelon-v.2">
  <a:themeElements>
    <a:clrScheme name="DMPG">
      <a:dk1>
        <a:sysClr val="windowText" lastClr="000000"/>
      </a:dk1>
      <a:lt1>
        <a:sysClr val="window" lastClr="FFFFFF"/>
      </a:lt1>
      <a:dk2>
        <a:srgbClr val="294711"/>
      </a:dk2>
      <a:lt2>
        <a:srgbClr val="D7D481"/>
      </a:lt2>
      <a:accent1>
        <a:srgbClr val="5A9A25"/>
      </a:accent1>
      <a:accent2>
        <a:srgbClr val="ED7D31"/>
      </a:accent2>
      <a:accent3>
        <a:srgbClr val="CBB916"/>
      </a:accent3>
      <a:accent4>
        <a:srgbClr val="F6E836"/>
      </a:accent4>
      <a:accent5>
        <a:srgbClr val="B8C84D"/>
      </a:accent5>
      <a:accent6>
        <a:srgbClr val="A1B985"/>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4 Arkiv gode slides om DMPG  -  Kompatibilitetstilstand" id="{CF873D02-E2F5-40C2-8AED-A1222DA1AB0E}" vid="{3179FD35-465C-4774-BEC3-86B52739D97B}"/>
    </a:ext>
  </a:extLst>
</a:theme>
</file>

<file path=ppt/theme/theme2.xml><?xml version="1.0" encoding="utf-8"?>
<a:theme xmlns:a="http://schemas.openxmlformats.org/drawingml/2006/main" name="Brugerdefineret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6bc01ff-faee-43f1-949a-29a91abcae44">
      <Terms xmlns="http://schemas.microsoft.com/office/infopath/2007/PartnerControls"/>
    </lcf76f155ced4ddcb4097134ff3c332f>
    <TaxCatchAll xmlns="45271e33-d65b-4fdb-83df-e33c3ee3285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169DFA4728C1E7498C051EA6321098C7" ma:contentTypeVersion="15" ma:contentTypeDescription="Opret et nyt dokument." ma:contentTypeScope="" ma:versionID="1d2ef47ac25be5bf6c986415c586e05d">
  <xsd:schema xmlns:xsd="http://www.w3.org/2001/XMLSchema" xmlns:xs="http://www.w3.org/2001/XMLSchema" xmlns:p="http://schemas.microsoft.com/office/2006/metadata/properties" xmlns:ns2="46bc01ff-faee-43f1-949a-29a91abcae44" xmlns:ns3="45271e33-d65b-4fdb-83df-e33c3ee32854" targetNamespace="http://schemas.microsoft.com/office/2006/metadata/properties" ma:root="true" ma:fieldsID="4270b9351a122cdffa0f08ad6ddebe32" ns2:_="" ns3:_="">
    <xsd:import namespace="46bc01ff-faee-43f1-949a-29a91abcae44"/>
    <xsd:import namespace="45271e33-d65b-4fdb-83df-e33c3ee3285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bc01ff-faee-43f1-949a-29a91abcae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Billedmærker" ma:readOnly="false" ma:fieldId="{5cf76f15-5ced-4ddc-b409-7134ff3c332f}" ma:taxonomyMulti="true" ma:sspId="79ed8b31-737c-4bd0-a1f5-bf78f1e34cf9"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5271e33-d65b-4fdb-83df-e33c3ee32854"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t med detaljer" ma:internalName="SharedWithDetails" ma:readOnly="true">
      <xsd:simpleType>
        <xsd:restriction base="dms:Note">
          <xsd:maxLength value="255"/>
        </xsd:restriction>
      </xsd:simpleType>
    </xsd:element>
    <xsd:element name="TaxCatchAll" ma:index="19" nillable="true" ma:displayName="Taxonomy Catch All Column" ma:hidden="true" ma:list="{ffbd64aa-266e-431e-a68e-9da032dcbb87}" ma:internalName="TaxCatchAll" ma:showField="CatchAllData" ma:web="45271e33-d65b-4fdb-83df-e33c3ee3285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7EF2D0-A3AF-4972-B174-0E8784F6D64C}">
  <ds:schemaRefs>
    <ds:schemaRef ds:uri="http://schemas.microsoft.com/sharepoint/v3/contenttype/forms"/>
  </ds:schemaRefs>
</ds:datastoreItem>
</file>

<file path=customXml/itemProps2.xml><?xml version="1.0" encoding="utf-8"?>
<ds:datastoreItem xmlns:ds="http://schemas.openxmlformats.org/officeDocument/2006/customXml" ds:itemID="{6526950E-06D4-4160-AC0E-93EF5A73049B}">
  <ds:schemaRefs>
    <ds:schemaRef ds:uri="http://purl.org/dc/terms/"/>
    <ds:schemaRef ds:uri="http://schemas.microsoft.com/office/2006/documentManagement/types"/>
    <ds:schemaRef ds:uri="http://purl.org/dc/dcmitype/"/>
    <ds:schemaRef ds:uri="45271e33-d65b-4fdb-83df-e33c3ee32854"/>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46bc01ff-faee-43f1-949a-29a91abcae44"/>
    <ds:schemaRef ds:uri="http://www.w3.org/XML/1998/namespace"/>
  </ds:schemaRefs>
</ds:datastoreItem>
</file>

<file path=customXml/itemProps3.xml><?xml version="1.0" encoding="utf-8"?>
<ds:datastoreItem xmlns:ds="http://schemas.openxmlformats.org/officeDocument/2006/customXml" ds:itemID="{6D8DFA9F-F9DC-4B2B-84A2-187C840FE8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bc01ff-faee-43f1-949a-29a91abcae44"/>
    <ds:schemaRef ds:uri="45271e33-d65b-4fdb-83df-e33c3ee328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2806</TotalTime>
  <Words>4379</Words>
  <Application>Microsoft Office PowerPoint</Application>
  <PresentationFormat>Widescreen</PresentationFormat>
  <Paragraphs>401</Paragraphs>
  <Slides>17</Slides>
  <Notes>17</Notes>
  <HiddenSlides>1</HiddenSlides>
  <MMClips>0</MMClips>
  <ScaleCrop>false</ScaleCrop>
  <HeadingPairs>
    <vt:vector size="6" baseType="variant">
      <vt:variant>
        <vt:lpstr>Benyttede skrifttyper</vt:lpstr>
      </vt:variant>
      <vt:variant>
        <vt:i4>9</vt:i4>
      </vt:variant>
      <vt:variant>
        <vt:lpstr>Tema</vt:lpstr>
      </vt:variant>
      <vt:variant>
        <vt:i4>2</vt:i4>
      </vt:variant>
      <vt:variant>
        <vt:lpstr>Slidetitler</vt:lpstr>
      </vt:variant>
      <vt:variant>
        <vt:i4>17</vt:i4>
      </vt:variant>
    </vt:vector>
  </HeadingPairs>
  <TitlesOfParts>
    <vt:vector size="28" baseType="lpstr">
      <vt:lpstr>Aptos</vt:lpstr>
      <vt:lpstr>Aptos Display</vt:lpstr>
      <vt:lpstr>Arial</vt:lpstr>
      <vt:lpstr>Calibri</vt:lpstr>
      <vt:lpstr>Cambria</vt:lpstr>
      <vt:lpstr>Segoe Sans</vt:lpstr>
      <vt:lpstr>Segoe UI</vt:lpstr>
      <vt:lpstr>Times New Roman</vt:lpstr>
      <vt:lpstr>Wingdings</vt:lpstr>
      <vt:lpstr>2024-dmpg-skabelon-v.2</vt:lpstr>
      <vt:lpstr>Brugerdefineret design</vt:lpstr>
      <vt:lpstr>RECOVERY OG BIPOLAR LIDELSE</vt:lpstr>
      <vt:lpstr>PROGRAM</vt:lpstr>
      <vt:lpstr>RECOVERY MED FOLKS EGNE ORD </vt:lpstr>
      <vt:lpstr>RECOVERY = AT KOMME SIG</vt:lpstr>
      <vt:lpstr>TO FORMER FOR RECOVERY </vt:lpstr>
      <vt:lpstr>PowerPoint-præsentation</vt:lpstr>
      <vt:lpstr>PERSONLIG RECOVERY I </vt:lpstr>
      <vt:lpstr>PowerPoint-præsentation</vt:lpstr>
      <vt:lpstr>PowerPoint-præsentation</vt:lpstr>
      <vt:lpstr>PowerPoint-præsentation</vt:lpstr>
      <vt:lpstr>AT KOMME SIG MED BIPOLAR LIDELSE</vt:lpstr>
      <vt:lpstr>PowerPoint-præsentation</vt:lpstr>
      <vt:lpstr>PowerPoint-præsentation</vt:lpstr>
      <vt:lpstr>Til underviseren POETIC ELEMENTER – del to</vt:lpstr>
      <vt:lpstr>Runde</vt:lpstr>
      <vt:lpstr>TAK FOR I DAG</vt:lpstr>
      <vt:lpstr>LITTERATUR OG HENVISNINGER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Gudmunda Sirry Arnardottir</dc:creator>
  <cp:lastModifiedBy>Gudmunda Sirry Arnardottir</cp:lastModifiedBy>
  <cp:revision>123</cp:revision>
  <cp:lastPrinted>2025-10-25T20:04:11Z</cp:lastPrinted>
  <dcterms:created xsi:type="dcterms:W3CDTF">2025-08-19T10:02:30Z</dcterms:created>
  <dcterms:modified xsi:type="dcterms:W3CDTF">2026-01-18T13:45:04Z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0x010100169DFA4728C1E7498C051EA6321098C7</vt:lpwstr>
  </property>
  <property fmtid="{D5CDD505-2E9C-101B-9397-08002B2CF9AE}" pid="3" name="MediaServiceImageTags">
    <vt:lpwstr/>
  </property>
</Properties>
</file>