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473" r:id="rId5"/>
    <p:sldId id="499" r:id="rId6"/>
    <p:sldId id="1573" r:id="rId7"/>
    <p:sldId id="910" r:id="rId8"/>
    <p:sldId id="878" r:id="rId9"/>
    <p:sldId id="927" r:id="rId10"/>
    <p:sldId id="926" r:id="rId11"/>
    <p:sldId id="919" r:id="rId12"/>
    <p:sldId id="923" r:id="rId13"/>
    <p:sldId id="918" r:id="rId14"/>
    <p:sldId id="914" r:id="rId15"/>
    <p:sldId id="915" r:id="rId16"/>
    <p:sldId id="916" r:id="rId17"/>
    <p:sldId id="925" r:id="rId18"/>
    <p:sldId id="913" r:id="rId19"/>
    <p:sldId id="884" r:id="rId20"/>
    <p:sldId id="278" r:id="rId21"/>
    <p:sldId id="866" r:id="rId22"/>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0DCB8E-2C7F-D4D4-C646-31C8B9C0E4A7}" name="Gudmunda Sirry Arnardottir" initials="GA" userId="S::gudmunda.sirry.arnardottir@regionh.dk::7bee0ae9-7df3-4f86-86c5-166b3b09411c" providerId="AD"/>
  <p188:author id="{8778AF94-4A97-5B9A-7D99-866FC181F521}" name="Gudmunda Sirry Arnardottir" initials="GA" userId="S::gudmunda.sirry.arnardottir_regionh.dk#ext#@regionmidtjylland.onmicrosoft.com::84380b38-600e-4adc-b23d-3fb050d966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DFF"/>
    <a:srgbClr val="C1E8FF"/>
    <a:srgbClr val="000000"/>
    <a:srgbClr val="B8C84D"/>
    <a:srgbClr val="5A9A25"/>
    <a:srgbClr val="70AD47"/>
    <a:srgbClr val="F6E836"/>
    <a:srgbClr val="988B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C073A5-1B45-8525-9377-DC5657BD8827}" v="5" dt="2025-11-19T09:06:23.565"/>
    <p1510:client id="{F3092AA9-CAAB-08C8-D705-AE81FD555800}" v="4" dt="2025-11-20T12:16:12.593"/>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022" autoAdjust="0"/>
    <p:restoredTop sz="96597" autoAdjust="0"/>
  </p:normalViewPr>
  <p:slideViewPr>
    <p:cSldViewPr snapToGrid="0">
      <p:cViewPr varScale="1">
        <p:scale>
          <a:sx n="100" d="100"/>
          <a:sy n="100" d="100"/>
        </p:scale>
        <p:origin x="114" y="492"/>
      </p:cViewPr>
      <p:guideLst/>
    </p:cSldViewPr>
  </p:slideViewPr>
  <p:outlineViewPr>
    <p:cViewPr>
      <p:scale>
        <a:sx n="33" d="100"/>
        <a:sy n="33" d="100"/>
      </p:scale>
      <p:origin x="0" y="-792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p:scale>
          <a:sx n="70" d="100"/>
          <a:sy n="70" d="100"/>
        </p:scale>
        <p:origin x="3894" y="4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cha Blauenfeldt Kyster" userId="S::natacha.blauenfeldt.kyster_regionh.dk#ext#@regionmidtjylland.onmicrosoft.com::00b98de2-31d0-42bb-8171-676b4d64317b" providerId="AD" clId="Web-{F3092AA9-CAAB-08C8-D705-AE81FD555800}"/>
    <pc:docChg chg="delSld">
      <pc:chgData name="Natacha Blauenfeldt Kyster" userId="S::natacha.blauenfeldt.kyster_regionh.dk#ext#@regionmidtjylland.onmicrosoft.com::00b98de2-31d0-42bb-8171-676b4d64317b" providerId="AD" clId="Web-{F3092AA9-CAAB-08C8-D705-AE81FD555800}" dt="2025-11-20T12:15:57.031" v="1"/>
      <pc:docMkLst>
        <pc:docMk/>
      </pc:docMkLst>
      <pc:sldChg chg="del">
        <pc:chgData name="Natacha Blauenfeldt Kyster" userId="S::natacha.blauenfeldt.kyster_regionh.dk#ext#@regionmidtjylland.onmicrosoft.com::00b98de2-31d0-42bb-8171-676b4d64317b" providerId="AD" clId="Web-{F3092AA9-CAAB-08C8-D705-AE81FD555800}" dt="2025-11-20T12:15:55.952" v="0"/>
        <pc:sldMkLst>
          <pc:docMk/>
          <pc:sldMk cId="1915232505" sldId="1574"/>
        </pc:sldMkLst>
      </pc:sldChg>
      <pc:sldChg chg="del">
        <pc:chgData name="Natacha Blauenfeldt Kyster" userId="S::natacha.blauenfeldt.kyster_regionh.dk#ext#@regionmidtjylland.onmicrosoft.com::00b98de2-31d0-42bb-8171-676b4d64317b" providerId="AD" clId="Web-{F3092AA9-CAAB-08C8-D705-AE81FD555800}" dt="2025-11-20T12:15:57.031" v="1"/>
        <pc:sldMkLst>
          <pc:docMk/>
          <pc:sldMk cId="1292682177" sldId="1575"/>
        </pc:sldMkLst>
      </pc:sldChg>
    </pc:docChg>
  </pc:docChgLst>
  <pc:docChgLst>
    <pc:chgData name="Gudmunda Sirry Arnardottir" userId="7bee0ae9-7df3-4f86-86c5-166b3b09411c" providerId="ADAL" clId="{DEFA234F-5E96-4CBC-AFAF-96AA18B33D0F}"/>
    <pc:docChg chg="custSel addSld modSld sldOrd">
      <pc:chgData name="Gudmunda Sirry Arnardottir" userId="7bee0ae9-7df3-4f86-86c5-166b3b09411c" providerId="ADAL" clId="{DEFA234F-5E96-4CBC-AFAF-96AA18B33D0F}" dt="2025-10-23T16:06:48.970" v="406" actId="20577"/>
      <pc:docMkLst>
        <pc:docMk/>
      </pc:docMkLst>
      <pc:sldChg chg="addSp delSp modSp mod ord modClrScheme chgLayout modNotesTx">
        <pc:chgData name="Gudmunda Sirry Arnardottir" userId="7bee0ae9-7df3-4f86-86c5-166b3b09411c" providerId="ADAL" clId="{DEFA234F-5E96-4CBC-AFAF-96AA18B33D0F}" dt="2025-10-23T16:06:48.970" v="406" actId="20577"/>
        <pc:sldMkLst>
          <pc:docMk/>
          <pc:sldMk cId="1760138007" sldId="919"/>
        </pc:sldMkLst>
        <pc:spChg chg="mod ord">
          <ac:chgData name="Gudmunda Sirry Arnardottir" userId="7bee0ae9-7df3-4f86-86c5-166b3b09411c" providerId="ADAL" clId="{DEFA234F-5E96-4CBC-AFAF-96AA18B33D0F}" dt="2025-10-23T14:54:27.077" v="21" actId="700"/>
          <ac:spMkLst>
            <pc:docMk/>
            <pc:sldMk cId="1760138007" sldId="919"/>
            <ac:spMk id="3" creationId="{7E9BC94C-3D8B-78B9-8528-90031EF14E27}"/>
          </ac:spMkLst>
        </pc:spChg>
        <pc:spChg chg="add mod ord">
          <ac:chgData name="Gudmunda Sirry Arnardottir" userId="7bee0ae9-7df3-4f86-86c5-166b3b09411c" providerId="ADAL" clId="{DEFA234F-5E96-4CBC-AFAF-96AA18B33D0F}" dt="2025-10-23T16:06:48.970" v="406" actId="20577"/>
          <ac:spMkLst>
            <pc:docMk/>
            <pc:sldMk cId="1760138007" sldId="919"/>
            <ac:spMk id="14" creationId="{33B7D8F2-363D-234A-B177-9C5AFE17CF68}"/>
          </ac:spMkLst>
        </pc:spChg>
        <pc:picChg chg="add mod">
          <ac:chgData name="Gudmunda Sirry Arnardottir" userId="7bee0ae9-7df3-4f86-86c5-166b3b09411c" providerId="ADAL" clId="{DEFA234F-5E96-4CBC-AFAF-96AA18B33D0F}" dt="2025-10-23T14:54:00.626" v="18" actId="1076"/>
          <ac:picMkLst>
            <pc:docMk/>
            <pc:sldMk cId="1760138007" sldId="919"/>
            <ac:picMk id="11" creationId="{1A8BED43-8546-6C58-7316-B072F3B999D8}"/>
          </ac:picMkLst>
        </pc:picChg>
      </pc:sldChg>
      <pc:sldChg chg="ord">
        <pc:chgData name="Gudmunda Sirry Arnardottir" userId="7bee0ae9-7df3-4f86-86c5-166b3b09411c" providerId="ADAL" clId="{DEFA234F-5E96-4CBC-AFAF-96AA18B33D0F}" dt="2025-10-23T14:50:52.210" v="1"/>
        <pc:sldMkLst>
          <pc:docMk/>
          <pc:sldMk cId="3079281937" sldId="1573"/>
        </pc:sldMkLst>
      </pc:sldChg>
    </pc:docChg>
  </pc:docChgLst>
  <pc:docChgLst>
    <pc:chgData name="Natacha Blauenfeldt Kyster" userId="S::natacha.blauenfeldt.kyster_regionh.dk#ext#@regionmidtjylland.onmicrosoft.com::00b98de2-31d0-42bb-8171-676b4d64317b" providerId="AD" clId="Web-{9AF43AFF-3266-9827-A2C9-D35237DD1225}"/>
    <pc:docChg chg="addSld modSld sldOrd">
      <pc:chgData name="Natacha Blauenfeldt Kyster" userId="S::natacha.blauenfeldt.kyster_regionh.dk#ext#@regionmidtjylland.onmicrosoft.com::00b98de2-31d0-42bb-8171-676b4d64317b" providerId="AD" clId="Web-{9AF43AFF-3266-9827-A2C9-D35237DD1225}" dt="2025-10-24T11:15:29.037" v="14" actId="20577"/>
      <pc:docMkLst>
        <pc:docMk/>
      </pc:docMkLst>
      <pc:sldChg chg="modSp">
        <pc:chgData name="Natacha Blauenfeldt Kyster" userId="S::natacha.blauenfeldt.kyster_regionh.dk#ext#@regionmidtjylland.onmicrosoft.com::00b98de2-31d0-42bb-8171-676b4d64317b" providerId="AD" clId="Web-{9AF43AFF-3266-9827-A2C9-D35237DD1225}" dt="2025-10-24T11:14:40.395" v="2" actId="20577"/>
        <pc:sldMkLst>
          <pc:docMk/>
          <pc:sldMk cId="1760138007" sldId="919"/>
        </pc:sldMkLst>
        <pc:spChg chg="mod">
          <ac:chgData name="Natacha Blauenfeldt Kyster" userId="S::natacha.blauenfeldt.kyster_regionh.dk#ext#@regionmidtjylland.onmicrosoft.com::00b98de2-31d0-42bb-8171-676b4d64317b" providerId="AD" clId="Web-{9AF43AFF-3266-9827-A2C9-D35237DD1225}" dt="2025-10-24T11:14:40.395" v="2" actId="20577"/>
          <ac:spMkLst>
            <pc:docMk/>
            <pc:sldMk cId="1760138007" sldId="919"/>
            <ac:spMk id="14" creationId="{33B7D8F2-363D-234A-B177-9C5AFE17CF68}"/>
          </ac:spMkLst>
        </pc:spChg>
      </pc:sldChg>
      <pc:sldChg chg="modSp new">
        <pc:chgData name="Natacha Blauenfeldt Kyster" userId="S::natacha.blauenfeldt.kyster_regionh.dk#ext#@regionmidtjylland.onmicrosoft.com::00b98de2-31d0-42bb-8171-676b4d64317b" providerId="AD" clId="Web-{9AF43AFF-3266-9827-A2C9-D35237DD1225}" dt="2025-10-24T11:15:29.037" v="14" actId="20577"/>
        <pc:sldMkLst>
          <pc:docMk/>
          <pc:sldMk cId="1292682177" sldId="1575"/>
        </pc:sldMkLst>
        <pc:spChg chg="mod">
          <ac:chgData name="Natacha Blauenfeldt Kyster" userId="S::natacha.blauenfeldt.kyster_regionh.dk#ext#@regionmidtjylland.onmicrosoft.com::00b98de2-31d0-42bb-8171-676b4d64317b" providerId="AD" clId="Web-{9AF43AFF-3266-9827-A2C9-D35237DD1225}" dt="2025-10-24T11:15:29.037" v="14" actId="20577"/>
          <ac:spMkLst>
            <pc:docMk/>
            <pc:sldMk cId="1292682177" sldId="1575"/>
            <ac:spMk id="3" creationId="{C8ED407A-E674-BA36-9599-68EEC6A5A16D}"/>
          </ac:spMkLst>
        </pc:spChg>
      </pc:sldChg>
    </pc:docChg>
  </pc:docChgLst>
  <pc:docChgLst>
    <pc:chgData name="Gudmunda Sirry Arnardottir" userId="S::gudmunda.sirry.arnardottir_regionh.dk#ext#@regionmidtjylland.onmicrosoft.com::84380b38-600e-4adc-b23d-3fb050d9669f" providerId="AD" clId="Web-{F0BC1B23-6CCD-8386-1318-DB7E1F373C16}"/>
    <pc:docChg chg="mod modSld">
      <pc:chgData name="Gudmunda Sirry Arnardottir" userId="S::gudmunda.sirry.arnardottir_regionh.dk#ext#@regionmidtjylland.onmicrosoft.com::84380b38-600e-4adc-b23d-3fb050d9669f" providerId="AD" clId="Web-{F0BC1B23-6CCD-8386-1318-DB7E1F373C16}" dt="2025-11-10T13:24:35.965" v="6"/>
      <pc:docMkLst>
        <pc:docMk/>
      </pc:docMkLst>
      <pc:sldChg chg="modSp">
        <pc:chgData name="Gudmunda Sirry Arnardottir" userId="S::gudmunda.sirry.arnardottir_regionh.dk#ext#@regionmidtjylland.onmicrosoft.com::84380b38-600e-4adc-b23d-3fb050d9669f" providerId="AD" clId="Web-{F0BC1B23-6CCD-8386-1318-DB7E1F373C16}" dt="2025-11-10T13:24:35.965" v="6"/>
        <pc:sldMkLst>
          <pc:docMk/>
          <pc:sldMk cId="3831824949" sldId="473"/>
        </pc:sldMkLst>
        <pc:picChg chg="mod modCrop">
          <ac:chgData name="Gudmunda Sirry Arnardottir" userId="S::gudmunda.sirry.arnardottir_regionh.dk#ext#@regionmidtjylland.onmicrosoft.com::84380b38-600e-4adc-b23d-3fb050d9669f" providerId="AD" clId="Web-{F0BC1B23-6CCD-8386-1318-DB7E1F373C16}" dt="2025-11-10T13:24:35.965" v="6"/>
          <ac:picMkLst>
            <pc:docMk/>
            <pc:sldMk cId="3831824949" sldId="473"/>
            <ac:picMk id="7" creationId="{8E7426E5-EFBB-1340-61AC-0AAD1ACDFAE1}"/>
          </ac:picMkLst>
        </pc:picChg>
      </pc:sldChg>
      <pc:sldChg chg="modNotes">
        <pc:chgData name="Gudmunda Sirry Arnardottir" userId="S::gudmunda.sirry.arnardottir_regionh.dk#ext#@regionmidtjylland.onmicrosoft.com::84380b38-600e-4adc-b23d-3fb050d9669f" providerId="AD" clId="Web-{F0BC1B23-6CCD-8386-1318-DB7E1F373C16}" dt="2025-11-10T13:23:44.647" v="4"/>
        <pc:sldMkLst>
          <pc:docMk/>
          <pc:sldMk cId="574793973" sldId="910"/>
        </pc:sldMkLst>
      </pc:sldChg>
    </pc:docChg>
  </pc:docChgLst>
  <pc:docChgLst>
    <pc:chgData name="Jette Thrane" userId="S::j.thrane_rn.dk#ext#@regionmidtjylland.onmicrosoft.com::0b513e84-a9d9-47ed-a5de-84015da39e20" providerId="AD" clId="Web-{49C073A5-1B45-8525-9377-DC5657BD8827}"/>
    <pc:docChg chg="modSld">
      <pc:chgData name="Jette Thrane" userId="S::j.thrane_rn.dk#ext#@regionmidtjylland.onmicrosoft.com::0b513e84-a9d9-47ed-a5de-84015da39e20" providerId="AD" clId="Web-{49C073A5-1B45-8525-9377-DC5657BD8827}" dt="2025-11-19T09:06:23.565" v="4" actId="20577"/>
      <pc:docMkLst>
        <pc:docMk/>
      </pc:docMkLst>
      <pc:sldChg chg="modSp">
        <pc:chgData name="Jette Thrane" userId="S::j.thrane_rn.dk#ext#@regionmidtjylland.onmicrosoft.com::0b513e84-a9d9-47ed-a5de-84015da39e20" providerId="AD" clId="Web-{49C073A5-1B45-8525-9377-DC5657BD8827}" dt="2025-11-19T09:06:07.189" v="2" actId="20577"/>
        <pc:sldMkLst>
          <pc:docMk/>
          <pc:sldMk cId="3831824949" sldId="473"/>
        </pc:sldMkLst>
        <pc:spChg chg="mod">
          <ac:chgData name="Jette Thrane" userId="S::j.thrane_rn.dk#ext#@regionmidtjylland.onmicrosoft.com::0b513e84-a9d9-47ed-a5de-84015da39e20" providerId="AD" clId="Web-{49C073A5-1B45-8525-9377-DC5657BD8827}" dt="2025-11-19T09:06:07.189" v="2" actId="20577"/>
          <ac:spMkLst>
            <pc:docMk/>
            <pc:sldMk cId="3831824949" sldId="473"/>
            <ac:spMk id="5" creationId="{B3E3BA52-986B-9AD3-70D1-7A83914C549A}"/>
          </ac:spMkLst>
        </pc:spChg>
      </pc:sldChg>
      <pc:sldChg chg="modSp">
        <pc:chgData name="Jette Thrane" userId="S::j.thrane_rn.dk#ext#@regionmidtjylland.onmicrosoft.com::0b513e84-a9d9-47ed-a5de-84015da39e20" providerId="AD" clId="Web-{49C073A5-1B45-8525-9377-DC5657BD8827}" dt="2025-11-19T09:06:23.565" v="4" actId="20577"/>
        <pc:sldMkLst>
          <pc:docMk/>
          <pc:sldMk cId="3270471881" sldId="499"/>
        </pc:sldMkLst>
        <pc:spChg chg="mod">
          <ac:chgData name="Jette Thrane" userId="S::j.thrane_rn.dk#ext#@regionmidtjylland.onmicrosoft.com::0b513e84-a9d9-47ed-a5de-84015da39e20" providerId="AD" clId="Web-{49C073A5-1B45-8525-9377-DC5657BD8827}" dt="2025-11-19T09:06:23.565" v="4" actId="20577"/>
          <ac:spMkLst>
            <pc:docMk/>
            <pc:sldMk cId="3270471881" sldId="499"/>
            <ac:spMk id="5" creationId="{D0619CE1-047D-3E75-2712-272F0F84378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4F9C6E8-C997-4A03-8765-30FA44E66A0E}" type="datetimeFigureOut">
              <a:rPr lang="da-DK" smtClean="0"/>
              <a:t>20-11-2025</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2C58B56-B695-4381-BDD7-C7DFF851DD59}" type="slidenum">
              <a:rPr lang="da-DK" smtClean="0"/>
              <a:t>‹#›</a:t>
            </a:fld>
            <a:endParaRPr lang="da-DK"/>
          </a:p>
        </p:txBody>
      </p:sp>
    </p:spTree>
    <p:extLst>
      <p:ext uri="{BB962C8B-B14F-4D97-AF65-F5344CB8AC3E}">
        <p14:creationId xmlns:p14="http://schemas.microsoft.com/office/powerpoint/2010/main" val="3140269063"/>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st.dk/da/Fagperson/Forebyggelse-og-tvaergaaende-indsatser/Mental-og-digital-sundhed/Mental-sundhed/Stres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geskriftet.dk/videnskab/psykiatri-og-dognrytm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Diatese-stress modellen er en anerkendt teoretisk ramme der forklarer udviklingen af psykiske lidelser som et sammenspil mellem en persons sårbarhed (diatese) og de stressfaktorer som man gennem et liv udsættes for.</a:t>
            </a:r>
          </a:p>
          <a:p>
            <a:r>
              <a:rPr lang="da-DK" dirty="0"/>
              <a:t>Stress kan spille en rolle både i forhold til udvikling af en række psykiske lidelser og ved bipolar lidelse ses at stress spiller en rolle i forhold til både første men også efterfølgende (</a:t>
            </a:r>
            <a:r>
              <a:rPr lang="da-DK" dirty="0" err="1"/>
              <a:t>hypo</a:t>
            </a:r>
            <a:r>
              <a:rPr lang="da-DK" dirty="0"/>
              <a:t>)manier og depressioner.</a:t>
            </a:r>
          </a:p>
          <a:p>
            <a:pPr marL="0" indent="0">
              <a:buNone/>
            </a:pPr>
            <a:endParaRPr lang="da-DK" sz="1050" dirty="0"/>
          </a:p>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1</a:t>
            </a:fld>
            <a:endParaRPr lang="da-DK"/>
          </a:p>
        </p:txBody>
      </p:sp>
    </p:spTree>
    <p:extLst>
      <p:ext uri="{BB962C8B-B14F-4D97-AF65-F5344CB8AC3E}">
        <p14:creationId xmlns:p14="http://schemas.microsoft.com/office/powerpoint/2010/main" val="609039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Mind gruppen om at stress er et bredt begreb og kan være alt fra positive begivenheder, infektioner, dårlig søvn til mere klare stressorer som dødsfald i familie mv. </a:t>
            </a:r>
          </a:p>
          <a:p>
            <a:r>
              <a:rPr lang="da-DK" dirty="0"/>
              <a:t>Få en fælles refleksion i gang i forhold til de stressorer gruppedeltagerne særligt oplever.</a:t>
            </a:r>
          </a:p>
          <a:p>
            <a:r>
              <a:rPr lang="da-DK" dirty="0"/>
              <a:t>Det vil være relevant at fremhæve hvordan eksemplerne har betydning for struktur/rutiner samt søvn </a:t>
            </a:r>
          </a:p>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10</a:t>
            </a:fld>
            <a:endParaRPr lang="da-DK"/>
          </a:p>
        </p:txBody>
      </p:sp>
    </p:spTree>
    <p:extLst>
      <p:ext uri="{BB962C8B-B14F-4D97-AF65-F5344CB8AC3E}">
        <p14:creationId xmlns:p14="http://schemas.microsoft.com/office/powerpoint/2010/main" val="3248349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11</a:t>
            </a:fld>
            <a:endParaRPr lang="da-DK"/>
          </a:p>
        </p:txBody>
      </p:sp>
    </p:spTree>
    <p:extLst>
      <p:ext uri="{BB962C8B-B14F-4D97-AF65-F5344CB8AC3E}">
        <p14:creationId xmlns:p14="http://schemas.microsoft.com/office/powerpoint/2010/main" val="535989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En kort introduktion til at når vi kender og er opmærksomme på stressorer, har vi også mulighed for at være på forkant og intervenere. </a:t>
            </a:r>
          </a:p>
          <a:p>
            <a:r>
              <a:rPr lang="da-DK" dirty="0"/>
              <a:t>Inddrag gerne deltagerne og få eksempler på hvor de er lykkedes med at få etableret gode rutiner </a:t>
            </a:r>
          </a:p>
        </p:txBody>
      </p:sp>
      <p:sp>
        <p:nvSpPr>
          <p:cNvPr id="4" name="Pladsholder til slidenummer 3"/>
          <p:cNvSpPr>
            <a:spLocks noGrp="1"/>
          </p:cNvSpPr>
          <p:nvPr>
            <p:ph type="sldNum" sz="quarter" idx="5"/>
          </p:nvPr>
        </p:nvSpPr>
        <p:spPr/>
        <p:txBody>
          <a:bodyPr/>
          <a:lstStyle/>
          <a:p>
            <a:fld id="{82C58B56-B695-4381-BDD7-C7DFF851DD59}" type="slidenum">
              <a:rPr lang="da-DK" smtClean="0"/>
              <a:t>12</a:t>
            </a:fld>
            <a:endParaRPr lang="da-DK"/>
          </a:p>
        </p:txBody>
      </p:sp>
    </p:spTree>
    <p:extLst>
      <p:ext uri="{BB962C8B-B14F-4D97-AF65-F5344CB8AC3E}">
        <p14:creationId xmlns:p14="http://schemas.microsoft.com/office/powerpoint/2010/main" val="2268632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err="1">
                <a:solidFill>
                  <a:schemeClr val="tx1"/>
                </a:solidFill>
                <a:effectLst/>
                <a:latin typeface="+mn-lt"/>
                <a:ea typeface="+mn-ea"/>
                <a:cs typeface="+mn-cs"/>
              </a:rPr>
              <a:t>kortikostereoider</a:t>
            </a:r>
            <a:r>
              <a:rPr lang="da-DK" sz="1200" kern="1200" dirty="0">
                <a:solidFill>
                  <a:schemeClr val="tx1"/>
                </a:solidFill>
                <a:effectLst/>
                <a:latin typeface="+mn-lt"/>
                <a:ea typeface="+mn-ea"/>
                <a:cs typeface="+mn-cs"/>
              </a:rPr>
              <a:t> - se blandt andet De Bock M, </a:t>
            </a:r>
            <a:r>
              <a:rPr lang="da-DK" sz="1200" kern="1200" dirty="0" err="1">
                <a:solidFill>
                  <a:schemeClr val="tx1"/>
                </a:solidFill>
                <a:effectLst/>
                <a:latin typeface="+mn-lt"/>
                <a:ea typeface="+mn-ea"/>
                <a:cs typeface="+mn-cs"/>
              </a:rPr>
              <a:t>Sienaert</a:t>
            </a:r>
            <a:r>
              <a:rPr lang="da-DK" sz="1200" kern="1200" dirty="0">
                <a:solidFill>
                  <a:schemeClr val="tx1"/>
                </a:solidFill>
                <a:effectLst/>
                <a:latin typeface="+mn-lt"/>
                <a:ea typeface="+mn-ea"/>
                <a:cs typeface="+mn-cs"/>
              </a:rPr>
              <a:t> P. </a:t>
            </a:r>
            <a:r>
              <a:rPr lang="da-DK" sz="1200" kern="1200" dirty="0" err="1">
                <a:solidFill>
                  <a:schemeClr val="tx1"/>
                </a:solidFill>
                <a:effectLst/>
                <a:latin typeface="+mn-lt"/>
                <a:ea typeface="+mn-ea"/>
                <a:cs typeface="+mn-cs"/>
              </a:rPr>
              <a:t>Corticosteroids</a:t>
            </a:r>
            <a:r>
              <a:rPr lang="da-DK" sz="1200" kern="1200" dirty="0">
                <a:solidFill>
                  <a:schemeClr val="tx1"/>
                </a:solidFill>
                <a:effectLst/>
                <a:latin typeface="+mn-lt"/>
                <a:ea typeface="+mn-ea"/>
                <a:cs typeface="+mn-cs"/>
              </a:rPr>
              <a:t> and </a:t>
            </a:r>
            <a:r>
              <a:rPr lang="da-DK" sz="1200" kern="1200" dirty="0" err="1">
                <a:solidFill>
                  <a:schemeClr val="tx1"/>
                </a:solidFill>
                <a:effectLst/>
                <a:latin typeface="+mn-lt"/>
                <a:ea typeface="+mn-ea"/>
                <a:cs typeface="+mn-cs"/>
              </a:rPr>
              <a:t>mania</a:t>
            </a:r>
            <a:r>
              <a:rPr lang="da-DK" sz="1200" kern="1200" dirty="0">
                <a:solidFill>
                  <a:schemeClr val="tx1"/>
                </a:solidFill>
                <a:effectLst/>
                <a:latin typeface="+mn-lt"/>
                <a:ea typeface="+mn-ea"/>
                <a:cs typeface="+mn-cs"/>
              </a:rPr>
              <a:t>: A </a:t>
            </a:r>
            <a:r>
              <a:rPr lang="da-DK" sz="1200" kern="1200" dirty="0" err="1">
                <a:solidFill>
                  <a:schemeClr val="tx1"/>
                </a:solidFill>
                <a:effectLst/>
                <a:latin typeface="+mn-lt"/>
                <a:ea typeface="+mn-ea"/>
                <a:cs typeface="+mn-cs"/>
              </a:rPr>
              <a:t>systematic</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review</a:t>
            </a:r>
            <a:r>
              <a:rPr lang="da-DK" sz="1200" kern="1200" dirty="0">
                <a:solidFill>
                  <a:schemeClr val="tx1"/>
                </a:solidFill>
                <a:effectLst/>
                <a:latin typeface="+mn-lt"/>
                <a:ea typeface="+mn-ea"/>
                <a:cs typeface="+mn-cs"/>
              </a:rPr>
              <a:t>. World J </a:t>
            </a:r>
            <a:r>
              <a:rPr lang="da-DK" sz="1200" kern="1200" dirty="0" err="1">
                <a:solidFill>
                  <a:schemeClr val="tx1"/>
                </a:solidFill>
                <a:effectLst/>
                <a:latin typeface="+mn-lt"/>
                <a:ea typeface="+mn-ea"/>
                <a:cs typeface="+mn-cs"/>
              </a:rPr>
              <a:t>Biol</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Psychiatry</a:t>
            </a:r>
            <a:r>
              <a:rPr lang="da-DK" sz="1200" kern="1200" dirty="0">
                <a:solidFill>
                  <a:schemeClr val="tx1"/>
                </a:solidFill>
                <a:effectLst/>
                <a:latin typeface="+mn-lt"/>
                <a:ea typeface="+mn-ea"/>
                <a:cs typeface="+mn-cs"/>
              </a:rPr>
              <a:t>. 2024 Mar;25(3):161-174. </a:t>
            </a:r>
            <a:r>
              <a:rPr lang="da-DK" sz="1200" kern="1200" dirty="0" err="1">
                <a:solidFill>
                  <a:schemeClr val="tx1"/>
                </a:solidFill>
                <a:effectLst/>
                <a:latin typeface="+mn-lt"/>
                <a:ea typeface="+mn-ea"/>
                <a:cs typeface="+mn-cs"/>
              </a:rPr>
              <a:t>doi</a:t>
            </a:r>
            <a:r>
              <a:rPr lang="da-DK" sz="1200" kern="1200" dirty="0">
                <a:solidFill>
                  <a:schemeClr val="tx1"/>
                </a:solidFill>
                <a:effectLst/>
                <a:latin typeface="+mn-lt"/>
                <a:ea typeface="+mn-ea"/>
                <a:cs typeface="+mn-cs"/>
              </a:rPr>
              <a:t>: 10.1080/15622975.2024.2312572. </a:t>
            </a:r>
            <a:r>
              <a:rPr lang="da-DK" sz="1200" kern="1200" dirty="0" err="1">
                <a:solidFill>
                  <a:schemeClr val="tx1"/>
                </a:solidFill>
                <a:effectLst/>
                <a:latin typeface="+mn-lt"/>
                <a:ea typeface="+mn-ea"/>
                <a:cs typeface="+mn-cs"/>
              </a:rPr>
              <a:t>Epub</a:t>
            </a:r>
            <a:r>
              <a:rPr lang="da-DK" sz="1200" kern="1200" dirty="0">
                <a:solidFill>
                  <a:schemeClr val="tx1"/>
                </a:solidFill>
                <a:effectLst/>
                <a:latin typeface="+mn-lt"/>
                <a:ea typeface="+mn-ea"/>
                <a:cs typeface="+mn-cs"/>
              </a:rPr>
              <a:t> 2024 Mar 13. PMID: 38363330. </a:t>
            </a:r>
          </a:p>
          <a:p>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 </a:t>
            </a:r>
          </a:p>
          <a:p>
            <a:r>
              <a:rPr lang="da-DK" sz="1200" kern="1200" dirty="0" err="1">
                <a:solidFill>
                  <a:schemeClr val="tx1"/>
                </a:solidFill>
                <a:effectLst/>
                <a:latin typeface="+mn-lt"/>
                <a:ea typeface="+mn-ea"/>
                <a:cs typeface="+mn-cs"/>
              </a:rPr>
              <a:t>Thyroxin</a:t>
            </a:r>
            <a:r>
              <a:rPr lang="da-DK" sz="1200" kern="1200" dirty="0">
                <a:solidFill>
                  <a:schemeClr val="tx1"/>
                </a:solidFill>
                <a:effectLst/>
                <a:latin typeface="+mn-lt"/>
                <a:ea typeface="+mn-ea"/>
                <a:cs typeface="+mn-cs"/>
              </a:rPr>
              <a:t> - Se blandt andet </a:t>
            </a:r>
            <a:r>
              <a:rPr lang="da-DK" sz="1200" kern="1200" dirty="0" err="1">
                <a:solidFill>
                  <a:schemeClr val="tx1"/>
                </a:solidFill>
                <a:effectLst/>
                <a:latin typeface="+mn-lt"/>
                <a:ea typeface="+mn-ea"/>
                <a:cs typeface="+mn-cs"/>
              </a:rPr>
              <a:t>Josephson</a:t>
            </a:r>
            <a:r>
              <a:rPr lang="da-DK" sz="1200" kern="1200" dirty="0">
                <a:solidFill>
                  <a:schemeClr val="tx1"/>
                </a:solidFill>
                <a:effectLst/>
                <a:latin typeface="+mn-lt"/>
                <a:ea typeface="+mn-ea"/>
                <a:cs typeface="+mn-cs"/>
              </a:rPr>
              <a:t> AM, Mackenzie TB. </a:t>
            </a:r>
            <a:r>
              <a:rPr lang="da-DK" sz="1200" kern="1200" dirty="0" err="1">
                <a:solidFill>
                  <a:schemeClr val="tx1"/>
                </a:solidFill>
                <a:effectLst/>
                <a:latin typeface="+mn-lt"/>
                <a:ea typeface="+mn-ea"/>
                <a:cs typeface="+mn-cs"/>
              </a:rPr>
              <a:t>Thyroid-induced</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mania</a:t>
            </a:r>
            <a:r>
              <a:rPr lang="da-DK" sz="1200" kern="1200" dirty="0">
                <a:solidFill>
                  <a:schemeClr val="tx1"/>
                </a:solidFill>
                <a:effectLst/>
                <a:latin typeface="+mn-lt"/>
                <a:ea typeface="+mn-ea"/>
                <a:cs typeface="+mn-cs"/>
              </a:rPr>
              <a:t> in </a:t>
            </a:r>
            <a:r>
              <a:rPr lang="da-DK" sz="1200" kern="1200" dirty="0" err="1">
                <a:solidFill>
                  <a:schemeClr val="tx1"/>
                </a:solidFill>
                <a:effectLst/>
                <a:latin typeface="+mn-lt"/>
                <a:ea typeface="+mn-ea"/>
                <a:cs typeface="+mn-cs"/>
              </a:rPr>
              <a:t>hypothyroid</a:t>
            </a:r>
            <a:r>
              <a:rPr lang="da-DK" sz="1200" kern="1200" dirty="0">
                <a:solidFill>
                  <a:schemeClr val="tx1"/>
                </a:solidFill>
                <a:effectLst/>
                <a:latin typeface="+mn-lt"/>
                <a:ea typeface="+mn-ea"/>
                <a:cs typeface="+mn-cs"/>
              </a:rPr>
              <a:t> patients. </a:t>
            </a:r>
            <a:r>
              <a:rPr lang="da-DK" sz="1200" kern="1200" dirty="0" err="1">
                <a:solidFill>
                  <a:schemeClr val="tx1"/>
                </a:solidFill>
                <a:effectLst/>
                <a:latin typeface="+mn-lt"/>
                <a:ea typeface="+mn-ea"/>
                <a:cs typeface="+mn-cs"/>
              </a:rPr>
              <a:t>Br</a:t>
            </a:r>
            <a:r>
              <a:rPr lang="da-DK" sz="1200" kern="1200" dirty="0">
                <a:solidFill>
                  <a:schemeClr val="tx1"/>
                </a:solidFill>
                <a:effectLst/>
                <a:latin typeface="+mn-lt"/>
                <a:ea typeface="+mn-ea"/>
                <a:cs typeface="+mn-cs"/>
              </a:rPr>
              <a:t> J </a:t>
            </a:r>
            <a:r>
              <a:rPr lang="da-DK" sz="1200" kern="1200" dirty="0" err="1">
                <a:solidFill>
                  <a:schemeClr val="tx1"/>
                </a:solidFill>
                <a:effectLst/>
                <a:latin typeface="+mn-lt"/>
                <a:ea typeface="+mn-ea"/>
                <a:cs typeface="+mn-cs"/>
              </a:rPr>
              <a:t>Psychiatry</a:t>
            </a:r>
            <a:r>
              <a:rPr lang="da-DK" sz="1200" kern="1200" dirty="0">
                <a:solidFill>
                  <a:schemeClr val="tx1"/>
                </a:solidFill>
                <a:effectLst/>
                <a:latin typeface="+mn-lt"/>
                <a:ea typeface="+mn-ea"/>
                <a:cs typeface="+mn-cs"/>
              </a:rPr>
              <a:t>. 1980 Sep;137:222-8. </a:t>
            </a:r>
            <a:r>
              <a:rPr lang="da-DK" sz="1200" kern="1200" dirty="0" err="1">
                <a:solidFill>
                  <a:schemeClr val="tx1"/>
                </a:solidFill>
                <a:effectLst/>
                <a:latin typeface="+mn-lt"/>
                <a:ea typeface="+mn-ea"/>
                <a:cs typeface="+mn-cs"/>
              </a:rPr>
              <a:t>doi</a:t>
            </a:r>
            <a:r>
              <a:rPr lang="da-DK" sz="1200" kern="1200" dirty="0">
                <a:solidFill>
                  <a:schemeClr val="tx1"/>
                </a:solidFill>
                <a:effectLst/>
                <a:latin typeface="+mn-lt"/>
                <a:ea typeface="+mn-ea"/>
                <a:cs typeface="+mn-cs"/>
              </a:rPr>
              <a:t>: 10.1192/bjp.137.3.222. PMID: 7437657.</a:t>
            </a:r>
            <a:br>
              <a:rPr lang="da-DK" sz="1200" kern="1200" dirty="0">
                <a:solidFill>
                  <a:schemeClr val="tx1"/>
                </a:solidFill>
                <a:effectLst/>
                <a:latin typeface="+mn-lt"/>
                <a:ea typeface="+mn-ea"/>
                <a:cs typeface="+mn-cs"/>
              </a:rPr>
            </a:br>
            <a:br>
              <a:rPr lang="da-DK" sz="1200" kern="1200" dirty="0">
                <a:solidFill>
                  <a:schemeClr val="tx1"/>
                </a:solidFill>
                <a:effectLst/>
                <a:latin typeface="+mn-lt"/>
                <a:ea typeface="+mn-ea"/>
                <a:cs typeface="+mn-cs"/>
              </a:rPr>
            </a:br>
            <a:r>
              <a:rPr lang="da-DK" sz="1200" kern="1200" dirty="0">
                <a:solidFill>
                  <a:schemeClr val="tx1"/>
                </a:solidFill>
                <a:effectLst/>
                <a:latin typeface="+mn-lt"/>
                <a:ea typeface="+mn-ea"/>
                <a:cs typeface="+mn-cs"/>
              </a:rPr>
              <a:t>opioider  Schaffer CB, Nordahl TE, Schaffer LC, Howe J. </a:t>
            </a:r>
            <a:r>
              <a:rPr lang="da-DK" sz="1200" kern="1200" dirty="0" err="1">
                <a:solidFill>
                  <a:schemeClr val="tx1"/>
                </a:solidFill>
                <a:effectLst/>
                <a:latin typeface="+mn-lt"/>
                <a:ea typeface="+mn-ea"/>
                <a:cs typeface="+mn-cs"/>
              </a:rPr>
              <a:t>Mood-elevating</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effects</a:t>
            </a:r>
            <a:r>
              <a:rPr lang="da-DK" sz="1200" kern="1200" dirty="0">
                <a:solidFill>
                  <a:schemeClr val="tx1"/>
                </a:solidFill>
                <a:effectLst/>
                <a:latin typeface="+mn-lt"/>
                <a:ea typeface="+mn-ea"/>
                <a:cs typeface="+mn-cs"/>
              </a:rPr>
              <a:t> of opioid </a:t>
            </a:r>
            <a:r>
              <a:rPr lang="da-DK" sz="1200" kern="1200" dirty="0" err="1">
                <a:solidFill>
                  <a:schemeClr val="tx1"/>
                </a:solidFill>
                <a:effectLst/>
                <a:latin typeface="+mn-lt"/>
                <a:ea typeface="+mn-ea"/>
                <a:cs typeface="+mn-cs"/>
              </a:rPr>
              <a:t>analgesics</a:t>
            </a:r>
            <a:r>
              <a:rPr lang="da-DK" sz="1200" kern="1200" dirty="0">
                <a:solidFill>
                  <a:schemeClr val="tx1"/>
                </a:solidFill>
                <a:effectLst/>
                <a:latin typeface="+mn-lt"/>
                <a:ea typeface="+mn-ea"/>
                <a:cs typeface="+mn-cs"/>
              </a:rPr>
              <a:t> in patients with bipolar </a:t>
            </a:r>
            <a:r>
              <a:rPr lang="da-DK" sz="1200" kern="1200" dirty="0" err="1">
                <a:solidFill>
                  <a:schemeClr val="tx1"/>
                </a:solidFill>
                <a:effectLst/>
                <a:latin typeface="+mn-lt"/>
                <a:ea typeface="+mn-ea"/>
                <a:cs typeface="+mn-cs"/>
              </a:rPr>
              <a:t>disorder</a:t>
            </a:r>
            <a:r>
              <a:rPr lang="da-DK" sz="1200" kern="1200" dirty="0">
                <a:solidFill>
                  <a:schemeClr val="tx1"/>
                </a:solidFill>
                <a:effectLst/>
                <a:latin typeface="+mn-lt"/>
                <a:ea typeface="+mn-ea"/>
                <a:cs typeface="+mn-cs"/>
              </a:rPr>
              <a:t>. J </a:t>
            </a:r>
            <a:r>
              <a:rPr lang="da-DK" sz="1200" kern="1200" dirty="0" err="1">
                <a:solidFill>
                  <a:schemeClr val="tx1"/>
                </a:solidFill>
                <a:effectLst/>
                <a:latin typeface="+mn-lt"/>
                <a:ea typeface="+mn-ea"/>
                <a:cs typeface="+mn-cs"/>
              </a:rPr>
              <a:t>Neuropsychiatry</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Clin</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Neurosci</a:t>
            </a:r>
            <a:r>
              <a:rPr lang="da-DK" sz="1200" kern="1200" dirty="0">
                <a:solidFill>
                  <a:schemeClr val="tx1"/>
                </a:solidFill>
                <a:effectLst/>
                <a:latin typeface="+mn-lt"/>
                <a:ea typeface="+mn-ea"/>
                <a:cs typeface="+mn-cs"/>
              </a:rPr>
              <a:t>. 2007 Fall;19(4):449-52. </a:t>
            </a:r>
            <a:r>
              <a:rPr lang="da-DK" sz="1200" kern="1200" dirty="0" err="1">
                <a:solidFill>
                  <a:schemeClr val="tx1"/>
                </a:solidFill>
                <a:effectLst/>
                <a:latin typeface="+mn-lt"/>
                <a:ea typeface="+mn-ea"/>
                <a:cs typeface="+mn-cs"/>
              </a:rPr>
              <a:t>doi</a:t>
            </a:r>
            <a:r>
              <a:rPr lang="da-DK" sz="1200" kern="1200" dirty="0">
                <a:solidFill>
                  <a:schemeClr val="tx1"/>
                </a:solidFill>
                <a:effectLst/>
                <a:latin typeface="+mn-lt"/>
                <a:ea typeface="+mn-ea"/>
                <a:cs typeface="+mn-cs"/>
              </a:rPr>
              <a:t>: 10.1176/jnp.2007.19.4.449. PMID: 18070849.</a:t>
            </a:r>
          </a:p>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13</a:t>
            </a:fld>
            <a:endParaRPr lang="da-DK"/>
          </a:p>
        </p:txBody>
      </p:sp>
    </p:spTree>
    <p:extLst>
      <p:ext uri="{BB962C8B-B14F-4D97-AF65-F5344CB8AC3E}">
        <p14:creationId xmlns:p14="http://schemas.microsoft.com/office/powerpoint/2010/main" val="968405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14</a:t>
            </a:fld>
            <a:endParaRPr lang="da-DK"/>
          </a:p>
        </p:txBody>
      </p:sp>
    </p:spTree>
    <p:extLst>
      <p:ext uri="{BB962C8B-B14F-4D97-AF65-F5344CB8AC3E}">
        <p14:creationId xmlns:p14="http://schemas.microsoft.com/office/powerpoint/2010/main" val="2081023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Drøftelse omkring balancen mellem at leve et meningsfuldt liv med relationer, fester mv. i forhold til at man ved man bærer på en sårbarhed.</a:t>
            </a:r>
          </a:p>
          <a:p>
            <a:r>
              <a:rPr lang="da-DK" dirty="0"/>
              <a:t>Giv tid til at gruppedeltagerne kan dele ud af egen strategier til at </a:t>
            </a:r>
            <a:r>
              <a:rPr lang="da-DK"/>
              <a:t>håndtere stress</a:t>
            </a:r>
            <a:r>
              <a:rPr lang="da-DK" dirty="0"/>
              <a:t>, men også refleksioner over hvordan man balancerer de to. </a:t>
            </a:r>
          </a:p>
          <a:p>
            <a:endParaRPr lang="da-DK" dirty="0"/>
          </a:p>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15</a:t>
            </a:fld>
            <a:endParaRPr lang="da-DK"/>
          </a:p>
        </p:txBody>
      </p:sp>
    </p:spTree>
    <p:extLst>
      <p:ext uri="{BB962C8B-B14F-4D97-AF65-F5344CB8AC3E}">
        <p14:creationId xmlns:p14="http://schemas.microsoft.com/office/powerpoint/2010/main" val="3415656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9A941-7DAA-E2C1-C427-4C4FF9087F5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A2906BA-63F1-7E75-5F4D-20B9A7D3275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8B6E4A2-3377-5737-CDD5-6C9DE9C44FF1}"/>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8F8975E1-8193-15AC-53DC-A64C769382E3}"/>
              </a:ext>
            </a:extLst>
          </p:cNvPr>
          <p:cNvSpPr>
            <a:spLocks noGrp="1"/>
          </p:cNvSpPr>
          <p:nvPr>
            <p:ph type="sldNum" sz="quarter" idx="10"/>
          </p:nvPr>
        </p:nvSpPr>
        <p:spPr/>
        <p:txBody>
          <a:bodyPr/>
          <a:lstStyle/>
          <a:p>
            <a:fld id="{141A7869-108D-408C-94CC-6AF2DC16C9CC}" type="slidenum">
              <a:rPr lang="da-DK" smtClean="0"/>
              <a:t>16</a:t>
            </a:fld>
            <a:endParaRPr lang="da-DK"/>
          </a:p>
        </p:txBody>
      </p:sp>
    </p:spTree>
    <p:extLst>
      <p:ext uri="{BB962C8B-B14F-4D97-AF65-F5344CB8AC3E}">
        <p14:creationId xmlns:p14="http://schemas.microsoft.com/office/powerpoint/2010/main" val="2818077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ekstra bilag og slides er en mulighed, hvis der er ekstra tid, eller hvis man ønsker at variere sessionen</a:t>
            </a:r>
            <a:r>
              <a:rPr lang="da-DK" baseline="0" dirty="0"/>
              <a:t> og bytte nogle slides ud med andre. </a:t>
            </a:r>
          </a:p>
          <a:p>
            <a:r>
              <a:rPr lang="da-DK" baseline="0" dirty="0"/>
              <a:t>De kan eventuelt udleveres som ekstra materiale til deltagerne. </a:t>
            </a:r>
            <a:endParaRPr lang="da-DK" dirty="0"/>
          </a:p>
        </p:txBody>
      </p:sp>
      <p:sp>
        <p:nvSpPr>
          <p:cNvPr id="4" name="Pladsholder til slidenummer 3"/>
          <p:cNvSpPr>
            <a:spLocks noGrp="1"/>
          </p:cNvSpPr>
          <p:nvPr>
            <p:ph type="sldNum" sz="quarter" idx="10"/>
          </p:nvPr>
        </p:nvSpPr>
        <p:spPr/>
        <p:txBody>
          <a:bodyPr/>
          <a:lstStyle/>
          <a:p>
            <a:fld id="{141A7869-108D-408C-94CC-6AF2DC16C9CC}" type="slidenum">
              <a:rPr lang="da-DK" smtClean="0"/>
              <a:t>17</a:t>
            </a:fld>
            <a:endParaRPr lang="da-DK"/>
          </a:p>
        </p:txBody>
      </p:sp>
    </p:spTree>
    <p:extLst>
      <p:ext uri="{BB962C8B-B14F-4D97-AF65-F5344CB8AC3E}">
        <p14:creationId xmlns:p14="http://schemas.microsoft.com/office/powerpoint/2010/main" val="871858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18</a:t>
            </a:fld>
            <a:endParaRPr lang="da-DK"/>
          </a:p>
        </p:txBody>
      </p:sp>
    </p:spTree>
    <p:extLst>
      <p:ext uri="{BB962C8B-B14F-4D97-AF65-F5344CB8AC3E}">
        <p14:creationId xmlns:p14="http://schemas.microsoft.com/office/powerpoint/2010/main" val="2304741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2</a:t>
            </a:fld>
            <a:endParaRPr lang="da-DK"/>
          </a:p>
        </p:txBody>
      </p:sp>
    </p:spTree>
    <p:extLst>
      <p:ext uri="{BB962C8B-B14F-4D97-AF65-F5344CB8AC3E}">
        <p14:creationId xmlns:p14="http://schemas.microsoft.com/office/powerpoint/2010/main" val="376393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a:t>5 min Det er en </a:t>
            </a:r>
            <a:r>
              <a:rPr lang="da-DK" altLang="da-DK" b="1" dirty="0"/>
              <a:t>forklaringsmodel - forståelsesmodel</a:t>
            </a:r>
          </a:p>
          <a:p>
            <a:pPr marL="228600" indent="-228600">
              <a:buFont typeface="+mj-lt"/>
              <a:buAutoNum type="arabicPeriod"/>
            </a:pPr>
            <a:endParaRPr lang="da-DK" altLang="da-DK"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mn-lt"/>
                <a:ea typeface="+mn-ea"/>
                <a:cs typeface="+mn-cs"/>
              </a:rPr>
              <a:t>Modellen samler de biologiske/psykologiske/sociale årsager man mener der er for psykisk sygdom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mn-lt"/>
                <a:ea typeface="+mn-ea"/>
                <a:cs typeface="+mn-cs"/>
              </a:rPr>
              <a:t>Modellen er formuleret for første gang i 1960´erne i forbindelse med analyser af årsager til skizofreni (</a:t>
            </a:r>
            <a:r>
              <a:rPr kumimoji="0" lang="da-DK" sz="1200" b="0" i="0" u="none" strike="noStrike" kern="1200" cap="none" spc="0" normalizeH="0" baseline="0" noProof="0" dirty="0" err="1">
                <a:ln>
                  <a:noFill/>
                </a:ln>
                <a:solidFill>
                  <a:prstClr val="black"/>
                </a:solidFill>
                <a:effectLst/>
                <a:uLnTx/>
                <a:uFillTx/>
                <a:latin typeface="+mn-lt"/>
                <a:ea typeface="+mn-ea"/>
                <a:cs typeface="+mn-cs"/>
              </a:rPr>
              <a:t>Meehl</a:t>
            </a:r>
            <a:r>
              <a:rPr kumimoji="0" lang="da-DK" sz="1200" b="0" i="0" u="none" strike="noStrike" kern="1200" cap="none" spc="0" normalizeH="0" baseline="0" noProof="0" dirty="0">
                <a:ln>
                  <a:noFill/>
                </a:ln>
                <a:solidFill>
                  <a:prstClr val="black"/>
                </a:solidFill>
                <a:effectLst/>
                <a:uLnTx/>
                <a:uFillTx/>
                <a:latin typeface="+mn-lt"/>
                <a:ea typeface="+mn-ea"/>
                <a:cs typeface="+mn-cs"/>
              </a:rPr>
              <a:t> 1062 samt </a:t>
            </a:r>
            <a:r>
              <a:rPr kumimoji="0" lang="da-DK" sz="1200" b="0" i="0" u="none" strike="noStrike" kern="1200" cap="none" spc="0" normalizeH="0" baseline="0" noProof="0" dirty="0" err="1">
                <a:ln>
                  <a:noFill/>
                </a:ln>
                <a:solidFill>
                  <a:prstClr val="black"/>
                </a:solidFill>
                <a:effectLst/>
                <a:uLnTx/>
                <a:uFillTx/>
                <a:latin typeface="+mn-lt"/>
                <a:ea typeface="+mn-ea"/>
                <a:cs typeface="+mn-cs"/>
              </a:rPr>
              <a:t>Zubin</a:t>
            </a:r>
            <a:r>
              <a:rPr kumimoji="0" lang="da-DK" sz="1200" b="0" i="0" u="none" strike="noStrike" kern="1200" cap="none" spc="0" normalizeH="0" baseline="0" noProof="0" dirty="0">
                <a:ln>
                  <a:noFill/>
                </a:ln>
                <a:solidFill>
                  <a:prstClr val="black"/>
                </a:solidFill>
                <a:effectLst/>
                <a:uLnTx/>
                <a:uFillTx/>
                <a:latin typeface="+mn-lt"/>
                <a:ea typeface="+mn-ea"/>
                <a:cs typeface="+mn-cs"/>
              </a:rPr>
              <a:t> og Spring 1977).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mn-lt"/>
                <a:ea typeface="+mn-ea"/>
                <a:cs typeface="+mn-cs"/>
              </a:rPr>
              <a:t>1 + 2. Vi kan alle blive syge ved voldsom belastning </a:t>
            </a:r>
            <a:r>
              <a:rPr kumimoji="0" lang="da-DK" sz="1200" b="0" i="0" u="none" strike="noStrike" kern="1200" cap="none" spc="0" normalizeH="0" baseline="0" noProof="0" dirty="0" err="1">
                <a:ln>
                  <a:noFill/>
                </a:ln>
                <a:solidFill>
                  <a:prstClr val="black"/>
                </a:solidFill>
                <a:effectLst/>
                <a:uLnTx/>
                <a:uFillTx/>
                <a:latin typeface="+mn-lt"/>
                <a:ea typeface="+mn-ea"/>
                <a:cs typeface="+mn-cs"/>
              </a:rPr>
              <a:t>f.eks</a:t>
            </a:r>
            <a:r>
              <a:rPr kumimoji="0" lang="da-DK" sz="1200" b="0" i="0" u="none" strike="noStrike" kern="1200" cap="none" spc="0" normalizeH="0" baseline="0" noProof="0" dirty="0">
                <a:ln>
                  <a:noFill/>
                </a:ln>
                <a:solidFill>
                  <a:prstClr val="black"/>
                </a:solidFill>
                <a:effectLst/>
                <a:uLnTx/>
                <a:uFillTx/>
                <a:latin typeface="+mn-lt"/>
                <a:ea typeface="+mn-ea"/>
                <a:cs typeface="+mn-cs"/>
              </a:rPr>
              <a:t> mangel af søvn, men hvorfor er der nogle som f.eks. bliver syge efter at have oplevet krig og ulykker og andre, som ikke gør.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da-DK"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mn-lt"/>
                <a:ea typeface="+mn-ea"/>
                <a:cs typeface="+mn-cs"/>
              </a:rPr>
              <a:t>3. Sårbarheden kan både være genetisk, men også betinget af psykologiske og sociale forhold. Fødslen. Virus under moderens graviditet. Opvæksten. Tryg eller utryg. Skolegang. Gode venner eller blev man mobbet. Osv.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mn-lt"/>
                <a:ea typeface="+mn-ea"/>
                <a:cs typeface="+mn-cs"/>
              </a:rPr>
              <a:t>4. Stress skal ses i bred forstand. Kan være belastninger som fyring fra er job, kærestesorg, mobning, massiv søvnmangel, sygdom, men det kan også være begivenheder, som at flytte hjemmefra, blive forelsket eller få et barn.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mn-lt"/>
                <a:ea typeface="+mn-ea"/>
                <a:cs typeface="+mn-cs"/>
              </a:rPr>
              <a:t>5. Man kan ikke altid undgå stress eller belastninger, men man kan prøve at kigge efter, hvilke faktorer, der kan virke beskyttende for en. Det kan være forskelligt fra person til person, men for de fleste mennesker er søvn meget vigtigt. Det kan også være et godt netværk, strategier til at håndtere symptomer med, noget meningsfyldt at stå op til mv.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err="1">
                <a:ln>
                  <a:noFill/>
                </a:ln>
                <a:solidFill>
                  <a:prstClr val="black"/>
                </a:solidFill>
                <a:effectLst/>
                <a:uLnTx/>
                <a:uFillTx/>
                <a:latin typeface="+mn-lt"/>
                <a:ea typeface="+mn-ea"/>
                <a:cs typeface="+mn-cs"/>
              </a:rPr>
              <a:t>Frustrationsterskel</a:t>
            </a:r>
            <a:r>
              <a:rPr kumimoji="0" lang="da-DK" sz="1200" b="0" i="0" u="none" strike="noStrike" kern="1200" cap="none" spc="0" normalizeH="0" baseline="0" noProof="0" dirty="0">
                <a:ln>
                  <a:noFill/>
                </a:ln>
                <a:solidFill>
                  <a:prstClr val="black"/>
                </a:solidFill>
                <a:effectLst/>
                <a:uLnTx/>
                <a:uFillTx/>
                <a:latin typeface="+mn-lt"/>
                <a:ea typeface="+mn-ea"/>
                <a:cs typeface="+mn-cs"/>
              </a:rPr>
              <a:t> markerer grænsen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mn-lt"/>
                <a:ea typeface="+mn-ea"/>
                <a:cs typeface="+mn-cs"/>
              </a:rPr>
              <a:t> </a:t>
            </a:r>
          </a:p>
          <a:p>
            <a:pPr marL="0" indent="0">
              <a:buFont typeface="+mj-lt"/>
              <a:buNone/>
            </a:pPr>
            <a:r>
              <a:rPr lang="da-DK" sz="1200" b="0" i="0" kern="1200" dirty="0">
                <a:solidFill>
                  <a:schemeClr val="tx1"/>
                </a:solidFill>
                <a:effectLst/>
                <a:latin typeface="+mn-lt"/>
                <a:ea typeface="+mn-ea"/>
                <a:cs typeface="+mn-cs"/>
              </a:rPr>
              <a:t>Der er også en meget model, der viser et glas der bliver overfyldt med vand og løber over. Det kan også være en god måde at vise stress/sårbarhedsmodellen på. </a:t>
            </a:r>
          </a:p>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3</a:t>
            </a:fld>
            <a:endParaRPr lang="da-DK"/>
          </a:p>
        </p:txBody>
      </p:sp>
    </p:spTree>
    <p:extLst>
      <p:ext uri="{BB962C8B-B14F-4D97-AF65-F5344CB8AC3E}">
        <p14:creationId xmlns:p14="http://schemas.microsoft.com/office/powerpoint/2010/main" val="342905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defRPr/>
            </a:pPr>
            <a:endParaRPr lang="da-DK" dirty="0"/>
          </a:p>
          <a:p>
            <a:pPr>
              <a:defRPr/>
            </a:pPr>
            <a:endParaRPr lang="da-DK" dirty="0"/>
          </a:p>
          <a:p>
            <a:pPr marL="0" marR="0" lvl="0" indent="0" algn="l" defTabSz="914400">
              <a:lnSpc>
                <a:spcPct val="100000"/>
              </a:lnSpc>
              <a:spcBef>
                <a:spcPts val="0"/>
              </a:spcBef>
              <a:spcAft>
                <a:spcPts val="0"/>
              </a:spcAft>
              <a:buClrTx/>
              <a:buSzTx/>
              <a:buFontTx/>
              <a:buNone/>
              <a:tabLst/>
              <a:defRPr/>
            </a:pPr>
            <a:r>
              <a:rPr lang="da-DK"/>
              <a:t>Gennemgang af modellen og hvordan de forskellige faktorer påvirker hinanden. Det er vigtigt her at kommunikere at det ikke er en simpel interaktion mellem de forskellige faktorer.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Man kan</a:t>
            </a:r>
            <a:r>
              <a:rPr lang="da-DK" altLang="da-DK" dirty="0"/>
              <a:t> udvikle en ny fase uden at man på nogen måde kan pege på udløsende stressorer og man kan i perioder håndtere flere belastninger end i andre perioder.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Pointen er at stressorer øger risikoen for en ny affektiv fase.</a:t>
            </a:r>
          </a:p>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4</a:t>
            </a:fld>
            <a:endParaRPr lang="da-DK"/>
          </a:p>
        </p:txBody>
      </p:sp>
    </p:spTree>
    <p:extLst>
      <p:ext uri="{BB962C8B-B14F-4D97-AF65-F5344CB8AC3E}">
        <p14:creationId xmlns:p14="http://schemas.microsoft.com/office/powerpoint/2010/main" val="871363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A7E05-F9CF-1B4E-75A8-5A3D8DCECC6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F454D47-0AF2-B744-1629-A4EAF64E77D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1E98B0A-268E-F17A-EE94-151A7E7231DC}"/>
              </a:ext>
            </a:extLst>
          </p:cNvPr>
          <p:cNvSpPr>
            <a:spLocks noGrp="1"/>
          </p:cNvSpPr>
          <p:nvPr>
            <p:ph type="body" idx="1"/>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r>
              <a:rPr lang="da-DK" dirty="0"/>
              <a:t>(kilde SST) </a:t>
            </a:r>
            <a:endParaRPr lang="da-DK" dirty="0">
              <a:hlinkClick r:id="rId3"/>
            </a:endParaRPr>
          </a:p>
          <a:p>
            <a:endParaRPr lang="da-DK" dirty="0">
              <a:hlinkClick r:id="rId3"/>
            </a:endParaRPr>
          </a:p>
        </p:txBody>
      </p:sp>
      <p:sp>
        <p:nvSpPr>
          <p:cNvPr id="4" name="Pladsholder til slidenummer 3">
            <a:extLst>
              <a:ext uri="{FF2B5EF4-FFF2-40B4-BE49-F238E27FC236}">
                <a16:creationId xmlns:a16="http://schemas.microsoft.com/office/drawing/2014/main" id="{3E2BFFD5-4FCA-969B-AD67-FDEF6E1BFB33}"/>
              </a:ext>
            </a:extLst>
          </p:cNvPr>
          <p:cNvSpPr>
            <a:spLocks noGrp="1"/>
          </p:cNvSpPr>
          <p:nvPr>
            <p:ph type="sldNum" sz="quarter" idx="10"/>
          </p:nvPr>
        </p:nvSpPr>
        <p:spPr/>
        <p:txBody>
          <a:bodyPr/>
          <a:lstStyle/>
          <a:p>
            <a:fld id="{141A7869-108D-408C-94CC-6AF2DC16C9CC}" type="slidenum">
              <a:rPr lang="da-DK" smtClean="0"/>
              <a:t>5</a:t>
            </a:fld>
            <a:endParaRPr lang="da-DK"/>
          </a:p>
        </p:txBody>
      </p:sp>
    </p:spTree>
    <p:extLst>
      <p:ext uri="{BB962C8B-B14F-4D97-AF65-F5344CB8AC3E}">
        <p14:creationId xmlns:p14="http://schemas.microsoft.com/office/powerpoint/2010/main" val="1667793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Stressorer skal derfor i denne forbindelse forstås meget bredt og kan dække over såvel positive som negative begivenheder som ”overstimulerer systemet”, men også fysisk sygdom mv.</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Ofte, men ikke altid vil søvn og brud på rutiner være konsekvensen af stressorerne.</a:t>
            </a:r>
          </a:p>
          <a:p>
            <a:r>
              <a:rPr lang="da-DK" dirty="0"/>
              <a:t>Hos mennesker med bipolar lidelse er døgnrytmen særlig sensitiv. Selv små forskydninger (fx nattevagter, rejser, fester) kan udløse mani.</a:t>
            </a:r>
          </a:p>
          <a:p>
            <a:r>
              <a:rPr lang="da-DK" dirty="0"/>
              <a:t>Omvendt kan for meget søvn og inaktivitet bidrage til depression.</a:t>
            </a:r>
          </a:p>
          <a:p>
            <a:r>
              <a:rPr lang="da-DK" dirty="0"/>
              <a:t>Inddrag gerne </a:t>
            </a:r>
            <a:r>
              <a:rPr lang="da-DK" dirty="0" err="1"/>
              <a:t>guppedeltagerne</a:t>
            </a:r>
            <a:r>
              <a:rPr lang="da-DK" dirty="0"/>
              <a:t> i forhold til at komme på flere eksempler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6</a:t>
            </a:fld>
            <a:endParaRPr lang="da-DK"/>
          </a:p>
        </p:txBody>
      </p:sp>
    </p:spTree>
    <p:extLst>
      <p:ext uri="{BB962C8B-B14F-4D97-AF65-F5344CB8AC3E}">
        <p14:creationId xmlns:p14="http://schemas.microsoft.com/office/powerpoint/2010/main" val="3381935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7</a:t>
            </a:fld>
            <a:endParaRPr lang="da-DK"/>
          </a:p>
        </p:txBody>
      </p:sp>
    </p:spTree>
    <p:extLst>
      <p:ext uri="{BB962C8B-B14F-4D97-AF65-F5344CB8AC3E}">
        <p14:creationId xmlns:p14="http://schemas.microsoft.com/office/powerpoint/2010/main" val="3076907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sz="1200" dirty="0"/>
              <a:t>Der er </a:t>
            </a:r>
            <a:r>
              <a:rPr lang="en-US" sz="1200" dirty="0" err="1"/>
              <a:t>meget</a:t>
            </a:r>
            <a:r>
              <a:rPr lang="en-US" sz="1200" dirty="0"/>
              <a:t> der </a:t>
            </a:r>
            <a:r>
              <a:rPr lang="en-US" sz="1200" dirty="0" err="1"/>
              <a:t>tyder</a:t>
            </a:r>
            <a:r>
              <a:rPr lang="en-US" sz="1200" dirty="0"/>
              <a:t> </a:t>
            </a:r>
            <a:r>
              <a:rPr lang="en-US" sz="1200" dirty="0" err="1"/>
              <a:t>på</a:t>
            </a:r>
            <a:r>
              <a:rPr lang="en-US" sz="1200" dirty="0"/>
              <a:t> at pt. med bipolar </a:t>
            </a:r>
            <a:r>
              <a:rPr lang="en-US" sz="1200" dirty="0" err="1"/>
              <a:t>lidelse</a:t>
            </a:r>
            <a:r>
              <a:rPr lang="en-US" sz="1200" dirty="0"/>
              <a:t> er </a:t>
            </a:r>
            <a:r>
              <a:rPr lang="en-US" sz="1200" dirty="0" err="1"/>
              <a:t>særligt</a:t>
            </a:r>
            <a:r>
              <a:rPr lang="en-US" sz="1200" dirty="0"/>
              <a:t> </a:t>
            </a:r>
            <a:r>
              <a:rPr lang="en-US" sz="1200" dirty="0" err="1"/>
              <a:t>følsomme</a:t>
            </a:r>
            <a:r>
              <a:rPr lang="en-US" sz="1200" dirty="0"/>
              <a:t> </a:t>
            </a:r>
            <a:r>
              <a:rPr lang="en-US" sz="1200" dirty="0" err="1"/>
              <a:t>overfor</a:t>
            </a:r>
            <a:r>
              <a:rPr lang="en-US" sz="1200" dirty="0"/>
              <a:t> </a:t>
            </a:r>
            <a:r>
              <a:rPr lang="en-US" sz="1200" dirty="0" err="1"/>
              <a:t>ændringer</a:t>
            </a:r>
            <a:r>
              <a:rPr lang="en-US" sz="1200" dirty="0"/>
              <a:t> I </a:t>
            </a:r>
            <a:r>
              <a:rPr lang="en-US" sz="1200" dirty="0" err="1"/>
              <a:t>struktur</a:t>
            </a:r>
            <a:r>
              <a:rPr lang="en-US" sz="1200" dirty="0"/>
              <a:t> </a:t>
            </a:r>
            <a:r>
              <a:rPr lang="en-US" sz="1200" dirty="0" err="1"/>
              <a:t>på</a:t>
            </a:r>
            <a:r>
              <a:rPr lang="en-US" sz="1200" dirty="0"/>
              <a:t> </a:t>
            </a:r>
            <a:r>
              <a:rPr lang="en-US" sz="1200" dirty="0" err="1"/>
              <a:t>dagen</a:t>
            </a:r>
            <a:r>
              <a:rPr lang="en-US" sz="1200" dirty="0"/>
              <a:t> </a:t>
            </a:r>
            <a:r>
              <a:rPr lang="en-US" sz="1200" dirty="0" err="1"/>
              <a:t>og</a:t>
            </a:r>
            <a:r>
              <a:rPr lang="en-US" sz="1200" dirty="0"/>
              <a:t> </a:t>
            </a:r>
            <a:r>
              <a:rPr lang="en-US" sz="1200" dirty="0" err="1"/>
              <a:t>f.eks</a:t>
            </a:r>
            <a:r>
              <a:rPr lang="en-US" sz="1200" dirty="0"/>
              <a:t> </a:t>
            </a:r>
            <a:r>
              <a:rPr lang="en-US" sz="1200" dirty="0" err="1"/>
              <a:t>har</a:t>
            </a:r>
            <a:r>
              <a:rPr lang="en-US" sz="1200" dirty="0"/>
              <a:t> studier </a:t>
            </a:r>
            <a:r>
              <a:rPr lang="en-US" sz="1200" dirty="0" err="1"/>
              <a:t>afdækket</a:t>
            </a:r>
            <a:r>
              <a:rPr lang="en-US" sz="1200" dirty="0"/>
              <a:t> at </a:t>
            </a:r>
            <a:r>
              <a:rPr lang="en-US" sz="1200" dirty="0" err="1"/>
              <a:t>afvigelser</a:t>
            </a:r>
            <a:r>
              <a:rPr lang="en-US" sz="1200" dirty="0"/>
              <a:t> </a:t>
            </a:r>
            <a:r>
              <a:rPr lang="en-US" sz="1200" dirty="0" err="1"/>
              <a:t>fra</a:t>
            </a:r>
            <a:r>
              <a:rPr lang="en-US" sz="1200" dirty="0"/>
              <a:t> </a:t>
            </a:r>
            <a:r>
              <a:rPr lang="en-US" sz="1200" dirty="0" err="1"/>
              <a:t>rutiner</a:t>
            </a:r>
            <a:r>
              <a:rPr lang="en-US" sz="1200" dirty="0"/>
              <a:t> </a:t>
            </a:r>
            <a:r>
              <a:rPr lang="en-US" sz="1200" dirty="0" err="1"/>
              <a:t>kan</a:t>
            </a:r>
            <a:r>
              <a:rPr lang="en-US" sz="1200" dirty="0"/>
              <a:t> </a:t>
            </a:r>
            <a:r>
              <a:rPr lang="en-US" sz="1200" dirty="0" err="1"/>
              <a:t>påvirke</a:t>
            </a:r>
            <a:r>
              <a:rPr lang="en-US" sz="1200" dirty="0"/>
              <a:t> </a:t>
            </a:r>
            <a:r>
              <a:rPr lang="en-US" sz="1200" dirty="0" err="1"/>
              <a:t>søvnen</a:t>
            </a:r>
            <a:r>
              <a:rPr lang="en-US" sz="1200" dirty="0"/>
              <a:t> I </a:t>
            </a:r>
            <a:r>
              <a:rPr lang="en-US" sz="1200" dirty="0" err="1"/>
              <a:t>flere</a:t>
            </a:r>
            <a:r>
              <a:rPr lang="en-US" sz="1200" dirty="0"/>
              <a:t> </a:t>
            </a:r>
            <a:r>
              <a:rPr lang="en-US" sz="1200" dirty="0" err="1"/>
              <a:t>dage</a:t>
            </a:r>
            <a:r>
              <a:rPr lang="en-US" sz="1200" dirty="0"/>
              <a:t> </a:t>
            </a:r>
            <a:r>
              <a:rPr lang="en-US" sz="1200" dirty="0" err="1"/>
              <a:t>efter</a:t>
            </a:r>
            <a:r>
              <a:rPr lang="en-US" sz="1200" dirty="0"/>
              <a:t> </a:t>
            </a:r>
            <a:r>
              <a:rPr lang="en-US" sz="1200" dirty="0" err="1"/>
              <a:t>f.eks</a:t>
            </a:r>
            <a:r>
              <a:rPr lang="en-US" sz="1200" dirty="0"/>
              <a:t> </a:t>
            </a:r>
            <a:r>
              <a:rPr lang="en-US" sz="1200" dirty="0" err="1"/>
              <a:t>en</a:t>
            </a:r>
            <a:r>
              <a:rPr lang="en-US" sz="1200" dirty="0"/>
              <a:t> </a:t>
            </a:r>
            <a:r>
              <a:rPr lang="en-US" sz="1200" dirty="0" err="1"/>
              <a:t>fødelsdag</a:t>
            </a:r>
            <a:r>
              <a:rPr lang="en-US" sz="1200" dirty="0"/>
              <a:t> </a:t>
            </a:r>
            <a:r>
              <a:rPr lang="en-US" sz="1200" dirty="0" err="1"/>
              <a:t>eller</a:t>
            </a:r>
            <a:r>
              <a:rPr lang="en-US" sz="1200" dirty="0"/>
              <a:t> </a:t>
            </a:r>
            <a:r>
              <a:rPr lang="en-US" sz="1200" dirty="0" err="1"/>
              <a:t>lignende</a:t>
            </a:r>
            <a:r>
              <a:rPr lang="en-US" sz="1200" dirty="0"/>
              <a:t> (</a:t>
            </a:r>
            <a:r>
              <a:rPr lang="en-US" sz="1200" dirty="0" err="1"/>
              <a:t>samalin</a:t>
            </a:r>
            <a:r>
              <a:rPr lang="en-US" sz="1200" dirty="0"/>
              <a:t> et al 2014).</a:t>
            </a:r>
          </a:p>
          <a:p>
            <a:endParaRPr lang="en-US" sz="1200" dirty="0"/>
          </a:p>
          <a:p>
            <a:r>
              <a:rPr lang="en-US" sz="1200" dirty="0"/>
              <a:t>Studier </a:t>
            </a:r>
            <a:r>
              <a:rPr lang="en-US" sz="1200" dirty="0" err="1"/>
              <a:t>har</a:t>
            </a:r>
            <a:r>
              <a:rPr lang="en-US" sz="1200" dirty="0"/>
              <a:t> </a:t>
            </a:r>
            <a:r>
              <a:rPr lang="en-US" sz="1200" dirty="0" err="1"/>
              <a:t>også</a:t>
            </a:r>
            <a:r>
              <a:rPr lang="en-US" sz="1200" dirty="0"/>
              <a:t> </a:t>
            </a:r>
            <a:r>
              <a:rPr lang="en-US" sz="1200" dirty="0" err="1"/>
              <a:t>vist</a:t>
            </a:r>
            <a:r>
              <a:rPr lang="en-US" sz="1200" dirty="0"/>
              <a:t>, at det at </a:t>
            </a:r>
            <a:r>
              <a:rPr lang="en-US" sz="1200" dirty="0" err="1"/>
              <a:t>arbejde</a:t>
            </a:r>
            <a:r>
              <a:rPr lang="en-US" sz="1200" dirty="0"/>
              <a:t> </a:t>
            </a:r>
            <a:r>
              <a:rPr lang="en-US" sz="1200" dirty="0" err="1"/>
              <a:t>systematisk</a:t>
            </a:r>
            <a:r>
              <a:rPr lang="en-US" sz="1200" dirty="0"/>
              <a:t> med </a:t>
            </a:r>
            <a:r>
              <a:rPr lang="en-US" sz="1200" dirty="0" err="1"/>
              <a:t>hverdagsrutiner</a:t>
            </a:r>
            <a:r>
              <a:rPr lang="en-US" sz="1200" dirty="0"/>
              <a:t> </a:t>
            </a:r>
            <a:r>
              <a:rPr lang="en-US" sz="1200" dirty="0" err="1"/>
              <a:t>fører</a:t>
            </a:r>
            <a:r>
              <a:rPr lang="en-US" sz="1200" dirty="0"/>
              <a:t> </a:t>
            </a:r>
            <a:r>
              <a:rPr lang="en-US" sz="1200" dirty="0" err="1"/>
              <a:t>til</a:t>
            </a:r>
            <a:r>
              <a:rPr lang="en-US" sz="1200" dirty="0"/>
              <a:t> </a:t>
            </a:r>
            <a:r>
              <a:rPr lang="en-US" sz="1200" dirty="0" err="1"/>
              <a:t>længere</a:t>
            </a:r>
            <a:r>
              <a:rPr lang="en-US" sz="1200" dirty="0"/>
              <a:t> stabile </a:t>
            </a:r>
            <a:r>
              <a:rPr lang="en-US" sz="1200" dirty="0" err="1"/>
              <a:t>perioder</a:t>
            </a:r>
            <a:r>
              <a:rPr lang="en-US" sz="1200" dirty="0"/>
              <a:t> (Frank et al 2005).</a:t>
            </a:r>
            <a:endParaRPr lang="da-DK" sz="1200" b="0" i="0" kern="1200" dirty="0">
              <a:solidFill>
                <a:schemeClr val="tx1"/>
              </a:solidFill>
              <a:effectLst/>
              <a:latin typeface="+mn-lt"/>
              <a:ea typeface="+mn-ea"/>
              <a:cs typeface="+mn-cs"/>
            </a:endParaRPr>
          </a:p>
          <a:p>
            <a:endParaRPr lang="da-DK" sz="1200" b="0" i="0" kern="1200" dirty="0">
              <a:solidFill>
                <a:schemeClr val="tx1"/>
              </a:solidFill>
              <a:effectLst/>
              <a:latin typeface="+mn-lt"/>
              <a:ea typeface="+mn-ea"/>
              <a:cs typeface="+mn-cs"/>
            </a:endParaRPr>
          </a:p>
          <a:p>
            <a:r>
              <a:rPr lang="da-DK" sz="1200" b="0" i="0" kern="1200" dirty="0">
                <a:solidFill>
                  <a:schemeClr val="tx1"/>
                </a:solidFill>
                <a:effectLst/>
                <a:latin typeface="+mn-lt"/>
                <a:ea typeface="+mn-ea"/>
                <a:cs typeface="+mn-cs"/>
              </a:rPr>
              <a:t>Samalin, </a:t>
            </a:r>
            <a:r>
              <a:rPr lang="da-DK" sz="1200" b="0" i="0" kern="1200" dirty="0" err="1">
                <a:solidFill>
                  <a:schemeClr val="tx1"/>
                </a:solidFill>
                <a:effectLst/>
                <a:latin typeface="+mn-lt"/>
                <a:ea typeface="+mn-ea"/>
                <a:cs typeface="+mn-cs"/>
              </a:rPr>
              <a:t>Ludovic</a:t>
            </a:r>
            <a:r>
              <a:rPr lang="da-DK" sz="1200" b="0" i="0" kern="1200" dirty="0">
                <a:solidFill>
                  <a:schemeClr val="tx1"/>
                </a:solidFill>
                <a:effectLst/>
                <a:latin typeface="+mn-lt"/>
                <a:ea typeface="+mn-ea"/>
                <a:cs typeface="+mn-cs"/>
              </a:rPr>
              <a:t> MD</a:t>
            </a:r>
            <a:r>
              <a:rPr lang="da-DK" sz="1200" b="0" i="0" kern="1200" baseline="30000" dirty="0">
                <a:solidFill>
                  <a:schemeClr val="tx1"/>
                </a:solidFill>
                <a:effectLst/>
                <a:latin typeface="+mn-lt"/>
                <a:ea typeface="+mn-ea"/>
                <a:cs typeface="+mn-cs"/>
              </a:rPr>
              <a:t>*</a:t>
            </a:r>
            <a:r>
              <a:rPr lang="da-DK" sz="1200" b="0" i="0" kern="1200" dirty="0">
                <a:solidFill>
                  <a:schemeClr val="tx1"/>
                </a:solidFill>
                <a:effectLst/>
                <a:latin typeface="+mn-lt"/>
                <a:ea typeface="+mn-ea"/>
                <a:cs typeface="+mn-cs"/>
              </a:rPr>
              <a:t>; Bellivier, Frank MD, </a:t>
            </a:r>
            <a:r>
              <a:rPr lang="da-DK" sz="1200" b="0" i="0" kern="1200" dirty="0" err="1">
                <a:solidFill>
                  <a:schemeClr val="tx1"/>
                </a:solidFill>
                <a:effectLst/>
                <a:latin typeface="+mn-lt"/>
                <a:ea typeface="+mn-ea"/>
                <a:cs typeface="+mn-cs"/>
              </a:rPr>
              <a:t>PhD</a:t>
            </a:r>
            <a:r>
              <a:rPr lang="da-DK" sz="1200" b="0" i="0" kern="1200" baseline="30000" dirty="0">
                <a:solidFill>
                  <a:schemeClr val="tx1"/>
                </a:solidFill>
                <a:effectLst/>
                <a:latin typeface="+mn-lt"/>
                <a:ea typeface="+mn-ea"/>
                <a:cs typeface="+mn-cs"/>
              </a:rPr>
              <a:t>†‡§</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Giordana</a:t>
            </a:r>
            <a:r>
              <a:rPr lang="da-DK" sz="1200" b="0" i="0" kern="1200" dirty="0">
                <a:solidFill>
                  <a:schemeClr val="tx1"/>
                </a:solidFill>
                <a:effectLst/>
                <a:latin typeface="+mn-lt"/>
                <a:ea typeface="+mn-ea"/>
                <a:cs typeface="+mn-cs"/>
              </a:rPr>
              <a:t>, Bruno MD</a:t>
            </a:r>
            <a:r>
              <a:rPr lang="da-DK" sz="1200" b="0" i="0" kern="1200" baseline="30000" dirty="0">
                <a:solidFill>
                  <a:schemeClr val="tx1"/>
                </a:solidFill>
                <a:effectLst/>
                <a:latin typeface="+mn-lt"/>
                <a:ea typeface="+mn-ea"/>
                <a:cs typeface="+mn-cs"/>
              </a:rPr>
              <a:t>∥</a:t>
            </a:r>
            <a:r>
              <a:rPr lang="da-DK" sz="1200" b="0" i="0" kern="1200" dirty="0">
                <a:solidFill>
                  <a:schemeClr val="tx1"/>
                </a:solidFill>
                <a:effectLst/>
                <a:latin typeface="+mn-lt"/>
                <a:ea typeface="+mn-ea"/>
                <a:cs typeface="+mn-cs"/>
              </a:rPr>
              <a:t>; Yon, </a:t>
            </a:r>
            <a:r>
              <a:rPr lang="da-DK" sz="1200" b="0" i="0" kern="1200" dirty="0" err="1">
                <a:solidFill>
                  <a:schemeClr val="tx1"/>
                </a:solidFill>
                <a:effectLst/>
                <a:latin typeface="+mn-lt"/>
                <a:ea typeface="+mn-ea"/>
                <a:cs typeface="+mn-cs"/>
              </a:rPr>
              <a:t>Liova</a:t>
            </a:r>
            <a:r>
              <a:rPr lang="da-DK" sz="1200" b="0" i="0" kern="1200" dirty="0">
                <a:solidFill>
                  <a:schemeClr val="tx1"/>
                </a:solidFill>
                <a:effectLst/>
                <a:latin typeface="+mn-lt"/>
                <a:ea typeface="+mn-ea"/>
                <a:cs typeface="+mn-cs"/>
              </a:rPr>
              <a:t> MD</a:t>
            </a:r>
            <a:r>
              <a:rPr lang="da-DK" sz="1200" b="0" i="0" kern="1200" baseline="30000" dirty="0">
                <a:solidFill>
                  <a:schemeClr val="tx1"/>
                </a:solidFill>
                <a:effectLst/>
                <a:latin typeface="+mn-lt"/>
                <a:ea typeface="+mn-ea"/>
                <a:cs typeface="+mn-cs"/>
              </a:rPr>
              <a:t>†</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Milhiet</a:t>
            </a:r>
            <a:r>
              <a:rPr lang="da-DK" sz="1200" b="0" i="0" kern="1200" dirty="0">
                <a:solidFill>
                  <a:schemeClr val="tx1"/>
                </a:solidFill>
                <a:effectLst/>
                <a:latin typeface="+mn-lt"/>
                <a:ea typeface="+mn-ea"/>
                <a:cs typeface="+mn-cs"/>
              </a:rPr>
              <a:t>, Vanessa MD</a:t>
            </a:r>
            <a:r>
              <a:rPr lang="da-DK" sz="1200" b="0" i="0" kern="1200" baseline="30000" dirty="0">
                <a:solidFill>
                  <a:schemeClr val="tx1"/>
                </a:solidFill>
                <a:effectLst/>
                <a:latin typeface="+mn-lt"/>
                <a:ea typeface="+mn-ea"/>
                <a:cs typeface="+mn-cs"/>
              </a:rPr>
              <a:t>†</a:t>
            </a:r>
            <a:r>
              <a:rPr lang="da-DK" sz="1200" b="0" i="0" kern="1200" dirty="0">
                <a:solidFill>
                  <a:schemeClr val="tx1"/>
                </a:solidFill>
                <a:effectLst/>
                <a:latin typeface="+mn-lt"/>
                <a:ea typeface="+mn-ea"/>
                <a:cs typeface="+mn-cs"/>
              </a:rPr>
              <a:t>; El-Hage, Wissam MD, </a:t>
            </a:r>
            <a:r>
              <a:rPr lang="da-DK" sz="1200" b="0" i="0" kern="1200" dirty="0" err="1">
                <a:solidFill>
                  <a:schemeClr val="tx1"/>
                </a:solidFill>
                <a:effectLst/>
                <a:latin typeface="+mn-lt"/>
                <a:ea typeface="+mn-ea"/>
                <a:cs typeface="+mn-cs"/>
              </a:rPr>
              <a:t>PhD</a:t>
            </a:r>
            <a:r>
              <a:rPr lang="da-DK" sz="1200" b="0" i="0" kern="1200" baseline="30000" dirty="0">
                <a:solidFill>
                  <a:schemeClr val="tx1"/>
                </a:solidFill>
                <a:effectLst/>
                <a:latin typeface="+mn-lt"/>
                <a:ea typeface="+mn-ea"/>
                <a:cs typeface="+mn-cs"/>
              </a:rPr>
              <a:t>¶</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Courtet</a:t>
            </a:r>
            <a:r>
              <a:rPr lang="da-DK" sz="1200" b="0" i="0" kern="1200" dirty="0">
                <a:solidFill>
                  <a:schemeClr val="tx1"/>
                </a:solidFill>
                <a:effectLst/>
                <a:latin typeface="+mn-lt"/>
                <a:ea typeface="+mn-ea"/>
                <a:cs typeface="+mn-cs"/>
              </a:rPr>
              <a:t>, Philippe MD, </a:t>
            </a:r>
            <a:r>
              <a:rPr lang="da-DK" sz="1200" b="0" i="0" kern="1200" dirty="0" err="1">
                <a:solidFill>
                  <a:schemeClr val="tx1"/>
                </a:solidFill>
                <a:effectLst/>
                <a:latin typeface="+mn-lt"/>
                <a:ea typeface="+mn-ea"/>
                <a:cs typeface="+mn-cs"/>
              </a:rPr>
              <a:t>PhD</a:t>
            </a:r>
            <a:r>
              <a:rPr lang="da-DK" sz="1200" b="0" i="0" kern="1200" baseline="30000" dirty="0">
                <a:solidFill>
                  <a:schemeClr val="tx1"/>
                </a:solidFill>
                <a:effectLst/>
                <a:latin typeface="+mn-lt"/>
                <a:ea typeface="+mn-ea"/>
                <a:cs typeface="+mn-cs"/>
              </a:rPr>
              <a:t>#</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Hacques</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Evguenia</a:t>
            </a:r>
            <a:r>
              <a:rPr lang="da-DK" sz="1200" b="0" i="0" kern="1200" dirty="0">
                <a:solidFill>
                  <a:schemeClr val="tx1"/>
                </a:solidFill>
                <a:effectLst/>
                <a:latin typeface="+mn-lt"/>
                <a:ea typeface="+mn-ea"/>
                <a:cs typeface="+mn-cs"/>
              </a:rPr>
              <a:t> MD</a:t>
            </a:r>
            <a:r>
              <a:rPr lang="da-DK" sz="1200" b="0" i="0" kern="1200" baseline="30000" dirty="0">
                <a:solidFill>
                  <a:schemeClr val="tx1"/>
                </a:solidFill>
                <a:effectLst/>
                <a:latin typeface="+mn-lt"/>
                <a:ea typeface="+mn-ea"/>
                <a:cs typeface="+mn-cs"/>
              </a:rPr>
              <a:t>**</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Bedira</a:t>
            </a:r>
            <a:r>
              <a:rPr lang="da-DK" sz="1200" b="0" i="0" kern="1200" dirty="0">
                <a:solidFill>
                  <a:schemeClr val="tx1"/>
                </a:solidFill>
                <a:effectLst/>
                <a:latin typeface="+mn-lt"/>
                <a:ea typeface="+mn-ea"/>
                <a:cs typeface="+mn-cs"/>
              </a:rPr>
              <a:t>, Nabil MD</a:t>
            </a:r>
            <a:r>
              <a:rPr lang="da-DK" sz="1200" b="0" i="0" kern="1200" baseline="30000" dirty="0">
                <a:solidFill>
                  <a:schemeClr val="tx1"/>
                </a:solidFill>
                <a:effectLst/>
                <a:latin typeface="+mn-lt"/>
                <a:ea typeface="+mn-ea"/>
                <a:cs typeface="+mn-cs"/>
              </a:rPr>
              <a:t>††</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Dillenschneider</a:t>
            </a:r>
            <a:r>
              <a:rPr lang="da-DK" sz="1200" b="0" i="0" kern="1200" dirty="0">
                <a:solidFill>
                  <a:schemeClr val="tx1"/>
                </a:solidFill>
                <a:effectLst/>
                <a:latin typeface="+mn-lt"/>
                <a:ea typeface="+mn-ea"/>
                <a:cs typeface="+mn-cs"/>
              </a:rPr>
              <a:t>, Anne MD</a:t>
            </a:r>
            <a:r>
              <a:rPr lang="da-DK" sz="1200" b="0" i="0" kern="1200" baseline="30000" dirty="0">
                <a:solidFill>
                  <a:schemeClr val="tx1"/>
                </a:solidFill>
                <a:effectLst/>
                <a:latin typeface="+mn-lt"/>
                <a:ea typeface="+mn-ea"/>
                <a:cs typeface="+mn-cs"/>
              </a:rPr>
              <a:t>††</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Llorca</a:t>
            </a:r>
            <a:r>
              <a:rPr lang="da-DK" sz="1200" b="0" i="0" kern="1200" dirty="0">
                <a:solidFill>
                  <a:schemeClr val="tx1"/>
                </a:solidFill>
                <a:effectLst/>
                <a:latin typeface="+mn-lt"/>
                <a:ea typeface="+mn-ea"/>
                <a:cs typeface="+mn-cs"/>
              </a:rPr>
              <a:t>, Pierre Michel MD, </a:t>
            </a:r>
            <a:r>
              <a:rPr lang="da-DK" sz="1200" b="0" i="0" kern="1200" dirty="0" err="1">
                <a:solidFill>
                  <a:schemeClr val="tx1"/>
                </a:solidFill>
                <a:effectLst/>
                <a:latin typeface="+mn-lt"/>
                <a:ea typeface="+mn-ea"/>
                <a:cs typeface="+mn-cs"/>
              </a:rPr>
              <a:t>PhD</a:t>
            </a:r>
            <a:r>
              <a:rPr lang="da-DK" sz="1200" b="0" i="0" kern="1200" baseline="30000" dirty="0">
                <a:solidFill>
                  <a:schemeClr val="tx1"/>
                </a:solidFill>
                <a:effectLst/>
                <a:latin typeface="+mn-lt"/>
                <a:ea typeface="+mn-ea"/>
                <a:cs typeface="+mn-cs"/>
              </a:rPr>
              <a:t>*§</a:t>
            </a:r>
            <a:r>
              <a:rPr lang="da-DK" sz="1200" b="0" i="0" kern="1200" dirty="0">
                <a:solidFill>
                  <a:schemeClr val="tx1"/>
                </a:solidFill>
                <a:effectLst/>
                <a:latin typeface="+mn-lt"/>
                <a:ea typeface="+mn-ea"/>
                <a:cs typeface="+mn-cs"/>
              </a:rPr>
              <a:t>. Patients’ </a:t>
            </a:r>
            <a:r>
              <a:rPr lang="da-DK" sz="1200" b="0" i="0" kern="1200" dirty="0" err="1">
                <a:solidFill>
                  <a:schemeClr val="tx1"/>
                </a:solidFill>
                <a:effectLst/>
                <a:latin typeface="+mn-lt"/>
                <a:ea typeface="+mn-ea"/>
                <a:cs typeface="+mn-cs"/>
              </a:rPr>
              <a:t>Perspectives</a:t>
            </a:r>
            <a:r>
              <a:rPr lang="da-DK" sz="1200" b="0" i="0" kern="1200" dirty="0">
                <a:solidFill>
                  <a:schemeClr val="tx1"/>
                </a:solidFill>
                <a:effectLst/>
                <a:latin typeface="+mn-lt"/>
                <a:ea typeface="+mn-ea"/>
                <a:cs typeface="+mn-cs"/>
              </a:rPr>
              <a:t> on Residual Symptoms in Bipolar </a:t>
            </a:r>
            <a:r>
              <a:rPr lang="da-DK" sz="1200" b="0" i="0" kern="1200" dirty="0" err="1">
                <a:solidFill>
                  <a:schemeClr val="tx1"/>
                </a:solidFill>
                <a:effectLst/>
                <a:latin typeface="+mn-lt"/>
                <a:ea typeface="+mn-ea"/>
                <a:cs typeface="+mn-cs"/>
              </a:rPr>
              <a:t>Disorder</a:t>
            </a:r>
            <a:r>
              <a:rPr lang="da-DK" sz="1200" b="0" i="0" kern="1200" dirty="0">
                <a:solidFill>
                  <a:schemeClr val="tx1"/>
                </a:solidFill>
                <a:effectLst/>
                <a:latin typeface="+mn-lt"/>
                <a:ea typeface="+mn-ea"/>
                <a:cs typeface="+mn-cs"/>
              </a:rPr>
              <a:t>: A Focus Group </a:t>
            </a:r>
            <a:r>
              <a:rPr lang="da-DK" sz="1200" b="0" i="0" kern="1200" dirty="0" err="1">
                <a:solidFill>
                  <a:schemeClr val="tx1"/>
                </a:solidFill>
                <a:effectLst/>
                <a:latin typeface="+mn-lt"/>
                <a:ea typeface="+mn-ea"/>
                <a:cs typeface="+mn-cs"/>
              </a:rPr>
              <a:t>Study</a:t>
            </a:r>
            <a:r>
              <a:rPr lang="da-DK" sz="1200" b="0" i="0" kern="1200" dirty="0">
                <a:solidFill>
                  <a:schemeClr val="tx1"/>
                </a:solidFill>
                <a:effectLst/>
                <a:latin typeface="+mn-lt"/>
                <a:ea typeface="+mn-ea"/>
                <a:cs typeface="+mn-cs"/>
              </a:rPr>
              <a:t>. The Journal of </a:t>
            </a:r>
            <a:r>
              <a:rPr lang="da-DK" sz="1200" b="0" i="0" kern="1200" dirty="0" err="1">
                <a:solidFill>
                  <a:schemeClr val="tx1"/>
                </a:solidFill>
                <a:effectLst/>
                <a:latin typeface="+mn-lt"/>
                <a:ea typeface="+mn-ea"/>
                <a:cs typeface="+mn-cs"/>
              </a:rPr>
              <a:t>Nervous</a:t>
            </a:r>
            <a:r>
              <a:rPr lang="da-DK" sz="1200" b="0" i="0" kern="1200" dirty="0">
                <a:solidFill>
                  <a:schemeClr val="tx1"/>
                </a:solidFill>
                <a:effectLst/>
                <a:latin typeface="+mn-lt"/>
                <a:ea typeface="+mn-ea"/>
                <a:cs typeface="+mn-cs"/>
              </a:rPr>
              <a:t> and Mental </a:t>
            </a:r>
            <a:r>
              <a:rPr lang="da-DK" sz="1200" b="0" i="0" kern="1200" dirty="0" err="1">
                <a:solidFill>
                  <a:schemeClr val="tx1"/>
                </a:solidFill>
                <a:effectLst/>
                <a:latin typeface="+mn-lt"/>
                <a:ea typeface="+mn-ea"/>
                <a:cs typeface="+mn-cs"/>
              </a:rPr>
              <a:t>Disease</a:t>
            </a:r>
            <a:r>
              <a:rPr lang="da-DK" sz="1200" b="0" i="0" kern="1200" dirty="0">
                <a:solidFill>
                  <a:schemeClr val="tx1"/>
                </a:solidFill>
                <a:effectLst/>
                <a:latin typeface="+mn-lt"/>
                <a:ea typeface="+mn-ea"/>
                <a:cs typeface="+mn-cs"/>
              </a:rPr>
              <a:t> 202(7):p 550-555, </a:t>
            </a:r>
            <a:r>
              <a:rPr lang="da-DK" sz="1200" b="0" i="0" kern="1200" dirty="0" err="1">
                <a:solidFill>
                  <a:schemeClr val="tx1"/>
                </a:solidFill>
                <a:effectLst/>
                <a:latin typeface="+mn-lt"/>
                <a:ea typeface="+mn-ea"/>
                <a:cs typeface="+mn-cs"/>
              </a:rPr>
              <a:t>July</a:t>
            </a:r>
            <a:r>
              <a:rPr lang="da-DK" sz="1200" b="0" i="0" kern="1200" dirty="0">
                <a:solidFill>
                  <a:schemeClr val="tx1"/>
                </a:solidFill>
                <a:effectLst/>
                <a:latin typeface="+mn-lt"/>
                <a:ea typeface="+mn-ea"/>
                <a:cs typeface="+mn-cs"/>
              </a:rPr>
              <a:t> 2014. | DOI: 10.1097/NMD.0000000000000157</a:t>
            </a:r>
            <a:endParaRPr lang="da-DK" dirty="0"/>
          </a:p>
          <a:p>
            <a:endParaRPr lang="da-DK" dirty="0"/>
          </a:p>
          <a:p>
            <a:r>
              <a:rPr lang="da-DK" dirty="0">
                <a:hlinkClick r:id="rId3"/>
              </a:rPr>
              <a:t>Psykiatri og døgnrytmer | Ugeskriftet.dk</a:t>
            </a:r>
            <a:endParaRPr lang="da-DK" dirty="0"/>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a:solidFill>
                  <a:schemeClr val="tx1"/>
                </a:solidFill>
                <a:effectLst/>
                <a:latin typeface="+mn-lt"/>
                <a:ea typeface="+mn-ea"/>
                <a:cs typeface="+mn-cs"/>
              </a:rPr>
              <a:t>Frank E, </a:t>
            </a:r>
            <a:r>
              <a:rPr lang="da-DK" sz="1200" b="0" i="0" kern="1200" dirty="0" err="1">
                <a:solidFill>
                  <a:schemeClr val="tx1"/>
                </a:solidFill>
                <a:effectLst/>
                <a:latin typeface="+mn-lt"/>
                <a:ea typeface="+mn-ea"/>
                <a:cs typeface="+mn-cs"/>
              </a:rPr>
              <a:t>Kupfer</a:t>
            </a:r>
            <a:r>
              <a:rPr lang="da-DK" sz="1200" b="0" i="0" kern="1200" dirty="0">
                <a:solidFill>
                  <a:schemeClr val="tx1"/>
                </a:solidFill>
                <a:effectLst/>
                <a:latin typeface="+mn-lt"/>
                <a:ea typeface="+mn-ea"/>
                <a:cs typeface="+mn-cs"/>
              </a:rPr>
              <a:t> DJ, </a:t>
            </a:r>
            <a:r>
              <a:rPr lang="da-DK" sz="1200" b="0" i="0" kern="1200" dirty="0" err="1">
                <a:solidFill>
                  <a:schemeClr val="tx1"/>
                </a:solidFill>
                <a:effectLst/>
                <a:latin typeface="+mn-lt"/>
                <a:ea typeface="+mn-ea"/>
                <a:cs typeface="+mn-cs"/>
              </a:rPr>
              <a:t>Thase</a:t>
            </a:r>
            <a:r>
              <a:rPr lang="da-DK" sz="1200" b="0" i="0" kern="1200" dirty="0">
                <a:solidFill>
                  <a:schemeClr val="tx1"/>
                </a:solidFill>
                <a:effectLst/>
                <a:latin typeface="+mn-lt"/>
                <a:ea typeface="+mn-ea"/>
                <a:cs typeface="+mn-cs"/>
              </a:rPr>
              <a:t> ME, </a:t>
            </a:r>
            <a:r>
              <a:rPr lang="da-DK" sz="1200" b="0" i="0" kern="1200" dirty="0" err="1">
                <a:solidFill>
                  <a:schemeClr val="tx1"/>
                </a:solidFill>
                <a:effectLst/>
                <a:latin typeface="+mn-lt"/>
                <a:ea typeface="+mn-ea"/>
                <a:cs typeface="+mn-cs"/>
              </a:rPr>
              <a:t>Mallinger</a:t>
            </a:r>
            <a:r>
              <a:rPr lang="da-DK" sz="1200" b="0" i="0" kern="1200" dirty="0">
                <a:solidFill>
                  <a:schemeClr val="tx1"/>
                </a:solidFill>
                <a:effectLst/>
                <a:latin typeface="+mn-lt"/>
                <a:ea typeface="+mn-ea"/>
                <a:cs typeface="+mn-cs"/>
              </a:rPr>
              <a:t> AG, </a:t>
            </a:r>
            <a:r>
              <a:rPr lang="da-DK" sz="1200" b="0" i="0" kern="1200" dirty="0" err="1">
                <a:solidFill>
                  <a:schemeClr val="tx1"/>
                </a:solidFill>
                <a:effectLst/>
                <a:latin typeface="+mn-lt"/>
                <a:ea typeface="+mn-ea"/>
                <a:cs typeface="+mn-cs"/>
              </a:rPr>
              <a:t>Swartz</a:t>
            </a:r>
            <a:r>
              <a:rPr lang="da-DK" sz="1200" b="0" i="0" kern="1200" dirty="0">
                <a:solidFill>
                  <a:schemeClr val="tx1"/>
                </a:solidFill>
                <a:effectLst/>
                <a:latin typeface="+mn-lt"/>
                <a:ea typeface="+mn-ea"/>
                <a:cs typeface="+mn-cs"/>
              </a:rPr>
              <a:t> HA, </a:t>
            </a:r>
            <a:r>
              <a:rPr lang="da-DK" sz="1200" b="0" i="0" kern="1200" dirty="0" err="1">
                <a:solidFill>
                  <a:schemeClr val="tx1"/>
                </a:solidFill>
                <a:effectLst/>
                <a:latin typeface="+mn-lt"/>
                <a:ea typeface="+mn-ea"/>
                <a:cs typeface="+mn-cs"/>
              </a:rPr>
              <a:t>Fagiolini</a:t>
            </a:r>
            <a:r>
              <a:rPr lang="da-DK" sz="1200" b="0" i="0" kern="1200" dirty="0">
                <a:solidFill>
                  <a:schemeClr val="tx1"/>
                </a:solidFill>
                <a:effectLst/>
                <a:latin typeface="+mn-lt"/>
                <a:ea typeface="+mn-ea"/>
                <a:cs typeface="+mn-cs"/>
              </a:rPr>
              <a:t> AM, </a:t>
            </a:r>
            <a:r>
              <a:rPr lang="da-DK" sz="1200" b="0" i="0" kern="1200" dirty="0" err="1">
                <a:solidFill>
                  <a:schemeClr val="tx1"/>
                </a:solidFill>
                <a:effectLst/>
                <a:latin typeface="+mn-lt"/>
                <a:ea typeface="+mn-ea"/>
                <a:cs typeface="+mn-cs"/>
              </a:rPr>
              <a:t>Grochocinski</a:t>
            </a:r>
            <a:r>
              <a:rPr lang="da-DK" sz="1200" b="0" i="0" kern="1200" dirty="0">
                <a:solidFill>
                  <a:schemeClr val="tx1"/>
                </a:solidFill>
                <a:effectLst/>
                <a:latin typeface="+mn-lt"/>
                <a:ea typeface="+mn-ea"/>
                <a:cs typeface="+mn-cs"/>
              </a:rPr>
              <a:t> V, </a:t>
            </a:r>
            <a:r>
              <a:rPr lang="da-DK" sz="1200" b="0" i="0" kern="1200" dirty="0" err="1">
                <a:solidFill>
                  <a:schemeClr val="tx1"/>
                </a:solidFill>
                <a:effectLst/>
                <a:latin typeface="+mn-lt"/>
                <a:ea typeface="+mn-ea"/>
                <a:cs typeface="+mn-cs"/>
              </a:rPr>
              <a:t>Houck</a:t>
            </a:r>
            <a:r>
              <a:rPr lang="da-DK" sz="1200" b="0" i="0" kern="1200" dirty="0">
                <a:solidFill>
                  <a:schemeClr val="tx1"/>
                </a:solidFill>
                <a:effectLst/>
                <a:latin typeface="+mn-lt"/>
                <a:ea typeface="+mn-ea"/>
                <a:cs typeface="+mn-cs"/>
              </a:rPr>
              <a:t> P, Scott J, Thompson W, Monk T. </a:t>
            </a:r>
            <a:r>
              <a:rPr lang="da-DK" sz="1200" b="0" i="0" kern="1200" dirty="0" err="1">
                <a:solidFill>
                  <a:schemeClr val="tx1"/>
                </a:solidFill>
                <a:effectLst/>
                <a:latin typeface="+mn-lt"/>
                <a:ea typeface="+mn-ea"/>
                <a:cs typeface="+mn-cs"/>
              </a:rPr>
              <a:t>Two-year</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outcomes</a:t>
            </a:r>
            <a:r>
              <a:rPr lang="da-DK" sz="1200" b="0" i="0" kern="1200" dirty="0">
                <a:solidFill>
                  <a:schemeClr val="tx1"/>
                </a:solidFill>
                <a:effectLst/>
                <a:latin typeface="+mn-lt"/>
                <a:ea typeface="+mn-ea"/>
                <a:cs typeface="+mn-cs"/>
              </a:rPr>
              <a:t> for </a:t>
            </a:r>
            <a:r>
              <a:rPr lang="da-DK" sz="1200" b="0" i="0" kern="1200" dirty="0" err="1">
                <a:solidFill>
                  <a:schemeClr val="tx1"/>
                </a:solidFill>
                <a:effectLst/>
                <a:latin typeface="+mn-lt"/>
                <a:ea typeface="+mn-ea"/>
                <a:cs typeface="+mn-cs"/>
              </a:rPr>
              <a:t>interpersonal</a:t>
            </a:r>
            <a:r>
              <a:rPr lang="da-DK" sz="1200" b="0" i="0" kern="1200" dirty="0">
                <a:solidFill>
                  <a:schemeClr val="tx1"/>
                </a:solidFill>
                <a:effectLst/>
                <a:latin typeface="+mn-lt"/>
                <a:ea typeface="+mn-ea"/>
                <a:cs typeface="+mn-cs"/>
              </a:rPr>
              <a:t> and social </a:t>
            </a:r>
            <a:r>
              <a:rPr lang="da-DK" sz="1200" b="0" i="0" kern="1200" dirty="0" err="1">
                <a:solidFill>
                  <a:schemeClr val="tx1"/>
                </a:solidFill>
                <a:effectLst/>
                <a:latin typeface="+mn-lt"/>
                <a:ea typeface="+mn-ea"/>
                <a:cs typeface="+mn-cs"/>
              </a:rPr>
              <a:t>rhythm</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therapy</a:t>
            </a:r>
            <a:r>
              <a:rPr lang="da-DK" sz="1200" b="0" i="0" kern="1200" dirty="0">
                <a:solidFill>
                  <a:schemeClr val="tx1"/>
                </a:solidFill>
                <a:effectLst/>
                <a:latin typeface="+mn-lt"/>
                <a:ea typeface="+mn-ea"/>
                <a:cs typeface="+mn-cs"/>
              </a:rPr>
              <a:t> in </a:t>
            </a:r>
            <a:r>
              <a:rPr lang="da-DK" sz="1200" b="0" i="0" kern="1200" dirty="0" err="1">
                <a:solidFill>
                  <a:schemeClr val="tx1"/>
                </a:solidFill>
                <a:effectLst/>
                <a:latin typeface="+mn-lt"/>
                <a:ea typeface="+mn-ea"/>
                <a:cs typeface="+mn-cs"/>
              </a:rPr>
              <a:t>individuals</a:t>
            </a:r>
            <a:r>
              <a:rPr lang="da-DK" sz="1200" b="0" i="0" kern="1200" dirty="0">
                <a:solidFill>
                  <a:schemeClr val="tx1"/>
                </a:solidFill>
                <a:effectLst/>
                <a:latin typeface="+mn-lt"/>
                <a:ea typeface="+mn-ea"/>
                <a:cs typeface="+mn-cs"/>
              </a:rPr>
              <a:t> with bipolar I </a:t>
            </a:r>
            <a:r>
              <a:rPr lang="da-DK" sz="1200" b="0" i="0" kern="1200" dirty="0" err="1">
                <a:solidFill>
                  <a:schemeClr val="tx1"/>
                </a:solidFill>
                <a:effectLst/>
                <a:latin typeface="+mn-lt"/>
                <a:ea typeface="+mn-ea"/>
                <a:cs typeface="+mn-cs"/>
              </a:rPr>
              <a:t>disorder</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Arch</a:t>
            </a:r>
            <a:r>
              <a:rPr lang="da-DK" sz="1200" b="0" i="0" kern="1200" dirty="0">
                <a:solidFill>
                  <a:schemeClr val="tx1"/>
                </a:solidFill>
                <a:effectLst/>
                <a:latin typeface="+mn-lt"/>
                <a:ea typeface="+mn-ea"/>
                <a:cs typeface="+mn-cs"/>
              </a:rPr>
              <a:t> Gen </a:t>
            </a:r>
            <a:r>
              <a:rPr lang="da-DK" sz="1200" b="0" i="0" kern="1200" dirty="0" err="1">
                <a:solidFill>
                  <a:schemeClr val="tx1"/>
                </a:solidFill>
                <a:effectLst/>
                <a:latin typeface="+mn-lt"/>
                <a:ea typeface="+mn-ea"/>
                <a:cs typeface="+mn-cs"/>
              </a:rPr>
              <a:t>Psychiatry</a:t>
            </a:r>
            <a:r>
              <a:rPr lang="da-DK" sz="1200" b="0" i="0" kern="1200" dirty="0">
                <a:solidFill>
                  <a:schemeClr val="tx1"/>
                </a:solidFill>
                <a:effectLst/>
                <a:latin typeface="+mn-lt"/>
                <a:ea typeface="+mn-ea"/>
                <a:cs typeface="+mn-cs"/>
              </a:rPr>
              <a:t>. 2005 Sep;62(9):996-1004. </a:t>
            </a:r>
            <a:r>
              <a:rPr lang="da-DK" sz="1200" b="0" i="0" kern="1200" dirty="0" err="1">
                <a:solidFill>
                  <a:schemeClr val="tx1"/>
                </a:solidFill>
                <a:effectLst/>
                <a:latin typeface="+mn-lt"/>
                <a:ea typeface="+mn-ea"/>
                <a:cs typeface="+mn-cs"/>
              </a:rPr>
              <a:t>doi</a:t>
            </a:r>
            <a:r>
              <a:rPr lang="da-DK" sz="1200" b="0" i="0" kern="1200" dirty="0">
                <a:solidFill>
                  <a:schemeClr val="tx1"/>
                </a:solidFill>
                <a:effectLst/>
                <a:latin typeface="+mn-lt"/>
                <a:ea typeface="+mn-ea"/>
                <a:cs typeface="+mn-cs"/>
              </a:rPr>
              <a:t>: 10.1001/archpsyc.62.9.996. PMID: 16143731.</a:t>
            </a:r>
            <a:endParaRPr lang="da-DK" dirty="0"/>
          </a:p>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8</a:t>
            </a:fld>
            <a:endParaRPr lang="da-DK"/>
          </a:p>
        </p:txBody>
      </p:sp>
    </p:spTree>
    <p:extLst>
      <p:ext uri="{BB962C8B-B14F-4D97-AF65-F5344CB8AC3E}">
        <p14:creationId xmlns:p14="http://schemas.microsoft.com/office/powerpoint/2010/main" val="686572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Øverst en understregning stressorer kan være direkte og indirekte – eks. Det kan være glædeligt at være forelsket, men dette kan føre til besvær med at sove, som kan føre til </a:t>
            </a:r>
            <a:r>
              <a:rPr lang="da-DK" dirty="0" err="1"/>
              <a:t>destabilitet</a:t>
            </a:r>
            <a:r>
              <a:rPr lang="da-DK" dirty="0"/>
              <a:t>.</a:t>
            </a:r>
          </a:p>
          <a:p>
            <a:r>
              <a:rPr lang="da-DK" dirty="0"/>
              <a:t>Et nyt job med spændende opgaver kan føre til overaktivering mv.</a:t>
            </a:r>
          </a:p>
        </p:txBody>
      </p:sp>
      <p:sp>
        <p:nvSpPr>
          <p:cNvPr id="4" name="Pladsholder til slidenummer 3"/>
          <p:cNvSpPr>
            <a:spLocks noGrp="1"/>
          </p:cNvSpPr>
          <p:nvPr>
            <p:ph type="sldNum" sz="quarter" idx="5"/>
          </p:nvPr>
        </p:nvSpPr>
        <p:spPr/>
        <p:txBody>
          <a:bodyPr/>
          <a:lstStyle/>
          <a:p>
            <a:fld id="{82C58B56-B695-4381-BDD7-C7DFF851DD59}" type="slidenum">
              <a:rPr lang="da-DK" smtClean="0"/>
              <a:t>9</a:t>
            </a:fld>
            <a:endParaRPr lang="da-DK"/>
          </a:p>
        </p:txBody>
      </p:sp>
    </p:spTree>
    <p:extLst>
      <p:ext uri="{BB962C8B-B14F-4D97-AF65-F5344CB8AC3E}">
        <p14:creationId xmlns:p14="http://schemas.microsoft.com/office/powerpoint/2010/main" val="2471478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14205D4-718A-C47D-B6F7-4D086E5409D4}"/>
              </a:ext>
            </a:extLst>
          </p:cNvPr>
          <p:cNvSpPr/>
          <p:nvPr userDrawn="1"/>
        </p:nvSpPr>
        <p:spPr>
          <a:xfrm>
            <a:off x="1014884" y="1205793"/>
            <a:ext cx="10088545" cy="4672483"/>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p:nvPr>
        </p:nvSpPr>
        <p:spPr>
          <a:xfrm>
            <a:off x="6561574" y="1522315"/>
            <a:ext cx="4106425" cy="2258943"/>
          </a:xfrm>
        </p:spPr>
        <p:txBody>
          <a:bodyPr anchor="b">
            <a:normAutofit/>
          </a:bodyPr>
          <a:lstStyle>
            <a:lvl1pPr algn="l">
              <a:defRPr sz="4400"/>
            </a:lvl1pPr>
          </a:lstStyle>
          <a:p>
            <a:r>
              <a:rPr lang="da-DK"/>
              <a:t>Klik for at redigere titeltypografien i masteren</a:t>
            </a:r>
            <a:endParaRPr lang="da-DK" dirty="0"/>
          </a:p>
        </p:txBody>
      </p:sp>
      <p:sp>
        <p:nvSpPr>
          <p:cNvPr id="3" name="Undertitel 2"/>
          <p:cNvSpPr>
            <a:spLocks noGrp="1"/>
          </p:cNvSpPr>
          <p:nvPr>
            <p:ph type="subTitle" idx="1"/>
          </p:nvPr>
        </p:nvSpPr>
        <p:spPr>
          <a:xfrm>
            <a:off x="6561574" y="3873333"/>
            <a:ext cx="4106425" cy="175373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9" name="Pladsholder til billede 8">
            <a:extLst>
              <a:ext uri="{FF2B5EF4-FFF2-40B4-BE49-F238E27FC236}">
                <a16:creationId xmlns:a16="http://schemas.microsoft.com/office/drawing/2014/main" id="{64C1CB41-8C26-1C5A-A23A-974290272560}"/>
              </a:ext>
            </a:extLst>
          </p:cNvPr>
          <p:cNvSpPr>
            <a:spLocks noGrp="1"/>
          </p:cNvSpPr>
          <p:nvPr>
            <p:ph type="pic" sz="quarter" idx="13"/>
          </p:nvPr>
        </p:nvSpPr>
        <p:spPr>
          <a:xfrm>
            <a:off x="1524001" y="1522316"/>
            <a:ext cx="4762499" cy="4104750"/>
          </a:xfrm>
        </p:spPr>
        <p:txBody>
          <a:bodyPr/>
          <a:lstStyle>
            <a:lvl1pPr marL="0" indent="0">
              <a:buNone/>
              <a:defRPr/>
            </a:lvl1pPr>
          </a:lstStyle>
          <a:p>
            <a:r>
              <a:rPr lang="da-DK"/>
              <a:t>Klik på ikonet for at tilføje et billede</a:t>
            </a:r>
          </a:p>
        </p:txBody>
      </p:sp>
    </p:spTree>
    <p:extLst>
      <p:ext uri="{BB962C8B-B14F-4D97-AF65-F5344CB8AC3E}">
        <p14:creationId xmlns:p14="http://schemas.microsoft.com/office/powerpoint/2010/main" val="277145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24918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371791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slide">
    <p:bg>
      <p:bgPr>
        <a:solidFill>
          <a:schemeClr val="accent1">
            <a:alpha val="1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41862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0" y="874059"/>
            <a:ext cx="10515600" cy="772351"/>
          </a:xfrm>
        </p:spPr>
        <p:txBody>
          <a:bodyPr/>
          <a:lstStyle/>
          <a:p>
            <a:r>
              <a:rPr lang="da-DK"/>
              <a:t>Klik for at redigere titeltypografien i masteren</a:t>
            </a:r>
            <a:endParaRPr lang="da-DK" dirty="0"/>
          </a:p>
        </p:txBody>
      </p:sp>
      <p:sp>
        <p:nvSpPr>
          <p:cNvPr id="3" name="Pladsholder til indhold 2"/>
          <p:cNvSpPr>
            <a:spLocks noGrp="1"/>
          </p:cNvSpPr>
          <p:nvPr>
            <p:ph idx="1"/>
          </p:nvPr>
        </p:nvSpPr>
        <p:spPr>
          <a:xfrm>
            <a:off x="838200" y="1846907"/>
            <a:ext cx="10515600" cy="439998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153492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873887"/>
            <a:ext cx="10515600" cy="772351"/>
          </a:xfrm>
        </p:spPr>
        <p:txBody>
          <a:bodyPr/>
          <a:lstStyle/>
          <a:p>
            <a:r>
              <a:rPr lang="da-DK"/>
              <a:t>Klik for at redigere titeltypografien i masteren</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18597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93662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872205"/>
            <a:ext cx="10515600" cy="772351"/>
          </a:xfrm>
        </p:spPr>
        <p:txBody>
          <a:bodyPr/>
          <a:lstStyle>
            <a:lvl1pPr algn="l">
              <a:defRPr/>
            </a:lvl1pPr>
          </a:lstStyle>
          <a:p>
            <a:r>
              <a:rPr lang="da-DK"/>
              <a:t>Klik for at redigere titeltypografien i masteren</a:t>
            </a:r>
            <a:endParaRPr lang="da-DK" dirty="0"/>
          </a:p>
        </p:txBody>
      </p:sp>
    </p:spTree>
    <p:extLst>
      <p:ext uri="{BB962C8B-B14F-4D97-AF65-F5344CB8AC3E}">
        <p14:creationId xmlns:p14="http://schemas.microsoft.com/office/powerpoint/2010/main" val="183051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79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5397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860119"/>
            <a:ext cx="10515600" cy="772351"/>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838200" y="1753774"/>
            <a:ext cx="10515600" cy="4475010"/>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dirty="0"/>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1400E-71D7-41D1-8A2E-1357AFC3B79B}" type="slidenum">
              <a:rPr lang="da-DK" smtClean="0"/>
              <a:t>‹#›</a:t>
            </a:fld>
            <a:endParaRPr lang="da-DK"/>
          </a:p>
        </p:txBody>
      </p:sp>
      <p:pic>
        <p:nvPicPr>
          <p:cNvPr id="7" name="Billed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6981" y="153769"/>
            <a:ext cx="1342437" cy="643699"/>
          </a:xfrm>
          <a:prstGeom prst="rect">
            <a:avLst/>
          </a:prstGeom>
          <a:effectLst/>
        </p:spPr>
      </p:pic>
      <p:pic>
        <p:nvPicPr>
          <p:cNvPr id="9" name="Billede 8">
            <a:extLst>
              <a:ext uri="{FF2B5EF4-FFF2-40B4-BE49-F238E27FC236}">
                <a16:creationId xmlns:a16="http://schemas.microsoft.com/office/drawing/2014/main" id="{9B282C5D-82F4-D240-79EC-55C30427B6AE}"/>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7378574" y="6255011"/>
            <a:ext cx="4505738" cy="467700"/>
          </a:xfrm>
          <a:prstGeom prst="rect">
            <a:avLst/>
          </a:prstGeom>
        </p:spPr>
      </p:pic>
    </p:spTree>
    <p:extLst>
      <p:ext uri="{BB962C8B-B14F-4D97-AF65-F5344CB8AC3E}">
        <p14:creationId xmlns:p14="http://schemas.microsoft.com/office/powerpoint/2010/main" val="1719003374"/>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5" r:id="rId3"/>
    <p:sldLayoutId id="214748365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3E3BA52-986B-9AD3-70D1-7A83914C549A}"/>
              </a:ext>
            </a:extLst>
          </p:cNvPr>
          <p:cNvSpPr>
            <a:spLocks noGrp="1"/>
          </p:cNvSpPr>
          <p:nvPr>
            <p:ph type="ctrTitle"/>
          </p:nvPr>
        </p:nvSpPr>
        <p:spPr>
          <a:xfrm>
            <a:off x="6561574" y="1522315"/>
            <a:ext cx="4106425" cy="2258943"/>
          </a:xfrm>
        </p:spPr>
        <p:txBody>
          <a:bodyPr anchor="b">
            <a:normAutofit/>
          </a:bodyPr>
          <a:lstStyle/>
          <a:p>
            <a:r>
              <a:rPr lang="da-DK" sz="3100" b="1" dirty="0"/>
              <a:t>STRESSHÅNDTERING</a:t>
            </a:r>
          </a:p>
        </p:txBody>
      </p:sp>
      <p:sp>
        <p:nvSpPr>
          <p:cNvPr id="6" name="Undertitel 5">
            <a:extLst>
              <a:ext uri="{FF2B5EF4-FFF2-40B4-BE49-F238E27FC236}">
                <a16:creationId xmlns:a16="http://schemas.microsoft.com/office/drawing/2014/main" id="{F7855F94-6B26-13BB-E67C-E83EE2A68B03}"/>
              </a:ext>
            </a:extLst>
          </p:cNvPr>
          <p:cNvSpPr>
            <a:spLocks noGrp="1"/>
          </p:cNvSpPr>
          <p:nvPr>
            <p:ph type="subTitle" idx="1"/>
          </p:nvPr>
        </p:nvSpPr>
        <p:spPr>
          <a:xfrm>
            <a:off x="6561574" y="3873333"/>
            <a:ext cx="4106425" cy="1753733"/>
          </a:xfrm>
        </p:spPr>
        <p:txBody>
          <a:bodyPr>
            <a:normAutofit/>
          </a:bodyPr>
          <a:lstStyle/>
          <a:p>
            <a:pPr algn="ctr"/>
            <a:r>
              <a:rPr lang="da-DK" dirty="0" err="1"/>
              <a:t>Psykoedukation</a:t>
            </a:r>
            <a:r>
              <a:rPr lang="da-DK" dirty="0"/>
              <a:t> ved bipolar lidelse</a:t>
            </a:r>
          </a:p>
        </p:txBody>
      </p:sp>
      <p:pic>
        <p:nvPicPr>
          <p:cNvPr id="7" name="Billede 6" descr="Et billede, der indeholder tegning, Børnekunst, illustration/afbildning, tegneserie&#10;&#10;Indhold genereret af kunstig intelligens kan være forkert.">
            <a:extLst>
              <a:ext uri="{FF2B5EF4-FFF2-40B4-BE49-F238E27FC236}">
                <a16:creationId xmlns:a16="http://schemas.microsoft.com/office/drawing/2014/main" id="{8E7426E5-EFBB-1340-61AC-0AAD1ACDFAE1}"/>
              </a:ext>
            </a:extLst>
          </p:cNvPr>
          <p:cNvPicPr>
            <a:picLocks noChangeAspect="1"/>
          </p:cNvPicPr>
          <p:nvPr/>
        </p:nvPicPr>
        <p:blipFill>
          <a:blip r:embed="rId3" cstate="print">
            <a:extLst>
              <a:ext uri="{28A0092B-C50C-407E-A947-70E740481C1C}">
                <a14:useLocalDpi xmlns:a14="http://schemas.microsoft.com/office/drawing/2010/main" val="0"/>
              </a:ext>
            </a:extLst>
          </a:blip>
          <a:srcRect l="2153" r="1656" b="13833"/>
          <a:stretch>
            <a:fillRect/>
          </a:stretch>
        </p:blipFill>
        <p:spPr>
          <a:xfrm>
            <a:off x="1523203" y="1522316"/>
            <a:ext cx="4581009" cy="41035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182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91312CEE-340A-82AB-64B8-F0710EC4ABEE}"/>
              </a:ext>
            </a:extLst>
          </p:cNvPr>
          <p:cNvSpPr>
            <a:spLocks noGrp="1"/>
          </p:cNvSpPr>
          <p:nvPr>
            <p:ph idx="1"/>
          </p:nvPr>
        </p:nvSpPr>
        <p:spPr>
          <a:xfrm>
            <a:off x="1597378" y="2086085"/>
            <a:ext cx="8791222" cy="4237469"/>
          </a:xfrm>
        </p:spPr>
        <p:txBody>
          <a:bodyPr/>
          <a:lstStyle/>
          <a:p>
            <a:endParaRPr lang="da-DK" dirty="0"/>
          </a:p>
          <a:p>
            <a:endParaRPr lang="da-DK" dirty="0"/>
          </a:p>
          <a:p>
            <a:endParaRPr lang="da-DK" dirty="0"/>
          </a:p>
          <a:p>
            <a:pPr marL="0" indent="0">
              <a:buNone/>
            </a:pPr>
            <a:r>
              <a:rPr lang="da-DK" dirty="0"/>
              <a:t>                   Kan I identificerer kilder til stress i jeres liv?</a:t>
            </a:r>
          </a:p>
        </p:txBody>
      </p:sp>
      <p:sp>
        <p:nvSpPr>
          <p:cNvPr id="5" name="Titel 4">
            <a:extLst>
              <a:ext uri="{FF2B5EF4-FFF2-40B4-BE49-F238E27FC236}">
                <a16:creationId xmlns:a16="http://schemas.microsoft.com/office/drawing/2014/main" id="{39D15B22-3BC6-F907-B1FF-064DF54B00E9}"/>
              </a:ext>
            </a:extLst>
          </p:cNvPr>
          <p:cNvSpPr>
            <a:spLocks noGrp="1"/>
          </p:cNvSpPr>
          <p:nvPr>
            <p:ph type="title"/>
          </p:nvPr>
        </p:nvSpPr>
        <p:spPr>
          <a:xfrm>
            <a:off x="838200" y="862770"/>
            <a:ext cx="10515600" cy="772351"/>
          </a:xfrm>
        </p:spPr>
        <p:txBody>
          <a:bodyPr/>
          <a:lstStyle/>
          <a:p>
            <a:endParaRPr lang="da-DK"/>
          </a:p>
        </p:txBody>
      </p:sp>
      <p:pic>
        <p:nvPicPr>
          <p:cNvPr id="7" name="Billede 6" descr="Et billede, der indeholder tegning, skitse, illustration/afbildning, tegneserie&#10;&#10;Indhold genereret af kunstig intelligens kan være forkert.">
            <a:extLst>
              <a:ext uri="{FF2B5EF4-FFF2-40B4-BE49-F238E27FC236}">
                <a16:creationId xmlns:a16="http://schemas.microsoft.com/office/drawing/2014/main" id="{760EB880-25AB-CDA9-C837-3ACA202EF5C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5689" t="3261" r="8909" b="11056"/>
          <a:stretch/>
        </p:blipFill>
        <p:spPr>
          <a:xfrm>
            <a:off x="860844" y="2311400"/>
            <a:ext cx="2006600" cy="3786841"/>
          </a:xfrm>
          <a:prstGeom prst="rect">
            <a:avLst/>
          </a:prstGeom>
        </p:spPr>
      </p:pic>
    </p:spTree>
    <p:extLst>
      <p:ext uri="{BB962C8B-B14F-4D97-AF65-F5344CB8AC3E}">
        <p14:creationId xmlns:p14="http://schemas.microsoft.com/office/powerpoint/2010/main" val="3538832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DF843D09-DD44-CED0-9135-308420F7E23C}"/>
              </a:ext>
            </a:extLst>
          </p:cNvPr>
          <p:cNvSpPr>
            <a:spLocks noGrp="1"/>
          </p:cNvSpPr>
          <p:nvPr>
            <p:ph idx="1"/>
          </p:nvPr>
        </p:nvSpPr>
        <p:spPr>
          <a:xfrm>
            <a:off x="3499556" y="1885243"/>
            <a:ext cx="7854244" cy="4361647"/>
          </a:xfrm>
        </p:spPr>
        <p:txBody>
          <a:bodyPr/>
          <a:lstStyle/>
          <a:p>
            <a:endParaRPr lang="da-DK" dirty="0"/>
          </a:p>
          <a:p>
            <a:endParaRPr lang="da-DK" dirty="0"/>
          </a:p>
          <a:p>
            <a:endParaRPr lang="da-DK" dirty="0"/>
          </a:p>
          <a:p>
            <a:pPr marL="0" indent="0" algn="ctr">
              <a:buNone/>
            </a:pPr>
            <a:r>
              <a:rPr lang="da-DK" dirty="0"/>
              <a:t>Har i oplevet, når i ser tilbage, at stress har været en faktor i nye faser?</a:t>
            </a:r>
          </a:p>
        </p:txBody>
      </p:sp>
      <p:sp>
        <p:nvSpPr>
          <p:cNvPr id="6" name="Titel 5">
            <a:extLst>
              <a:ext uri="{FF2B5EF4-FFF2-40B4-BE49-F238E27FC236}">
                <a16:creationId xmlns:a16="http://schemas.microsoft.com/office/drawing/2014/main" id="{9D9F9658-692A-CCB5-AFDC-22E102C879B7}"/>
              </a:ext>
            </a:extLst>
          </p:cNvPr>
          <p:cNvSpPr>
            <a:spLocks noGrp="1"/>
          </p:cNvSpPr>
          <p:nvPr>
            <p:ph type="title"/>
          </p:nvPr>
        </p:nvSpPr>
        <p:spPr/>
        <p:txBody>
          <a:bodyPr/>
          <a:lstStyle/>
          <a:p>
            <a:endParaRPr lang="da-DK"/>
          </a:p>
        </p:txBody>
      </p:sp>
      <p:pic>
        <p:nvPicPr>
          <p:cNvPr id="3074" name="Picture 2" descr="Et billede, der indeholder tegning, skitse, illustration/afbildning, tegneserie&#10;&#10;Indhold genereret af kunstig intelligens kan være forkert.">
            <a:extLst>
              <a:ext uri="{FF2B5EF4-FFF2-40B4-BE49-F238E27FC236}">
                <a16:creationId xmlns:a16="http://schemas.microsoft.com/office/drawing/2014/main" id="{D4B9532E-F546-A21F-5383-D3BAC5E3D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47752"/>
            <a:ext cx="2314575"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357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FDE570-AEA3-35FD-6734-5C7E0F70A974}"/>
              </a:ext>
            </a:extLst>
          </p:cNvPr>
          <p:cNvSpPr>
            <a:spLocks noGrp="1"/>
          </p:cNvSpPr>
          <p:nvPr>
            <p:ph type="title"/>
          </p:nvPr>
        </p:nvSpPr>
        <p:spPr/>
        <p:txBody>
          <a:bodyPr>
            <a:normAutofit/>
          </a:bodyPr>
          <a:lstStyle/>
          <a:p>
            <a:r>
              <a:rPr lang="da-DK" sz="3200" b="1" dirty="0"/>
              <a:t>STRESSHÅNDTERING</a:t>
            </a:r>
          </a:p>
        </p:txBody>
      </p:sp>
      <p:sp>
        <p:nvSpPr>
          <p:cNvPr id="3" name="Pladsholder til indhold 2">
            <a:extLst>
              <a:ext uri="{FF2B5EF4-FFF2-40B4-BE49-F238E27FC236}">
                <a16:creationId xmlns:a16="http://schemas.microsoft.com/office/drawing/2014/main" id="{1A43A1DB-C7E0-5F5D-3C4F-006195C5FAF6}"/>
              </a:ext>
            </a:extLst>
          </p:cNvPr>
          <p:cNvSpPr>
            <a:spLocks noGrp="1"/>
          </p:cNvSpPr>
          <p:nvPr>
            <p:ph idx="1"/>
          </p:nvPr>
        </p:nvSpPr>
        <p:spPr/>
        <p:txBody>
          <a:bodyPr>
            <a:normAutofit fontScale="92500" lnSpcReduction="10000"/>
          </a:bodyPr>
          <a:lstStyle/>
          <a:p>
            <a:pPr marL="0" indent="0">
              <a:buNone/>
            </a:pPr>
            <a:r>
              <a:rPr lang="da-DK" b="1" dirty="0"/>
              <a:t>Rutiner og struktur</a:t>
            </a:r>
            <a:endParaRPr lang="da-DK" dirty="0"/>
          </a:p>
          <a:p>
            <a:pPr lvl="1"/>
            <a:r>
              <a:rPr lang="da-DK" dirty="0"/>
              <a:t>Regelmæssig døgnrytme (søvn, måltider, daglige gøremål)</a:t>
            </a:r>
          </a:p>
          <a:p>
            <a:pPr lvl="1"/>
            <a:r>
              <a:rPr lang="da-DK" dirty="0"/>
              <a:t>Planlæg hverdagen med plads til pauser</a:t>
            </a:r>
          </a:p>
          <a:p>
            <a:pPr lvl="1"/>
            <a:endParaRPr lang="da-DK" dirty="0"/>
          </a:p>
          <a:p>
            <a:pPr marL="0" indent="0">
              <a:buNone/>
            </a:pPr>
            <a:r>
              <a:rPr lang="da-DK" b="1" dirty="0"/>
              <a:t>Søvn</a:t>
            </a:r>
            <a:endParaRPr lang="da-DK" dirty="0"/>
          </a:p>
          <a:p>
            <a:pPr lvl="1"/>
            <a:r>
              <a:rPr lang="da-DK" dirty="0"/>
              <a:t>Gå i seng og stå op på samme tid</a:t>
            </a:r>
          </a:p>
          <a:p>
            <a:pPr lvl="1"/>
            <a:r>
              <a:rPr lang="da-DK" dirty="0"/>
              <a:t>Undgå skærme, koffein og alkohol sent på dagen</a:t>
            </a:r>
          </a:p>
          <a:p>
            <a:pPr lvl="1"/>
            <a:r>
              <a:rPr lang="da-DK" dirty="0"/>
              <a:t>Lav en rolig senge-rutine</a:t>
            </a:r>
          </a:p>
          <a:p>
            <a:pPr lvl="1"/>
            <a:endParaRPr lang="da-DK" dirty="0"/>
          </a:p>
          <a:p>
            <a:pPr marL="0" indent="0">
              <a:buNone/>
            </a:pPr>
            <a:r>
              <a:rPr lang="da-DK" b="1" dirty="0"/>
              <a:t>Fysisk aktivitet</a:t>
            </a:r>
            <a:endParaRPr lang="da-DK" dirty="0"/>
          </a:p>
          <a:p>
            <a:pPr lvl="1"/>
            <a:r>
              <a:rPr lang="da-DK" dirty="0"/>
              <a:t>Motion hjælper til at dæmpe uro og forbedre humør</a:t>
            </a:r>
          </a:p>
          <a:p>
            <a:pPr lvl="1"/>
            <a:r>
              <a:rPr lang="da-DK" dirty="0"/>
              <a:t>Vælg noget realistisk og gerne lystbetonet (gåtur, cykling, yoga)</a:t>
            </a:r>
          </a:p>
          <a:p>
            <a:endParaRPr lang="da-DK" dirty="0"/>
          </a:p>
        </p:txBody>
      </p:sp>
    </p:spTree>
    <p:extLst>
      <p:ext uri="{BB962C8B-B14F-4D97-AF65-F5344CB8AC3E}">
        <p14:creationId xmlns:p14="http://schemas.microsoft.com/office/powerpoint/2010/main" val="2838175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224BD6-03C1-2CEE-4A8C-C5E255FA93B8}"/>
              </a:ext>
            </a:extLst>
          </p:cNvPr>
          <p:cNvSpPr>
            <a:spLocks noGrp="1"/>
          </p:cNvSpPr>
          <p:nvPr>
            <p:ph type="title"/>
          </p:nvPr>
        </p:nvSpPr>
        <p:spPr>
          <a:xfrm>
            <a:off x="838200" y="611109"/>
            <a:ext cx="10515600" cy="772351"/>
          </a:xfrm>
        </p:spPr>
        <p:txBody>
          <a:bodyPr>
            <a:normAutofit/>
          </a:bodyPr>
          <a:lstStyle/>
          <a:p>
            <a:r>
              <a:rPr lang="da-DK" sz="3200" b="1" dirty="0"/>
              <a:t>STRESSHÅNDTERING</a:t>
            </a:r>
          </a:p>
        </p:txBody>
      </p:sp>
      <p:sp>
        <p:nvSpPr>
          <p:cNvPr id="3" name="Pladsholder til indhold 2">
            <a:extLst>
              <a:ext uri="{FF2B5EF4-FFF2-40B4-BE49-F238E27FC236}">
                <a16:creationId xmlns:a16="http://schemas.microsoft.com/office/drawing/2014/main" id="{62A910A6-5AC8-748D-B9D6-348161DACB37}"/>
              </a:ext>
            </a:extLst>
          </p:cNvPr>
          <p:cNvSpPr>
            <a:spLocks noGrp="1"/>
          </p:cNvSpPr>
          <p:nvPr>
            <p:ph idx="1"/>
          </p:nvPr>
        </p:nvSpPr>
        <p:spPr>
          <a:xfrm>
            <a:off x="838200" y="1259174"/>
            <a:ext cx="10515600" cy="4987717"/>
          </a:xfrm>
        </p:spPr>
        <p:txBody>
          <a:bodyPr>
            <a:normAutofit/>
          </a:bodyPr>
          <a:lstStyle/>
          <a:p>
            <a:pPr marL="0" indent="0">
              <a:buNone/>
            </a:pPr>
            <a:endParaRPr lang="da-DK" b="1" dirty="0"/>
          </a:p>
          <a:p>
            <a:pPr marL="0" indent="0">
              <a:buNone/>
            </a:pPr>
            <a:r>
              <a:rPr lang="da-DK" b="1" dirty="0"/>
              <a:t>Afslapning og ro</a:t>
            </a:r>
            <a:endParaRPr lang="da-DK" dirty="0"/>
          </a:p>
          <a:p>
            <a:pPr lvl="1"/>
            <a:r>
              <a:rPr lang="da-DK" dirty="0"/>
              <a:t>Enkle åndedrætsøvelser eller meditation - Afspænding af muskler eller mindfulness</a:t>
            </a:r>
          </a:p>
          <a:p>
            <a:pPr marL="0" indent="0">
              <a:buNone/>
            </a:pPr>
            <a:endParaRPr lang="da-DK" b="1" dirty="0"/>
          </a:p>
          <a:p>
            <a:pPr marL="0" indent="0">
              <a:buNone/>
            </a:pPr>
            <a:r>
              <a:rPr lang="da-DK" b="1" dirty="0"/>
              <a:t>Ny medicin - kend risikomedicin</a:t>
            </a:r>
            <a:endParaRPr lang="da-DK" dirty="0"/>
          </a:p>
          <a:p>
            <a:pPr lvl="1"/>
            <a:r>
              <a:rPr lang="da-DK" dirty="0" err="1"/>
              <a:t>Kortikosteroider</a:t>
            </a:r>
            <a:r>
              <a:rPr lang="da-DK" dirty="0"/>
              <a:t> (fx </a:t>
            </a:r>
            <a:r>
              <a:rPr lang="da-DK" dirty="0" err="1"/>
              <a:t>Prednisolon</a:t>
            </a:r>
            <a:r>
              <a:rPr lang="da-DK" dirty="0"/>
              <a:t>) → risiko for manier</a:t>
            </a:r>
          </a:p>
          <a:p>
            <a:pPr lvl="1"/>
            <a:r>
              <a:rPr lang="da-DK" dirty="0" err="1"/>
              <a:t>Antidepressiva</a:t>
            </a:r>
            <a:r>
              <a:rPr lang="da-DK" dirty="0"/>
              <a:t> → risiko for manier</a:t>
            </a:r>
          </a:p>
          <a:p>
            <a:pPr lvl="1"/>
            <a:r>
              <a:rPr lang="da-DK" dirty="0"/>
              <a:t>Smertestillende med opioider → risiko for manier</a:t>
            </a:r>
          </a:p>
          <a:p>
            <a:pPr lvl="1"/>
            <a:r>
              <a:rPr lang="da-DK" dirty="0" err="1"/>
              <a:t>Thyroxin</a:t>
            </a:r>
            <a:r>
              <a:rPr lang="da-DK" dirty="0"/>
              <a:t> (stofskifte) → kan give uro/mani ved overdosering</a:t>
            </a:r>
          </a:p>
          <a:p>
            <a:pPr lvl="0"/>
            <a:endParaRPr lang="da-DK" dirty="0"/>
          </a:p>
          <a:p>
            <a:endParaRPr lang="da-DK" dirty="0"/>
          </a:p>
        </p:txBody>
      </p:sp>
    </p:spTree>
    <p:extLst>
      <p:ext uri="{BB962C8B-B14F-4D97-AF65-F5344CB8AC3E}">
        <p14:creationId xmlns:p14="http://schemas.microsoft.com/office/powerpoint/2010/main" val="2373297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9964E-D75C-D80F-CDD2-7616D7A4EF2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A1289FD-EC7E-5AD5-69B6-0E2695D4D344}"/>
              </a:ext>
            </a:extLst>
          </p:cNvPr>
          <p:cNvSpPr>
            <a:spLocks noGrp="1"/>
          </p:cNvSpPr>
          <p:nvPr>
            <p:ph type="title"/>
          </p:nvPr>
        </p:nvSpPr>
        <p:spPr>
          <a:xfrm>
            <a:off x="838200" y="611109"/>
            <a:ext cx="10515600" cy="772351"/>
          </a:xfrm>
        </p:spPr>
        <p:txBody>
          <a:bodyPr>
            <a:normAutofit/>
          </a:bodyPr>
          <a:lstStyle/>
          <a:p>
            <a:r>
              <a:rPr lang="da-DK" sz="3200" b="1" dirty="0"/>
              <a:t>STRESSHÅNDTERING</a:t>
            </a:r>
          </a:p>
        </p:txBody>
      </p:sp>
      <p:sp>
        <p:nvSpPr>
          <p:cNvPr id="3" name="Pladsholder til indhold 2">
            <a:extLst>
              <a:ext uri="{FF2B5EF4-FFF2-40B4-BE49-F238E27FC236}">
                <a16:creationId xmlns:a16="http://schemas.microsoft.com/office/drawing/2014/main" id="{FF5571B0-5EB1-412A-2C05-E24466A0236D}"/>
              </a:ext>
            </a:extLst>
          </p:cNvPr>
          <p:cNvSpPr>
            <a:spLocks noGrp="1"/>
          </p:cNvSpPr>
          <p:nvPr>
            <p:ph idx="1"/>
          </p:nvPr>
        </p:nvSpPr>
        <p:spPr>
          <a:xfrm>
            <a:off x="838200" y="1259174"/>
            <a:ext cx="10515600" cy="4987717"/>
          </a:xfrm>
        </p:spPr>
        <p:txBody>
          <a:bodyPr>
            <a:normAutofit lnSpcReduction="10000"/>
          </a:bodyPr>
          <a:lstStyle/>
          <a:p>
            <a:pPr marL="0" indent="0">
              <a:buNone/>
            </a:pPr>
            <a:endParaRPr lang="da-DK" b="1" dirty="0"/>
          </a:p>
          <a:p>
            <a:pPr marL="0" indent="0">
              <a:buNone/>
            </a:pPr>
            <a:r>
              <a:rPr lang="da-DK" b="1" dirty="0"/>
              <a:t>Social støtte</a:t>
            </a:r>
            <a:endParaRPr lang="da-DK" dirty="0"/>
          </a:p>
          <a:p>
            <a:pPr lvl="1"/>
            <a:r>
              <a:rPr lang="da-DK" dirty="0"/>
              <a:t>Tal med pårørende eller en ven om det, der fylder</a:t>
            </a:r>
          </a:p>
          <a:p>
            <a:pPr lvl="1"/>
            <a:r>
              <a:rPr lang="da-DK" dirty="0"/>
              <a:t>Opsøg evt. patientforening eller gruppe</a:t>
            </a:r>
          </a:p>
          <a:p>
            <a:pPr marL="0" indent="0">
              <a:buNone/>
            </a:pPr>
            <a:endParaRPr lang="da-DK" b="1" dirty="0"/>
          </a:p>
          <a:p>
            <a:pPr marL="0" indent="0">
              <a:buNone/>
            </a:pPr>
            <a:r>
              <a:rPr lang="da-DK" b="1" dirty="0"/>
              <a:t>Egenomsorg</a:t>
            </a:r>
            <a:endParaRPr lang="da-DK" dirty="0"/>
          </a:p>
          <a:p>
            <a:pPr lvl="1"/>
            <a:r>
              <a:rPr lang="da-DK" dirty="0"/>
              <a:t>Gør ting, der giver glæde og ro (musik, natur, hobbyer)</a:t>
            </a:r>
          </a:p>
          <a:p>
            <a:pPr lvl="1"/>
            <a:r>
              <a:rPr lang="da-DK" dirty="0"/>
              <a:t>Husk at pauser og restitution er en del af hverdagen</a:t>
            </a:r>
            <a:endParaRPr lang="da-DK" b="1" dirty="0"/>
          </a:p>
          <a:p>
            <a:pPr marL="0" indent="0">
              <a:buNone/>
            </a:pPr>
            <a:endParaRPr lang="da-DK" b="1" dirty="0"/>
          </a:p>
          <a:p>
            <a:pPr marL="0" indent="0">
              <a:buNone/>
            </a:pPr>
            <a:r>
              <a:rPr lang="da-DK" b="1" dirty="0"/>
              <a:t>Tidlige signaler</a:t>
            </a:r>
            <a:endParaRPr lang="da-DK" dirty="0"/>
          </a:p>
          <a:p>
            <a:pPr lvl="1"/>
            <a:r>
              <a:rPr lang="da-DK" dirty="0"/>
              <a:t>Vær opmærksom på de tidlige signaler på forværring - Søg hjælp tidligt – kontakt behandler hvis du mærker forværring</a:t>
            </a:r>
          </a:p>
          <a:p>
            <a:pPr marL="0" indent="0">
              <a:buNone/>
            </a:pPr>
            <a:endParaRPr lang="da-DK" b="1" dirty="0"/>
          </a:p>
          <a:p>
            <a:pPr lvl="0"/>
            <a:endParaRPr lang="da-DK" dirty="0"/>
          </a:p>
        </p:txBody>
      </p:sp>
    </p:spTree>
    <p:extLst>
      <p:ext uri="{BB962C8B-B14F-4D97-AF65-F5344CB8AC3E}">
        <p14:creationId xmlns:p14="http://schemas.microsoft.com/office/powerpoint/2010/main" val="1940394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lede 18">
            <a:extLst>
              <a:ext uri="{FF2B5EF4-FFF2-40B4-BE49-F238E27FC236}">
                <a16:creationId xmlns:a16="http://schemas.microsoft.com/office/drawing/2014/main" id="{2572DD0C-F11A-B080-64CC-8887FF88C086}"/>
              </a:ext>
            </a:extLst>
          </p:cNvPr>
          <p:cNvPicPr>
            <a:picLocks noChangeAspect="1"/>
          </p:cNvPicPr>
          <p:nvPr/>
        </p:nvPicPr>
        <p:blipFill>
          <a:blip r:embed="rId3"/>
          <a:stretch>
            <a:fillRect/>
          </a:stretch>
        </p:blipFill>
        <p:spPr>
          <a:xfrm>
            <a:off x="8293297" y="3151452"/>
            <a:ext cx="3693296" cy="2523430"/>
          </a:xfrm>
          <a:prstGeom prst="rect">
            <a:avLst/>
          </a:prstGeom>
        </p:spPr>
      </p:pic>
      <p:sp>
        <p:nvSpPr>
          <p:cNvPr id="1031" name="Content Placeholder 2">
            <a:extLst>
              <a:ext uri="{FF2B5EF4-FFF2-40B4-BE49-F238E27FC236}">
                <a16:creationId xmlns:a16="http://schemas.microsoft.com/office/drawing/2014/main" id="{BF3CEDB4-6CB5-B675-69A0-2CE87BF39BB6}"/>
              </a:ext>
            </a:extLst>
          </p:cNvPr>
          <p:cNvSpPr>
            <a:spLocks noGrp="1"/>
          </p:cNvSpPr>
          <p:nvPr>
            <p:ph sz="half" idx="1"/>
          </p:nvPr>
        </p:nvSpPr>
        <p:spPr>
          <a:xfrm>
            <a:off x="2635365" y="1183118"/>
            <a:ext cx="7504580" cy="5177308"/>
          </a:xfrm>
        </p:spPr>
        <p:txBody>
          <a:bodyPr>
            <a:normAutofit/>
          </a:bodyPr>
          <a:lstStyle/>
          <a:p>
            <a:pPr marL="0" indent="0">
              <a:buNone/>
            </a:pPr>
            <a:r>
              <a:rPr lang="da-DK" dirty="0"/>
              <a:t>Hvordan balancerer I hensynet til jeres sårbarhed  uden at det påvirker livskvalitet?</a:t>
            </a:r>
          </a:p>
          <a:p>
            <a:pPr marL="0" indent="0">
              <a:buNone/>
            </a:pPr>
            <a:endParaRPr lang="da-DK" dirty="0"/>
          </a:p>
          <a:p>
            <a:pPr marL="0" indent="0">
              <a:buNone/>
            </a:pPr>
            <a:endParaRPr lang="da-DK" dirty="0"/>
          </a:p>
          <a:p>
            <a:pPr marL="0" indent="0">
              <a:buNone/>
            </a:pPr>
            <a:r>
              <a:rPr lang="da-DK" dirty="0"/>
              <a:t>Hvad er jeres strategier til at håndtere stressorer?</a:t>
            </a:r>
          </a:p>
        </p:txBody>
      </p:sp>
      <p:pic>
        <p:nvPicPr>
          <p:cNvPr id="2052" name="Picture 4" descr="Et billede, der indeholder tegning, skitse, illustration/afbildning, tegneserie&#10;&#10;Indhold genereret af kunstig intelligens kan være forkert.">
            <a:extLst>
              <a:ext uri="{FF2B5EF4-FFF2-40B4-BE49-F238E27FC236}">
                <a16:creationId xmlns:a16="http://schemas.microsoft.com/office/drawing/2014/main" id="{96CC71BB-C75D-8E47-4CCB-F110840B67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407" y="2670266"/>
            <a:ext cx="2314575"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991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CF03D-8554-C1AC-40DC-E301B037277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58CB92F-0396-6943-3E91-53CD949D04B9}"/>
              </a:ext>
            </a:extLst>
          </p:cNvPr>
          <p:cNvSpPr>
            <a:spLocks noGrp="1"/>
          </p:cNvSpPr>
          <p:nvPr>
            <p:ph type="title"/>
          </p:nvPr>
        </p:nvSpPr>
        <p:spPr/>
        <p:txBody>
          <a:bodyPr>
            <a:normAutofit/>
          </a:bodyPr>
          <a:lstStyle/>
          <a:p>
            <a:r>
              <a:rPr lang="da-DK" sz="3200" b="1" dirty="0"/>
              <a:t>VIGTIGE POINTER</a:t>
            </a:r>
          </a:p>
        </p:txBody>
      </p:sp>
      <p:sp>
        <p:nvSpPr>
          <p:cNvPr id="3" name="Pladsholder til indhold 2">
            <a:extLst>
              <a:ext uri="{FF2B5EF4-FFF2-40B4-BE49-F238E27FC236}">
                <a16:creationId xmlns:a16="http://schemas.microsoft.com/office/drawing/2014/main" id="{E180CFF3-3289-A6FD-07DE-FAB8CB63558A}"/>
              </a:ext>
            </a:extLst>
          </p:cNvPr>
          <p:cNvSpPr>
            <a:spLocks noGrp="1"/>
          </p:cNvSpPr>
          <p:nvPr>
            <p:ph idx="1"/>
          </p:nvPr>
        </p:nvSpPr>
        <p:spPr/>
        <p:txBody>
          <a:bodyPr>
            <a:normAutofit fontScale="85000" lnSpcReduction="20000"/>
          </a:bodyPr>
          <a:lstStyle/>
          <a:p>
            <a:r>
              <a:rPr lang="da-DK" dirty="0"/>
              <a:t>Stressorer er en risikofaktor i forhold til udvikling af såvel (</a:t>
            </a:r>
            <a:r>
              <a:rPr lang="da-DK" dirty="0" err="1"/>
              <a:t>hypo</a:t>
            </a:r>
            <a:r>
              <a:rPr lang="da-DK" dirty="0"/>
              <a:t>)manier som depressioner</a:t>
            </a:r>
          </a:p>
          <a:p>
            <a:endParaRPr lang="da-DK" dirty="0"/>
          </a:p>
          <a:p>
            <a:r>
              <a:rPr lang="da-DK" dirty="0"/>
              <a:t>Stress kan i denne sammenhæng være både positive og negative hændelser, fysisk sygdom, medicin mv.</a:t>
            </a:r>
          </a:p>
          <a:p>
            <a:endParaRPr lang="da-DK" dirty="0"/>
          </a:p>
          <a:p>
            <a:r>
              <a:rPr lang="da-DK" dirty="0"/>
              <a:t>Ens ”system” kan godt være stresset uden at man nødvendigvis føler sig belastet</a:t>
            </a:r>
          </a:p>
          <a:p>
            <a:endParaRPr lang="da-DK" dirty="0"/>
          </a:p>
          <a:p>
            <a:r>
              <a:rPr lang="da-DK" dirty="0"/>
              <a:t>At identificerer stressorer og være ekstra opmærksom på livsstil herunder særligt at opretholde rutiner vil være relevant – særligt i perioder med belastning</a:t>
            </a:r>
          </a:p>
          <a:p>
            <a:endParaRPr lang="da-DK" dirty="0"/>
          </a:p>
          <a:p>
            <a:r>
              <a:rPr lang="da-DK" dirty="0"/>
              <a:t>Det er ikke altid vi kan identificerer en udløsende stressor</a:t>
            </a:r>
          </a:p>
          <a:p>
            <a:pPr marL="0" indent="0">
              <a:buNone/>
            </a:pPr>
            <a:endParaRPr lang="da-DK" dirty="0"/>
          </a:p>
          <a:p>
            <a:endParaRPr lang="da-DK" dirty="0"/>
          </a:p>
          <a:p>
            <a:endParaRPr lang="da-DK" dirty="0"/>
          </a:p>
          <a:p>
            <a:endParaRPr lang="da-DK" dirty="0"/>
          </a:p>
        </p:txBody>
      </p:sp>
      <p:sp>
        <p:nvSpPr>
          <p:cNvPr id="4" name="Pladsholder til slidenummer 3">
            <a:extLst>
              <a:ext uri="{FF2B5EF4-FFF2-40B4-BE49-F238E27FC236}">
                <a16:creationId xmlns:a16="http://schemas.microsoft.com/office/drawing/2014/main" id="{81C48045-947D-A8C1-BB67-288B1E6AC1EA}"/>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16</a:t>
            </a:fld>
            <a:endParaRPr lang="da-DK" dirty="0"/>
          </a:p>
        </p:txBody>
      </p:sp>
    </p:spTree>
    <p:extLst>
      <p:ext uri="{BB962C8B-B14F-4D97-AF65-F5344CB8AC3E}">
        <p14:creationId xmlns:p14="http://schemas.microsoft.com/office/powerpoint/2010/main" val="1051640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p:cNvSpPr>
            <a:spLocks noChangeAspect="1"/>
          </p:cNvSpPr>
          <p:nvPr/>
        </p:nvSpPr>
        <p:spPr>
          <a:xfrm>
            <a:off x="3657600" y="983847"/>
            <a:ext cx="4680000" cy="4680000"/>
          </a:xfrm>
          <a:prstGeom prst="ellipse">
            <a:avLst/>
          </a:prstGeom>
          <a:ln>
            <a:noFill/>
          </a:ln>
          <a:effectLst>
            <a:outerShdw blurRad="76200" dist="12700" dir="2700000" sy="-23000" kx="-8004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da-DK" sz="4400" dirty="0"/>
              <a:t>Bilag og ekstra slides</a:t>
            </a:r>
          </a:p>
        </p:txBody>
      </p:sp>
      <p:sp>
        <p:nvSpPr>
          <p:cNvPr id="2" name="Pladsholder til slidenummer 1"/>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17</a:t>
            </a:fld>
            <a:endParaRPr lang="da-DK" dirty="0"/>
          </a:p>
        </p:txBody>
      </p:sp>
    </p:spTree>
    <p:extLst>
      <p:ext uri="{BB962C8B-B14F-4D97-AF65-F5344CB8AC3E}">
        <p14:creationId xmlns:p14="http://schemas.microsoft.com/office/powerpoint/2010/main" val="868826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dirty="0"/>
              <a:t>TAK FOR I DAG</a:t>
            </a:r>
          </a:p>
        </p:txBody>
      </p:sp>
      <p:sp>
        <p:nvSpPr>
          <p:cNvPr id="3" name="Pladsholder til indhold 2"/>
          <p:cNvSpPr>
            <a:spLocks noGrp="1"/>
          </p:cNvSpPr>
          <p:nvPr>
            <p:ph idx="1"/>
          </p:nvPr>
        </p:nvSpPr>
        <p:spPr/>
        <p:txBody>
          <a:bodyPr/>
          <a:lstStyle/>
          <a:p>
            <a:pPr>
              <a:lnSpc>
                <a:spcPct val="100000"/>
              </a:lnSpc>
              <a:spcAft>
                <a:spcPts val="1200"/>
              </a:spcAft>
            </a:pPr>
            <a:endParaRPr lang="da-DK" sz="2400" dirty="0"/>
          </a:p>
          <a:p>
            <a:pPr>
              <a:lnSpc>
                <a:spcPct val="100000"/>
              </a:lnSpc>
              <a:spcAft>
                <a:spcPts val="1200"/>
              </a:spcAft>
            </a:pPr>
            <a:r>
              <a:rPr lang="da-DK" dirty="0"/>
              <a:t>Var der noget, der var nyt eller overraskende?</a:t>
            </a:r>
          </a:p>
          <a:p>
            <a:pPr>
              <a:lnSpc>
                <a:spcPct val="100000"/>
              </a:lnSpc>
              <a:spcAft>
                <a:spcPts val="1200"/>
              </a:spcAft>
            </a:pPr>
            <a:r>
              <a:rPr lang="da-DK" dirty="0"/>
              <a:t>Hvad tager I med jer fra i dag?</a:t>
            </a:r>
          </a:p>
          <a:p>
            <a:pPr>
              <a:lnSpc>
                <a:spcPct val="100000"/>
              </a:lnSpc>
              <a:spcAft>
                <a:spcPts val="1200"/>
              </a:spcAft>
            </a:pPr>
            <a:r>
              <a:rPr lang="da-DK" dirty="0"/>
              <a:t>Hvad skal der ske næste gang</a:t>
            </a:r>
          </a:p>
        </p:txBody>
      </p:sp>
      <p:sp>
        <p:nvSpPr>
          <p:cNvPr id="4" name="Pladsholder til slidenummer 3"/>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18</a:t>
            </a:fld>
            <a:endParaRPr lang="da-DK" dirty="0"/>
          </a:p>
        </p:txBody>
      </p:sp>
      <p:pic>
        <p:nvPicPr>
          <p:cNvPr id="1026" name="Picture 2" descr="Et billede, der indeholder tegning, skitse, Børnekunst, Stregtegning&#10;&#10;Indhold genereret af kunstig intelligens kan være forkert.">
            <a:extLst>
              <a:ext uri="{FF2B5EF4-FFF2-40B4-BE49-F238E27FC236}">
                <a16:creationId xmlns:a16="http://schemas.microsoft.com/office/drawing/2014/main" id="{17DC6CF0-5933-80AC-9477-DBA975DE8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8413" y="3301245"/>
            <a:ext cx="3000375"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475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AA1C1A-4389-1F6F-599F-1A942F47DD00}"/>
              </a:ext>
            </a:extLst>
          </p:cNvPr>
          <p:cNvSpPr>
            <a:spLocks noGrp="1"/>
          </p:cNvSpPr>
          <p:nvPr>
            <p:ph type="title"/>
          </p:nvPr>
        </p:nvSpPr>
        <p:spPr/>
        <p:txBody>
          <a:bodyPr>
            <a:normAutofit/>
          </a:bodyPr>
          <a:lstStyle/>
          <a:p>
            <a:r>
              <a:rPr lang="da-DK" sz="3200" b="1" dirty="0"/>
              <a:t>PROGRAM</a:t>
            </a:r>
          </a:p>
        </p:txBody>
      </p:sp>
      <p:sp>
        <p:nvSpPr>
          <p:cNvPr id="5" name="Pladsholder til indhold 4">
            <a:extLst>
              <a:ext uri="{FF2B5EF4-FFF2-40B4-BE49-F238E27FC236}">
                <a16:creationId xmlns:a16="http://schemas.microsoft.com/office/drawing/2014/main" id="{D0619CE1-047D-3E75-2712-272F0F843781}"/>
              </a:ext>
            </a:extLst>
          </p:cNvPr>
          <p:cNvSpPr>
            <a:spLocks noGrp="1"/>
          </p:cNvSpPr>
          <p:nvPr>
            <p:ph idx="1"/>
          </p:nvPr>
        </p:nvSpPr>
        <p:spPr/>
        <p:txBody>
          <a:bodyPr vert="horz" lIns="91440" tIns="45720" rIns="91440" bIns="45720" rtlCol="0" anchor="t">
            <a:normAutofit/>
          </a:bodyPr>
          <a:lstStyle/>
          <a:p>
            <a:r>
              <a:rPr lang="da-DK" dirty="0"/>
              <a:t>Stress-sårbarhedsmodellen</a:t>
            </a:r>
          </a:p>
          <a:p>
            <a:r>
              <a:rPr lang="da-DK" dirty="0"/>
              <a:t>Stress</a:t>
            </a:r>
          </a:p>
          <a:p>
            <a:r>
              <a:rPr lang="da-DK" dirty="0"/>
              <a:t>Stressorer</a:t>
            </a:r>
          </a:p>
          <a:p>
            <a:r>
              <a:rPr lang="da-DK" dirty="0"/>
              <a:t>Søvnens rolle</a:t>
            </a:r>
          </a:p>
          <a:p>
            <a:r>
              <a:rPr lang="da-DK" dirty="0"/>
              <a:t>Stresshåndtering </a:t>
            </a:r>
          </a:p>
        </p:txBody>
      </p:sp>
    </p:spTree>
    <p:extLst>
      <p:ext uri="{BB962C8B-B14F-4D97-AF65-F5344CB8AC3E}">
        <p14:creationId xmlns:p14="http://schemas.microsoft.com/office/powerpoint/2010/main" val="3270471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C882F-026C-E3F9-7C69-EC75CF208E36}"/>
              </a:ext>
            </a:extLst>
          </p:cNvPr>
          <p:cNvSpPr>
            <a:spLocks noGrp="1"/>
          </p:cNvSpPr>
          <p:nvPr>
            <p:ph type="title"/>
          </p:nvPr>
        </p:nvSpPr>
        <p:spPr/>
        <p:txBody>
          <a:bodyPr>
            <a:normAutofit/>
          </a:bodyPr>
          <a:lstStyle/>
          <a:p>
            <a:r>
              <a:rPr lang="da-DK" sz="3200" b="1" cap="all" dirty="0"/>
              <a:t>Stress-sårbarhedsmodellen</a:t>
            </a:r>
          </a:p>
        </p:txBody>
      </p:sp>
      <p:cxnSp>
        <p:nvCxnSpPr>
          <p:cNvPr id="5" name="Lige forbindelse 4">
            <a:extLst>
              <a:ext uri="{FF2B5EF4-FFF2-40B4-BE49-F238E27FC236}">
                <a16:creationId xmlns:a16="http://schemas.microsoft.com/office/drawing/2014/main" id="{BA2EC60B-0A8A-FFA5-6CE1-0C9FC1F07A25}"/>
              </a:ext>
            </a:extLst>
          </p:cNvPr>
          <p:cNvCxnSpPr/>
          <p:nvPr/>
        </p:nvCxnSpPr>
        <p:spPr>
          <a:xfrm>
            <a:off x="2860160" y="2190307"/>
            <a:ext cx="0" cy="33917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Lige forbindelse 5">
            <a:extLst>
              <a:ext uri="{FF2B5EF4-FFF2-40B4-BE49-F238E27FC236}">
                <a16:creationId xmlns:a16="http://schemas.microsoft.com/office/drawing/2014/main" id="{9735B112-3BEC-E7CE-F2E7-F1CC35D37901}"/>
              </a:ext>
            </a:extLst>
          </p:cNvPr>
          <p:cNvCxnSpPr>
            <a:cxnSpLocks/>
          </p:cNvCxnSpPr>
          <p:nvPr/>
        </p:nvCxnSpPr>
        <p:spPr>
          <a:xfrm>
            <a:off x="2860160" y="5580321"/>
            <a:ext cx="5497033" cy="17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kstfelt 7">
            <a:extLst>
              <a:ext uri="{FF2B5EF4-FFF2-40B4-BE49-F238E27FC236}">
                <a16:creationId xmlns:a16="http://schemas.microsoft.com/office/drawing/2014/main" id="{BDE1446F-FBCC-9120-A3D4-56ECF4F92957}"/>
              </a:ext>
            </a:extLst>
          </p:cNvPr>
          <p:cNvSpPr txBox="1"/>
          <p:nvPr/>
        </p:nvSpPr>
        <p:spPr>
          <a:xfrm>
            <a:off x="5089454" y="5760231"/>
            <a:ext cx="2254101" cy="369332"/>
          </a:xfrm>
          <a:prstGeom prst="rect">
            <a:avLst/>
          </a:prstGeom>
          <a:noFill/>
        </p:spPr>
        <p:txBody>
          <a:bodyPr wrap="square" rtlCol="0">
            <a:spAutoFit/>
          </a:bodyPr>
          <a:lstStyle/>
          <a:p>
            <a:r>
              <a:rPr lang="da-DK" b="1" dirty="0"/>
              <a:t>SÅRBARHED</a:t>
            </a:r>
          </a:p>
        </p:txBody>
      </p:sp>
      <p:sp>
        <p:nvSpPr>
          <p:cNvPr id="9" name="Tekstfelt 8">
            <a:extLst>
              <a:ext uri="{FF2B5EF4-FFF2-40B4-BE49-F238E27FC236}">
                <a16:creationId xmlns:a16="http://schemas.microsoft.com/office/drawing/2014/main" id="{76D3211F-D0B3-F663-4F09-91C61A05B271}"/>
              </a:ext>
            </a:extLst>
          </p:cNvPr>
          <p:cNvSpPr txBox="1"/>
          <p:nvPr/>
        </p:nvSpPr>
        <p:spPr>
          <a:xfrm>
            <a:off x="1853611" y="3504191"/>
            <a:ext cx="1399954" cy="369332"/>
          </a:xfrm>
          <a:prstGeom prst="rect">
            <a:avLst/>
          </a:prstGeom>
          <a:noFill/>
        </p:spPr>
        <p:txBody>
          <a:bodyPr wrap="square" rtlCol="0">
            <a:spAutoFit/>
          </a:bodyPr>
          <a:lstStyle/>
          <a:p>
            <a:r>
              <a:rPr lang="da-DK" b="1" dirty="0"/>
              <a:t>STRESS</a:t>
            </a:r>
          </a:p>
        </p:txBody>
      </p:sp>
      <p:sp>
        <p:nvSpPr>
          <p:cNvPr id="10" name="Tekstfelt 9">
            <a:extLst>
              <a:ext uri="{FF2B5EF4-FFF2-40B4-BE49-F238E27FC236}">
                <a16:creationId xmlns:a16="http://schemas.microsoft.com/office/drawing/2014/main" id="{1CC9B430-F70C-DF57-5A68-E220D6087527}"/>
              </a:ext>
            </a:extLst>
          </p:cNvPr>
          <p:cNvSpPr txBox="1"/>
          <p:nvPr/>
        </p:nvSpPr>
        <p:spPr>
          <a:xfrm>
            <a:off x="3609757" y="4496014"/>
            <a:ext cx="2254101" cy="369332"/>
          </a:xfrm>
          <a:prstGeom prst="rect">
            <a:avLst/>
          </a:prstGeom>
          <a:noFill/>
        </p:spPr>
        <p:txBody>
          <a:bodyPr wrap="square" rtlCol="0">
            <a:spAutoFit/>
          </a:bodyPr>
          <a:lstStyle/>
          <a:p>
            <a:r>
              <a:rPr lang="da-DK" b="1" dirty="0"/>
              <a:t>Rask</a:t>
            </a:r>
          </a:p>
        </p:txBody>
      </p:sp>
      <p:sp>
        <p:nvSpPr>
          <p:cNvPr id="11" name="Tekstfelt 10">
            <a:extLst>
              <a:ext uri="{FF2B5EF4-FFF2-40B4-BE49-F238E27FC236}">
                <a16:creationId xmlns:a16="http://schemas.microsoft.com/office/drawing/2014/main" id="{4D2F271D-ABA9-6782-7692-DAA4A3845A93}"/>
              </a:ext>
            </a:extLst>
          </p:cNvPr>
          <p:cNvSpPr txBox="1"/>
          <p:nvPr/>
        </p:nvSpPr>
        <p:spPr>
          <a:xfrm>
            <a:off x="5523617" y="3343160"/>
            <a:ext cx="2254101" cy="369332"/>
          </a:xfrm>
          <a:prstGeom prst="rect">
            <a:avLst/>
          </a:prstGeom>
          <a:noFill/>
        </p:spPr>
        <p:txBody>
          <a:bodyPr wrap="square" rtlCol="0">
            <a:spAutoFit/>
          </a:bodyPr>
          <a:lstStyle/>
          <a:p>
            <a:r>
              <a:rPr lang="da-DK" b="1" dirty="0"/>
              <a:t>Syg</a:t>
            </a:r>
          </a:p>
        </p:txBody>
      </p:sp>
      <p:sp>
        <p:nvSpPr>
          <p:cNvPr id="16" name="Kombinationstegning: figur 15">
            <a:extLst>
              <a:ext uri="{FF2B5EF4-FFF2-40B4-BE49-F238E27FC236}">
                <a16:creationId xmlns:a16="http://schemas.microsoft.com/office/drawing/2014/main" id="{248933FE-9F39-5065-114F-8B7ABCD46B2D}"/>
              </a:ext>
            </a:extLst>
          </p:cNvPr>
          <p:cNvSpPr/>
          <p:nvPr/>
        </p:nvSpPr>
        <p:spPr>
          <a:xfrm>
            <a:off x="2860160" y="2190306"/>
            <a:ext cx="4338084" cy="3397104"/>
          </a:xfrm>
          <a:custGeom>
            <a:avLst/>
            <a:gdLst>
              <a:gd name="connsiteX0" fmla="*/ 0 w 4221126"/>
              <a:gd name="connsiteY0" fmla="*/ 0 h 3391786"/>
              <a:gd name="connsiteX1" fmla="*/ 212651 w 4221126"/>
              <a:gd name="connsiteY1" fmla="*/ 10633 h 3391786"/>
              <a:gd name="connsiteX2" fmla="*/ 499730 w 4221126"/>
              <a:gd name="connsiteY2" fmla="*/ 31898 h 3391786"/>
              <a:gd name="connsiteX3" fmla="*/ 808074 w 4221126"/>
              <a:gd name="connsiteY3" fmla="*/ 233916 h 3391786"/>
              <a:gd name="connsiteX4" fmla="*/ 935665 w 4221126"/>
              <a:gd name="connsiteY4" fmla="*/ 414670 h 3391786"/>
              <a:gd name="connsiteX5" fmla="*/ 1031358 w 4221126"/>
              <a:gd name="connsiteY5" fmla="*/ 563526 h 3391786"/>
              <a:gd name="connsiteX6" fmla="*/ 1158949 w 4221126"/>
              <a:gd name="connsiteY6" fmla="*/ 723014 h 3391786"/>
              <a:gd name="connsiteX7" fmla="*/ 1392865 w 4221126"/>
              <a:gd name="connsiteY7" fmla="*/ 978195 h 3391786"/>
              <a:gd name="connsiteX8" fmla="*/ 1754372 w 4221126"/>
              <a:gd name="connsiteY8" fmla="*/ 1594884 h 3391786"/>
              <a:gd name="connsiteX9" fmla="*/ 1860698 w 4221126"/>
              <a:gd name="connsiteY9" fmla="*/ 1807535 h 3391786"/>
              <a:gd name="connsiteX10" fmla="*/ 2232837 w 4221126"/>
              <a:gd name="connsiteY10" fmla="*/ 2137144 h 3391786"/>
              <a:gd name="connsiteX11" fmla="*/ 2519916 w 4221126"/>
              <a:gd name="connsiteY11" fmla="*/ 2360428 h 3391786"/>
              <a:gd name="connsiteX12" fmla="*/ 2721935 w 4221126"/>
              <a:gd name="connsiteY12" fmla="*/ 2541181 h 3391786"/>
              <a:gd name="connsiteX13" fmla="*/ 3125972 w 4221126"/>
              <a:gd name="connsiteY13" fmla="*/ 2785730 h 3391786"/>
              <a:gd name="connsiteX14" fmla="*/ 3455581 w 4221126"/>
              <a:gd name="connsiteY14" fmla="*/ 2998381 h 3391786"/>
              <a:gd name="connsiteX15" fmla="*/ 3774558 w 4221126"/>
              <a:gd name="connsiteY15" fmla="*/ 3221665 h 3391786"/>
              <a:gd name="connsiteX16" fmla="*/ 4008474 w 4221126"/>
              <a:gd name="connsiteY16" fmla="*/ 3306726 h 3391786"/>
              <a:gd name="connsiteX17" fmla="*/ 4104168 w 4221126"/>
              <a:gd name="connsiteY17" fmla="*/ 3338623 h 3391786"/>
              <a:gd name="connsiteX18" fmla="*/ 4199861 w 4221126"/>
              <a:gd name="connsiteY18" fmla="*/ 3381154 h 3391786"/>
              <a:gd name="connsiteX19" fmla="*/ 4199861 w 4221126"/>
              <a:gd name="connsiteY19" fmla="*/ 3370521 h 3391786"/>
              <a:gd name="connsiteX20" fmla="*/ 4221126 w 4221126"/>
              <a:gd name="connsiteY20" fmla="*/ 3391786 h 339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21126" h="3391786">
                <a:moveTo>
                  <a:pt x="0" y="0"/>
                </a:moveTo>
                <a:lnTo>
                  <a:pt x="212651" y="10633"/>
                </a:lnTo>
                <a:cubicBezTo>
                  <a:pt x="295939" y="15949"/>
                  <a:pt x="400493" y="-5316"/>
                  <a:pt x="499730" y="31898"/>
                </a:cubicBezTo>
                <a:cubicBezTo>
                  <a:pt x="598967" y="69112"/>
                  <a:pt x="735418" y="170121"/>
                  <a:pt x="808074" y="233916"/>
                </a:cubicBezTo>
                <a:cubicBezTo>
                  <a:pt x="880730" y="297711"/>
                  <a:pt x="898451" y="359735"/>
                  <a:pt x="935665" y="414670"/>
                </a:cubicBezTo>
                <a:cubicBezTo>
                  <a:pt x="972879" y="469605"/>
                  <a:pt x="994144" y="512135"/>
                  <a:pt x="1031358" y="563526"/>
                </a:cubicBezTo>
                <a:cubicBezTo>
                  <a:pt x="1068572" y="614917"/>
                  <a:pt x="1098698" y="653903"/>
                  <a:pt x="1158949" y="723014"/>
                </a:cubicBezTo>
                <a:cubicBezTo>
                  <a:pt x="1219200" y="792125"/>
                  <a:pt x="1293628" y="832884"/>
                  <a:pt x="1392865" y="978195"/>
                </a:cubicBezTo>
                <a:cubicBezTo>
                  <a:pt x="1492102" y="1123506"/>
                  <a:pt x="1676400" y="1456661"/>
                  <a:pt x="1754372" y="1594884"/>
                </a:cubicBezTo>
                <a:cubicBezTo>
                  <a:pt x="1832344" y="1733107"/>
                  <a:pt x="1780954" y="1717158"/>
                  <a:pt x="1860698" y="1807535"/>
                </a:cubicBezTo>
                <a:cubicBezTo>
                  <a:pt x="1940442" y="1897912"/>
                  <a:pt x="2122967" y="2044995"/>
                  <a:pt x="2232837" y="2137144"/>
                </a:cubicBezTo>
                <a:cubicBezTo>
                  <a:pt x="2342707" y="2229293"/>
                  <a:pt x="2438400" y="2293089"/>
                  <a:pt x="2519916" y="2360428"/>
                </a:cubicBezTo>
                <a:cubicBezTo>
                  <a:pt x="2601432" y="2427768"/>
                  <a:pt x="2620926" y="2470297"/>
                  <a:pt x="2721935" y="2541181"/>
                </a:cubicBezTo>
                <a:cubicBezTo>
                  <a:pt x="2822944" y="2612065"/>
                  <a:pt x="3125972" y="2785730"/>
                  <a:pt x="3125972" y="2785730"/>
                </a:cubicBezTo>
                <a:cubicBezTo>
                  <a:pt x="3248246" y="2861930"/>
                  <a:pt x="3347483" y="2925725"/>
                  <a:pt x="3455581" y="2998381"/>
                </a:cubicBezTo>
                <a:cubicBezTo>
                  <a:pt x="3563679" y="3071037"/>
                  <a:pt x="3682409" y="3170274"/>
                  <a:pt x="3774558" y="3221665"/>
                </a:cubicBezTo>
                <a:cubicBezTo>
                  <a:pt x="3866707" y="3273056"/>
                  <a:pt x="4008474" y="3306726"/>
                  <a:pt x="4008474" y="3306726"/>
                </a:cubicBezTo>
                <a:cubicBezTo>
                  <a:pt x="4063409" y="3326219"/>
                  <a:pt x="4072270" y="3326218"/>
                  <a:pt x="4104168" y="3338623"/>
                </a:cubicBezTo>
                <a:cubicBezTo>
                  <a:pt x="4136066" y="3351028"/>
                  <a:pt x="4183912" y="3375838"/>
                  <a:pt x="4199861" y="3381154"/>
                </a:cubicBezTo>
                <a:cubicBezTo>
                  <a:pt x="4215810" y="3386470"/>
                  <a:pt x="4196317" y="3368749"/>
                  <a:pt x="4199861" y="3370521"/>
                </a:cubicBezTo>
                <a:cubicBezTo>
                  <a:pt x="4203405" y="3372293"/>
                  <a:pt x="4212265" y="3382039"/>
                  <a:pt x="4221126" y="3391786"/>
                </a:cubicBezTo>
              </a:path>
            </a:pathLst>
          </a:custGeom>
          <a:noFill/>
          <a:ln w="28575">
            <a:solidFill>
              <a:srgbClr val="0099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Tekstfelt 16">
            <a:extLst>
              <a:ext uri="{FF2B5EF4-FFF2-40B4-BE49-F238E27FC236}">
                <a16:creationId xmlns:a16="http://schemas.microsoft.com/office/drawing/2014/main" id="{EA0466FD-7F9C-3126-FBD6-EA62CC91633B}"/>
              </a:ext>
            </a:extLst>
          </p:cNvPr>
          <p:cNvSpPr txBox="1"/>
          <p:nvPr/>
        </p:nvSpPr>
        <p:spPr>
          <a:xfrm>
            <a:off x="8516681" y="5580321"/>
            <a:ext cx="520995" cy="369332"/>
          </a:xfrm>
          <a:prstGeom prst="rect">
            <a:avLst/>
          </a:prstGeom>
          <a:noFill/>
        </p:spPr>
        <p:txBody>
          <a:bodyPr wrap="square" rtlCol="0">
            <a:spAutoFit/>
          </a:bodyPr>
          <a:lstStyle/>
          <a:p>
            <a:r>
              <a:rPr lang="da-DK" dirty="0">
                <a:solidFill>
                  <a:schemeClr val="accent2">
                    <a:lumMod val="75000"/>
                  </a:schemeClr>
                </a:solidFill>
              </a:rPr>
              <a:t>Høj</a:t>
            </a:r>
            <a:r>
              <a:rPr lang="da-DK" dirty="0"/>
              <a:t> </a:t>
            </a:r>
          </a:p>
        </p:txBody>
      </p:sp>
      <p:sp>
        <p:nvSpPr>
          <p:cNvPr id="18" name="Tekstfelt 17">
            <a:extLst>
              <a:ext uri="{FF2B5EF4-FFF2-40B4-BE49-F238E27FC236}">
                <a16:creationId xmlns:a16="http://schemas.microsoft.com/office/drawing/2014/main" id="{3D31326D-017D-E219-6221-20DEB9C5A1BF}"/>
              </a:ext>
            </a:extLst>
          </p:cNvPr>
          <p:cNvSpPr txBox="1"/>
          <p:nvPr/>
        </p:nvSpPr>
        <p:spPr>
          <a:xfrm>
            <a:off x="2339164" y="1885422"/>
            <a:ext cx="520995" cy="369332"/>
          </a:xfrm>
          <a:prstGeom prst="rect">
            <a:avLst/>
          </a:prstGeom>
          <a:noFill/>
        </p:spPr>
        <p:txBody>
          <a:bodyPr wrap="square" rtlCol="0">
            <a:spAutoFit/>
          </a:bodyPr>
          <a:lstStyle/>
          <a:p>
            <a:r>
              <a:rPr lang="da-DK" dirty="0">
                <a:solidFill>
                  <a:schemeClr val="accent2">
                    <a:lumMod val="75000"/>
                  </a:schemeClr>
                </a:solidFill>
              </a:rPr>
              <a:t>Høj</a:t>
            </a:r>
            <a:r>
              <a:rPr lang="da-DK" dirty="0"/>
              <a:t> </a:t>
            </a:r>
          </a:p>
        </p:txBody>
      </p:sp>
      <p:sp>
        <p:nvSpPr>
          <p:cNvPr id="19" name="Tekstfelt 18">
            <a:extLst>
              <a:ext uri="{FF2B5EF4-FFF2-40B4-BE49-F238E27FC236}">
                <a16:creationId xmlns:a16="http://schemas.microsoft.com/office/drawing/2014/main" id="{C03D07BD-ADC0-A0AB-FE9D-9CA4C70BD2C2}"/>
              </a:ext>
            </a:extLst>
          </p:cNvPr>
          <p:cNvSpPr txBox="1"/>
          <p:nvPr/>
        </p:nvSpPr>
        <p:spPr>
          <a:xfrm>
            <a:off x="2339164" y="5614609"/>
            <a:ext cx="520995" cy="369332"/>
          </a:xfrm>
          <a:prstGeom prst="rect">
            <a:avLst/>
          </a:prstGeom>
          <a:noFill/>
        </p:spPr>
        <p:txBody>
          <a:bodyPr wrap="square" rtlCol="0">
            <a:spAutoFit/>
          </a:bodyPr>
          <a:lstStyle/>
          <a:p>
            <a:r>
              <a:rPr lang="da-DK" dirty="0">
                <a:solidFill>
                  <a:schemeClr val="accent1">
                    <a:lumMod val="75000"/>
                  </a:schemeClr>
                </a:solidFill>
              </a:rPr>
              <a:t>Lav</a:t>
            </a:r>
            <a:r>
              <a:rPr lang="da-DK" dirty="0"/>
              <a:t> </a:t>
            </a:r>
          </a:p>
        </p:txBody>
      </p:sp>
      <p:sp>
        <p:nvSpPr>
          <p:cNvPr id="3" name="Tekstfelt 2">
            <a:extLst>
              <a:ext uri="{FF2B5EF4-FFF2-40B4-BE49-F238E27FC236}">
                <a16:creationId xmlns:a16="http://schemas.microsoft.com/office/drawing/2014/main" id="{3BD63FB7-AB90-9656-E79B-6E0ECE3B5AA7}"/>
              </a:ext>
            </a:extLst>
          </p:cNvPr>
          <p:cNvSpPr txBox="1"/>
          <p:nvPr/>
        </p:nvSpPr>
        <p:spPr>
          <a:xfrm rot="2276546">
            <a:off x="4608958" y="3877538"/>
            <a:ext cx="1042507" cy="369332"/>
          </a:xfrm>
          <a:prstGeom prst="rect">
            <a:avLst/>
          </a:prstGeom>
          <a:noFill/>
        </p:spPr>
        <p:txBody>
          <a:bodyPr wrap="square" rtlCol="0">
            <a:spAutoFit/>
          </a:bodyPr>
          <a:lstStyle/>
          <a:p>
            <a:r>
              <a:rPr lang="da-DK" dirty="0"/>
              <a:t>Tærskel </a:t>
            </a:r>
          </a:p>
        </p:txBody>
      </p:sp>
    </p:spTree>
    <p:extLst>
      <p:ext uri="{BB962C8B-B14F-4D97-AF65-F5344CB8AC3E}">
        <p14:creationId xmlns:p14="http://schemas.microsoft.com/office/powerpoint/2010/main" val="3079281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B4C4E-5F5F-A9CC-9BF0-7B9DB7E55571}"/>
              </a:ext>
            </a:extLst>
          </p:cNvPr>
          <p:cNvSpPr>
            <a:spLocks noGrp="1"/>
          </p:cNvSpPr>
          <p:nvPr>
            <p:ph type="title"/>
          </p:nvPr>
        </p:nvSpPr>
        <p:spPr>
          <a:xfrm>
            <a:off x="838200" y="611109"/>
            <a:ext cx="10515600" cy="608091"/>
          </a:xfrm>
        </p:spPr>
        <p:txBody>
          <a:bodyPr>
            <a:normAutofit fontScale="90000"/>
          </a:bodyPr>
          <a:lstStyle/>
          <a:p>
            <a:endParaRPr lang="da-DK" dirty="0"/>
          </a:p>
        </p:txBody>
      </p:sp>
      <p:sp>
        <p:nvSpPr>
          <p:cNvPr id="23" name="Rektangel: afrundede hjørner 7">
            <a:extLst>
              <a:ext uri="{FF2B5EF4-FFF2-40B4-BE49-F238E27FC236}">
                <a16:creationId xmlns:a16="http://schemas.microsoft.com/office/drawing/2014/main" id="{35206FAF-9EB1-3483-BF0B-D30BC2BB978D}"/>
              </a:ext>
            </a:extLst>
          </p:cNvPr>
          <p:cNvSpPr/>
          <p:nvPr/>
        </p:nvSpPr>
        <p:spPr>
          <a:xfrm>
            <a:off x="6374049" y="1394396"/>
            <a:ext cx="1872208" cy="72008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da-DK" dirty="0">
                <a:solidFill>
                  <a:srgbClr val="000000"/>
                </a:solidFill>
                <a:latin typeface="Arial" panose="020B0604020202020204" pitchFamily="34" charset="0"/>
                <a:cs typeface="Arial" panose="020B0604020202020204" pitchFamily="34" charset="0"/>
              </a:rPr>
              <a:t>Psykisk sårbarhed</a:t>
            </a:r>
          </a:p>
        </p:txBody>
      </p:sp>
      <p:sp>
        <p:nvSpPr>
          <p:cNvPr id="24" name="Rektangel: afrundede hjørner 8">
            <a:extLst>
              <a:ext uri="{FF2B5EF4-FFF2-40B4-BE49-F238E27FC236}">
                <a16:creationId xmlns:a16="http://schemas.microsoft.com/office/drawing/2014/main" id="{5E8DD4A5-4B46-72D2-D7CC-FDC5A1862643}"/>
              </a:ext>
            </a:extLst>
          </p:cNvPr>
          <p:cNvSpPr/>
          <p:nvPr/>
        </p:nvSpPr>
        <p:spPr>
          <a:xfrm>
            <a:off x="8408180" y="2618532"/>
            <a:ext cx="1872208" cy="72008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da-DK" dirty="0">
                <a:solidFill>
                  <a:srgbClr val="000000"/>
                </a:solidFill>
                <a:latin typeface="Arial" panose="020B0604020202020204" pitchFamily="34" charset="0"/>
                <a:cs typeface="Arial" panose="020B0604020202020204" pitchFamily="34" charset="0"/>
              </a:rPr>
              <a:t>Opvækstvilkår</a:t>
            </a:r>
          </a:p>
        </p:txBody>
      </p:sp>
      <p:sp>
        <p:nvSpPr>
          <p:cNvPr id="25" name="Rektangel: afrundede hjørner 9">
            <a:extLst>
              <a:ext uri="{FF2B5EF4-FFF2-40B4-BE49-F238E27FC236}">
                <a16:creationId xmlns:a16="http://schemas.microsoft.com/office/drawing/2014/main" id="{128F9C4A-79FB-D3F7-39A5-13095B574211}"/>
              </a:ext>
            </a:extLst>
          </p:cNvPr>
          <p:cNvSpPr/>
          <p:nvPr/>
        </p:nvSpPr>
        <p:spPr>
          <a:xfrm>
            <a:off x="1942218" y="3068960"/>
            <a:ext cx="1872208" cy="72008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da-DK" dirty="0">
                <a:solidFill>
                  <a:srgbClr val="000000"/>
                </a:solidFill>
                <a:latin typeface="Arial" panose="020B0604020202020204" pitchFamily="34" charset="0"/>
                <a:cs typeface="Arial" panose="020B0604020202020204" pitchFamily="34" charset="0"/>
              </a:rPr>
              <a:t>Øget sårbarhed</a:t>
            </a:r>
          </a:p>
        </p:txBody>
      </p:sp>
      <p:sp>
        <p:nvSpPr>
          <p:cNvPr id="26" name="Rektangel: afrundede hjørner 10">
            <a:extLst>
              <a:ext uri="{FF2B5EF4-FFF2-40B4-BE49-F238E27FC236}">
                <a16:creationId xmlns:a16="http://schemas.microsoft.com/office/drawing/2014/main" id="{C4F04FFD-A304-0E26-E053-894116A65568}"/>
              </a:ext>
            </a:extLst>
          </p:cNvPr>
          <p:cNvSpPr/>
          <p:nvPr/>
        </p:nvSpPr>
        <p:spPr>
          <a:xfrm>
            <a:off x="4562941" y="2585115"/>
            <a:ext cx="2952317" cy="2109618"/>
          </a:xfrm>
          <a:prstGeom prst="roundRect">
            <a:avLst/>
          </a:prstGeom>
          <a:solidFill>
            <a:srgbClr val="A7DDFF">
              <a:alpha val="65098"/>
            </a:srgb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da-DK" dirty="0">
                <a:solidFill>
                  <a:srgbClr val="000000"/>
                </a:solidFill>
                <a:latin typeface="Arial" panose="020B0604020202020204" pitchFamily="34" charset="0"/>
                <a:cs typeface="Arial" panose="020B0604020202020204" pitchFamily="34" charset="0"/>
              </a:rPr>
              <a:t>Rusmidler</a:t>
            </a:r>
          </a:p>
          <a:p>
            <a:pPr algn="ctr"/>
            <a:r>
              <a:rPr lang="da-DK" dirty="0">
                <a:solidFill>
                  <a:srgbClr val="000000"/>
                </a:solidFill>
                <a:latin typeface="Arial" panose="020B0604020202020204" pitchFamily="34" charset="0"/>
                <a:cs typeface="Arial" panose="020B0604020202020204" pitchFamily="34" charset="0"/>
              </a:rPr>
              <a:t>Fysisk / psykisk sygdom</a:t>
            </a:r>
          </a:p>
          <a:p>
            <a:pPr algn="ctr"/>
            <a:r>
              <a:rPr lang="da-DK" dirty="0">
                <a:solidFill>
                  <a:srgbClr val="000000"/>
                </a:solidFill>
                <a:latin typeface="Arial" panose="020B0604020202020204" pitchFamily="34" charset="0"/>
                <a:cs typeface="Arial" panose="020B0604020202020204" pitchFamily="34" charset="0"/>
              </a:rPr>
              <a:t>Belastning/stress</a:t>
            </a:r>
          </a:p>
          <a:p>
            <a:pPr algn="ctr"/>
            <a:r>
              <a:rPr lang="da-DK" dirty="0">
                <a:solidFill>
                  <a:srgbClr val="000000"/>
                </a:solidFill>
                <a:latin typeface="Arial" panose="020B0604020202020204" pitchFamily="34" charset="0"/>
                <a:cs typeface="Arial" panose="020B0604020202020204" pitchFamily="34" charset="0"/>
              </a:rPr>
              <a:t>Graviditet</a:t>
            </a:r>
          </a:p>
          <a:p>
            <a:pPr algn="ctr"/>
            <a:r>
              <a:rPr lang="da-DK" dirty="0">
                <a:solidFill>
                  <a:srgbClr val="000000"/>
                </a:solidFill>
                <a:latin typeface="Arial" panose="020B0604020202020204" pitchFamily="34" charset="0"/>
                <a:cs typeface="Arial" panose="020B0604020202020204" pitchFamily="34" charset="0"/>
              </a:rPr>
              <a:t>Døgnrytmeforstyrrelser</a:t>
            </a:r>
          </a:p>
          <a:p>
            <a:pPr algn="ctr"/>
            <a:r>
              <a:rPr lang="da-DK" dirty="0">
                <a:solidFill>
                  <a:srgbClr val="000000"/>
                </a:solidFill>
                <a:latin typeface="Arial" panose="020B0604020202020204" pitchFamily="34" charset="0"/>
                <a:cs typeface="Arial" panose="020B0604020202020204" pitchFamily="34" charset="0"/>
              </a:rPr>
              <a:t>Andre…</a:t>
            </a:r>
          </a:p>
        </p:txBody>
      </p:sp>
      <p:sp>
        <p:nvSpPr>
          <p:cNvPr id="27" name="Rektangel: afrundede hjørner 11">
            <a:extLst>
              <a:ext uri="{FF2B5EF4-FFF2-40B4-BE49-F238E27FC236}">
                <a16:creationId xmlns:a16="http://schemas.microsoft.com/office/drawing/2014/main" id="{1251263C-C4F8-587B-FFC4-166DAE57AB2A}"/>
              </a:ext>
            </a:extLst>
          </p:cNvPr>
          <p:cNvSpPr/>
          <p:nvPr/>
        </p:nvSpPr>
        <p:spPr>
          <a:xfrm>
            <a:off x="3692880" y="5006514"/>
            <a:ext cx="2952328" cy="504056"/>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da-DK" dirty="0">
                <a:solidFill>
                  <a:srgbClr val="000000"/>
                </a:solidFill>
                <a:latin typeface="Arial" panose="020B0604020202020204" pitchFamily="34" charset="0"/>
                <a:cs typeface="Arial" panose="020B0604020202020204" pitchFamily="34" charset="0"/>
              </a:rPr>
              <a:t>Bipolar affektiv lidelse</a:t>
            </a:r>
          </a:p>
        </p:txBody>
      </p:sp>
      <p:sp>
        <p:nvSpPr>
          <p:cNvPr id="28" name="Rektangel: afrundede hjørner 12">
            <a:extLst>
              <a:ext uri="{FF2B5EF4-FFF2-40B4-BE49-F238E27FC236}">
                <a16:creationId xmlns:a16="http://schemas.microsoft.com/office/drawing/2014/main" id="{E294D2D2-E447-0133-D75C-2763F3079A06}"/>
              </a:ext>
            </a:extLst>
          </p:cNvPr>
          <p:cNvSpPr/>
          <p:nvPr/>
        </p:nvSpPr>
        <p:spPr>
          <a:xfrm>
            <a:off x="7043829" y="5449612"/>
            <a:ext cx="1872208" cy="504056"/>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da-DK" dirty="0">
                <a:solidFill>
                  <a:srgbClr val="000000"/>
                </a:solidFill>
                <a:latin typeface="Arial" panose="020B0604020202020204" pitchFamily="34" charset="0"/>
                <a:cs typeface="Arial" panose="020B0604020202020204" pitchFamily="34" charset="0"/>
              </a:rPr>
              <a:t>Ny episode</a:t>
            </a:r>
          </a:p>
        </p:txBody>
      </p:sp>
      <p:cxnSp>
        <p:nvCxnSpPr>
          <p:cNvPr id="29" name="Lige pilforbindelse 28">
            <a:extLst>
              <a:ext uri="{FF2B5EF4-FFF2-40B4-BE49-F238E27FC236}">
                <a16:creationId xmlns:a16="http://schemas.microsoft.com/office/drawing/2014/main" id="{208B215C-EBD1-958B-4864-8C0440F93259}"/>
              </a:ext>
            </a:extLst>
          </p:cNvPr>
          <p:cNvCxnSpPr>
            <a:cxnSpLocks/>
            <a:stCxn id="26" idx="2"/>
            <a:endCxn id="28" idx="0"/>
          </p:cNvCxnSpPr>
          <p:nvPr/>
        </p:nvCxnSpPr>
        <p:spPr>
          <a:xfrm>
            <a:off x="6039100" y="4694733"/>
            <a:ext cx="1940833" cy="754879"/>
          </a:xfrm>
          <a:prstGeom prst="straightConnector1">
            <a:avLst/>
          </a:prstGeom>
          <a:ln w="28575">
            <a:solidFill>
              <a:srgbClr val="1F4A6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Lige pilforbindelse 29">
            <a:extLst>
              <a:ext uri="{FF2B5EF4-FFF2-40B4-BE49-F238E27FC236}">
                <a16:creationId xmlns:a16="http://schemas.microsoft.com/office/drawing/2014/main" id="{29E3AF44-82CC-E6CD-BD14-9225940A9441}"/>
              </a:ext>
            </a:extLst>
          </p:cNvPr>
          <p:cNvCxnSpPr>
            <a:cxnSpLocks/>
            <a:stCxn id="26" idx="2"/>
            <a:endCxn id="27" idx="0"/>
          </p:cNvCxnSpPr>
          <p:nvPr/>
        </p:nvCxnSpPr>
        <p:spPr>
          <a:xfrm flipH="1">
            <a:off x="5169044" y="4694733"/>
            <a:ext cx="870056" cy="311781"/>
          </a:xfrm>
          <a:prstGeom prst="straightConnector1">
            <a:avLst/>
          </a:prstGeom>
          <a:ln w="38100">
            <a:solidFill>
              <a:srgbClr val="1F4A6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Forbindelse: vinklet 22">
            <a:extLst>
              <a:ext uri="{FF2B5EF4-FFF2-40B4-BE49-F238E27FC236}">
                <a16:creationId xmlns:a16="http://schemas.microsoft.com/office/drawing/2014/main" id="{031279AA-1A08-7013-CE06-1BA33D54A3E7}"/>
              </a:ext>
            </a:extLst>
          </p:cNvPr>
          <p:cNvCxnSpPr>
            <a:stCxn id="27" idx="1"/>
            <a:endCxn id="25" idx="2"/>
          </p:cNvCxnSpPr>
          <p:nvPr/>
        </p:nvCxnSpPr>
        <p:spPr>
          <a:xfrm rot="10800000">
            <a:off x="2878322" y="3789040"/>
            <a:ext cx="814558" cy="1469502"/>
          </a:xfrm>
          <a:prstGeom prst="bentConnector2">
            <a:avLst/>
          </a:prstGeom>
          <a:ln w="28575">
            <a:solidFill>
              <a:srgbClr val="1F4A6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Forbindelse: vinklet 30">
            <a:extLst>
              <a:ext uri="{FF2B5EF4-FFF2-40B4-BE49-F238E27FC236}">
                <a16:creationId xmlns:a16="http://schemas.microsoft.com/office/drawing/2014/main" id="{DA537F6C-1C9D-2816-C46F-6CC74B0CE7BB}"/>
              </a:ext>
            </a:extLst>
          </p:cNvPr>
          <p:cNvCxnSpPr>
            <a:stCxn id="28" idx="1"/>
            <a:endCxn id="25" idx="2"/>
          </p:cNvCxnSpPr>
          <p:nvPr/>
        </p:nvCxnSpPr>
        <p:spPr>
          <a:xfrm rot="10800000">
            <a:off x="2878323" y="3789040"/>
            <a:ext cx="4165507" cy="1912600"/>
          </a:xfrm>
          <a:prstGeom prst="bentConnector2">
            <a:avLst/>
          </a:prstGeom>
          <a:ln w="28575">
            <a:solidFill>
              <a:srgbClr val="1F4A6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Lige pilforbindelse 32">
            <a:extLst>
              <a:ext uri="{FF2B5EF4-FFF2-40B4-BE49-F238E27FC236}">
                <a16:creationId xmlns:a16="http://schemas.microsoft.com/office/drawing/2014/main" id="{DC13439B-56E0-0988-9A2F-29D7F90A74E3}"/>
              </a:ext>
            </a:extLst>
          </p:cNvPr>
          <p:cNvCxnSpPr>
            <a:cxnSpLocks/>
            <a:stCxn id="38" idx="3"/>
            <a:endCxn id="23" idx="1"/>
          </p:cNvCxnSpPr>
          <p:nvPr/>
        </p:nvCxnSpPr>
        <p:spPr>
          <a:xfrm flipV="1">
            <a:off x="5994882" y="1754436"/>
            <a:ext cx="379167" cy="24866"/>
          </a:xfrm>
          <a:prstGeom prst="straightConnector1">
            <a:avLst/>
          </a:prstGeom>
          <a:ln w="28575">
            <a:solidFill>
              <a:srgbClr val="1F2936"/>
            </a:solidFill>
            <a:tailEnd type="triangle"/>
          </a:ln>
        </p:spPr>
        <p:style>
          <a:lnRef idx="1">
            <a:schemeClr val="accent1"/>
          </a:lnRef>
          <a:fillRef idx="0">
            <a:schemeClr val="accent1"/>
          </a:fillRef>
          <a:effectRef idx="0">
            <a:schemeClr val="accent1"/>
          </a:effectRef>
          <a:fontRef idx="minor">
            <a:schemeClr val="tx1"/>
          </a:fontRef>
        </p:style>
      </p:cxnSp>
      <p:cxnSp>
        <p:nvCxnSpPr>
          <p:cNvPr id="34" name="Lige pilforbindelse 33">
            <a:extLst>
              <a:ext uri="{FF2B5EF4-FFF2-40B4-BE49-F238E27FC236}">
                <a16:creationId xmlns:a16="http://schemas.microsoft.com/office/drawing/2014/main" id="{A5640354-6117-BA80-949B-790C8DD037BD}"/>
              </a:ext>
            </a:extLst>
          </p:cNvPr>
          <p:cNvCxnSpPr>
            <a:cxnSpLocks/>
          </p:cNvCxnSpPr>
          <p:nvPr/>
        </p:nvCxnSpPr>
        <p:spPr>
          <a:xfrm flipH="1">
            <a:off x="6645208" y="2060918"/>
            <a:ext cx="1" cy="515713"/>
          </a:xfrm>
          <a:prstGeom prst="straightConnector1">
            <a:avLst/>
          </a:prstGeom>
          <a:ln w="28575">
            <a:solidFill>
              <a:srgbClr val="1F4A6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Lige pilforbindelse 34">
            <a:extLst>
              <a:ext uri="{FF2B5EF4-FFF2-40B4-BE49-F238E27FC236}">
                <a16:creationId xmlns:a16="http://schemas.microsoft.com/office/drawing/2014/main" id="{4672D582-44E1-CABD-8C39-59967A379FE8}"/>
              </a:ext>
            </a:extLst>
          </p:cNvPr>
          <p:cNvCxnSpPr>
            <a:cxnSpLocks/>
            <a:stCxn id="25" idx="3"/>
          </p:cNvCxnSpPr>
          <p:nvPr/>
        </p:nvCxnSpPr>
        <p:spPr>
          <a:xfrm flipV="1">
            <a:off x="3814426" y="3428305"/>
            <a:ext cx="488221" cy="695"/>
          </a:xfrm>
          <a:prstGeom prst="straightConnector1">
            <a:avLst/>
          </a:prstGeom>
          <a:ln w="28575">
            <a:solidFill>
              <a:srgbClr val="1F4A6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Lige pilforbindelse 35">
            <a:extLst>
              <a:ext uri="{FF2B5EF4-FFF2-40B4-BE49-F238E27FC236}">
                <a16:creationId xmlns:a16="http://schemas.microsoft.com/office/drawing/2014/main" id="{D86A116C-94B9-190B-D9BC-A7047ADC9339}"/>
              </a:ext>
            </a:extLst>
          </p:cNvPr>
          <p:cNvCxnSpPr>
            <a:cxnSpLocks/>
          </p:cNvCxnSpPr>
          <p:nvPr/>
        </p:nvCxnSpPr>
        <p:spPr>
          <a:xfrm>
            <a:off x="7750975" y="2139342"/>
            <a:ext cx="789833" cy="462155"/>
          </a:xfrm>
          <a:prstGeom prst="straightConnector1">
            <a:avLst/>
          </a:prstGeom>
          <a:ln w="9525">
            <a:solidFill>
              <a:srgbClr val="1F293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Lige pilforbindelse 36">
            <a:extLst>
              <a:ext uri="{FF2B5EF4-FFF2-40B4-BE49-F238E27FC236}">
                <a16:creationId xmlns:a16="http://schemas.microsoft.com/office/drawing/2014/main" id="{2F03AD3E-7A9F-4457-276D-BC0AEFEFD87F}"/>
              </a:ext>
            </a:extLst>
          </p:cNvPr>
          <p:cNvCxnSpPr>
            <a:cxnSpLocks/>
          </p:cNvCxnSpPr>
          <p:nvPr/>
        </p:nvCxnSpPr>
        <p:spPr>
          <a:xfrm flipH="1">
            <a:off x="5383941" y="2133514"/>
            <a:ext cx="1" cy="515713"/>
          </a:xfrm>
          <a:prstGeom prst="straightConnector1">
            <a:avLst/>
          </a:prstGeom>
          <a:ln w="28575">
            <a:solidFill>
              <a:srgbClr val="1F4A60"/>
            </a:solidFill>
            <a:tailEnd type="triangle"/>
          </a:ln>
        </p:spPr>
        <p:style>
          <a:lnRef idx="1">
            <a:schemeClr val="accent1"/>
          </a:lnRef>
          <a:fillRef idx="0">
            <a:schemeClr val="accent1"/>
          </a:fillRef>
          <a:effectRef idx="0">
            <a:schemeClr val="accent1"/>
          </a:effectRef>
          <a:fontRef idx="minor">
            <a:schemeClr val="tx1"/>
          </a:fontRef>
        </p:style>
      </p:cxnSp>
      <p:sp>
        <p:nvSpPr>
          <p:cNvPr id="38" name="Rektangel: afrundede hjørner 6">
            <a:extLst>
              <a:ext uri="{FF2B5EF4-FFF2-40B4-BE49-F238E27FC236}">
                <a16:creationId xmlns:a16="http://schemas.microsoft.com/office/drawing/2014/main" id="{0DEDD539-B14F-F89E-9DD0-C1D1D053B797}"/>
              </a:ext>
            </a:extLst>
          </p:cNvPr>
          <p:cNvSpPr/>
          <p:nvPr/>
        </p:nvSpPr>
        <p:spPr>
          <a:xfrm>
            <a:off x="4122674" y="1419262"/>
            <a:ext cx="1872208" cy="72008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da-DK" dirty="0">
                <a:solidFill>
                  <a:srgbClr val="000000"/>
                </a:solidFill>
                <a:latin typeface="Arial" panose="020B0604020202020204" pitchFamily="34" charset="0"/>
                <a:cs typeface="Arial" panose="020B0604020202020204" pitchFamily="34" charset="0"/>
              </a:rPr>
              <a:t>Genetisk disposition</a:t>
            </a:r>
          </a:p>
        </p:txBody>
      </p:sp>
    </p:spTree>
    <p:extLst>
      <p:ext uri="{BB962C8B-B14F-4D97-AF65-F5344CB8AC3E}">
        <p14:creationId xmlns:p14="http://schemas.microsoft.com/office/powerpoint/2010/main" val="574793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2DC7F-F307-A81C-8A4F-957EAE49E07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E9194FA-A874-A5A8-6573-05FBCE8DDEF6}"/>
              </a:ext>
            </a:extLst>
          </p:cNvPr>
          <p:cNvSpPr>
            <a:spLocks noGrp="1"/>
          </p:cNvSpPr>
          <p:nvPr>
            <p:ph type="title"/>
          </p:nvPr>
        </p:nvSpPr>
        <p:spPr/>
        <p:txBody>
          <a:bodyPr>
            <a:normAutofit/>
          </a:bodyPr>
          <a:lstStyle/>
          <a:p>
            <a:r>
              <a:rPr lang="da-DK" sz="3200" b="1" dirty="0"/>
              <a:t>HVAD ER STRESS</a:t>
            </a:r>
          </a:p>
        </p:txBody>
      </p:sp>
      <p:sp>
        <p:nvSpPr>
          <p:cNvPr id="3" name="Pladsholder til indhold 2">
            <a:extLst>
              <a:ext uri="{FF2B5EF4-FFF2-40B4-BE49-F238E27FC236}">
                <a16:creationId xmlns:a16="http://schemas.microsoft.com/office/drawing/2014/main" id="{3F8083D8-5510-DA60-8D0C-FA7E4C15F724}"/>
              </a:ext>
            </a:extLst>
          </p:cNvPr>
          <p:cNvSpPr>
            <a:spLocks noGrp="1"/>
          </p:cNvSpPr>
          <p:nvPr>
            <p:ph idx="1"/>
          </p:nvPr>
        </p:nvSpPr>
        <p:spPr>
          <a:xfrm>
            <a:off x="665018" y="1641231"/>
            <a:ext cx="10688782" cy="4396154"/>
          </a:xfrm>
        </p:spPr>
        <p:txBody>
          <a:bodyPr>
            <a:noAutofit/>
          </a:bodyPr>
          <a:lstStyle/>
          <a:p>
            <a:pPr marL="0" indent="0">
              <a:buNone/>
            </a:pPr>
            <a:r>
              <a:rPr lang="da-DK" sz="2400" b="1" dirty="0"/>
              <a:t>STRESS KAN OVERORDNET SET FORSTÅS SOM ÉN AF TRE NEDENSTÅENDE:</a:t>
            </a:r>
          </a:p>
          <a:p>
            <a:pPr marL="0" indent="0">
              <a:buNone/>
            </a:pPr>
            <a:endParaRPr lang="da-DK" sz="2400" b="1" dirty="0"/>
          </a:p>
          <a:p>
            <a:pPr lvl="1"/>
            <a:r>
              <a:rPr lang="da-DK" dirty="0"/>
              <a:t>Faktorer i omgivelserne der påvirker individet (også kaldet </a:t>
            </a:r>
            <a:r>
              <a:rPr lang="da-DK" b="1" dirty="0"/>
              <a:t>stressorer</a:t>
            </a:r>
            <a:r>
              <a:rPr lang="da-DK" dirty="0"/>
              <a:t>)</a:t>
            </a:r>
          </a:p>
          <a:p>
            <a:pPr lvl="1"/>
            <a:r>
              <a:rPr lang="da-DK" dirty="0"/>
              <a:t>Samspillet mellem omgivelserne og individet (også kaldet </a:t>
            </a:r>
            <a:r>
              <a:rPr lang="da-DK" b="1" dirty="0"/>
              <a:t>oplevet stress</a:t>
            </a:r>
            <a:r>
              <a:rPr lang="da-DK" dirty="0"/>
              <a:t>)</a:t>
            </a:r>
          </a:p>
          <a:p>
            <a:pPr lvl="1"/>
            <a:r>
              <a:rPr lang="da-DK" dirty="0"/>
              <a:t>Individets fysiologiske, psykologiske og adfærdsmæssige reaktioner på belastning (også kaldet </a:t>
            </a:r>
            <a:r>
              <a:rPr lang="da-DK" b="1" dirty="0"/>
              <a:t>stressreaktion</a:t>
            </a:r>
            <a:r>
              <a:rPr lang="da-DK" dirty="0"/>
              <a:t>).</a:t>
            </a:r>
          </a:p>
          <a:p>
            <a:pPr marL="0" indent="0">
              <a:lnSpc>
                <a:spcPct val="100000"/>
              </a:lnSpc>
              <a:spcAft>
                <a:spcPts val="1200"/>
              </a:spcAft>
              <a:buNone/>
            </a:pPr>
            <a:endParaRPr lang="da-DK" sz="2400" dirty="0"/>
          </a:p>
          <a:p>
            <a:pPr marL="0" indent="0">
              <a:lnSpc>
                <a:spcPct val="100000"/>
              </a:lnSpc>
              <a:spcAft>
                <a:spcPts val="1200"/>
              </a:spcAft>
              <a:buNone/>
            </a:pPr>
            <a:r>
              <a:rPr lang="da-DK" sz="2400" dirty="0"/>
              <a:t>Her skal vi forstå stress mere bredt og særligt være opmærksomme på stressorer som her måske bedst forstås som ”overstimulering”.</a:t>
            </a:r>
          </a:p>
        </p:txBody>
      </p:sp>
      <p:sp>
        <p:nvSpPr>
          <p:cNvPr id="4" name="Pladsholder til slidenummer 3">
            <a:extLst>
              <a:ext uri="{FF2B5EF4-FFF2-40B4-BE49-F238E27FC236}">
                <a16:creationId xmlns:a16="http://schemas.microsoft.com/office/drawing/2014/main" id="{23C9489E-88C9-CCF0-955D-47E4EEC922F1}"/>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5</a:t>
            </a:fld>
            <a:endParaRPr lang="da-DK" dirty="0"/>
          </a:p>
        </p:txBody>
      </p:sp>
    </p:spTree>
    <p:extLst>
      <p:ext uri="{BB962C8B-B14F-4D97-AF65-F5344CB8AC3E}">
        <p14:creationId xmlns:p14="http://schemas.microsoft.com/office/powerpoint/2010/main" val="416710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51A4AF-6512-A575-EC1B-41B4FC7B856F}"/>
              </a:ext>
            </a:extLst>
          </p:cNvPr>
          <p:cNvSpPr>
            <a:spLocks noGrp="1"/>
          </p:cNvSpPr>
          <p:nvPr>
            <p:ph type="title"/>
          </p:nvPr>
        </p:nvSpPr>
        <p:spPr/>
        <p:txBody>
          <a:bodyPr>
            <a:normAutofit/>
          </a:bodyPr>
          <a:lstStyle/>
          <a:p>
            <a:r>
              <a:rPr lang="da-DK" sz="3200" b="1" dirty="0"/>
              <a:t>STRESSORER</a:t>
            </a:r>
            <a:endParaRPr lang="da-DK" sz="3200" dirty="0"/>
          </a:p>
        </p:txBody>
      </p:sp>
      <p:sp>
        <p:nvSpPr>
          <p:cNvPr id="3" name="Pladsholder til indhold 2">
            <a:extLst>
              <a:ext uri="{FF2B5EF4-FFF2-40B4-BE49-F238E27FC236}">
                <a16:creationId xmlns:a16="http://schemas.microsoft.com/office/drawing/2014/main" id="{191D1B3A-DCB5-0725-2AC7-9B40084DF128}"/>
              </a:ext>
            </a:extLst>
          </p:cNvPr>
          <p:cNvSpPr>
            <a:spLocks noGrp="1"/>
          </p:cNvSpPr>
          <p:nvPr>
            <p:ph idx="1"/>
          </p:nvPr>
        </p:nvSpPr>
        <p:spPr>
          <a:xfrm>
            <a:off x="419100" y="1889438"/>
            <a:ext cx="11353800" cy="4399984"/>
          </a:xfrm>
        </p:spPr>
        <p:txBody>
          <a:bodyPr>
            <a:normAutofit fontScale="85000" lnSpcReduction="20000"/>
          </a:bodyPr>
          <a:lstStyle/>
          <a:p>
            <a:r>
              <a:rPr lang="da-DK" dirty="0"/>
              <a:t>Målopnåelse</a:t>
            </a:r>
          </a:p>
          <a:p>
            <a:r>
              <a:rPr lang="da-DK" dirty="0"/>
              <a:t>Infektioner</a:t>
            </a:r>
          </a:p>
          <a:p>
            <a:r>
              <a:rPr lang="da-DK" dirty="0"/>
              <a:t>Påtager sig nye, spændende opgaver oven i det arbejde man allerede udføre</a:t>
            </a:r>
          </a:p>
          <a:p>
            <a:r>
              <a:rPr lang="da-DK" dirty="0"/>
              <a:t>Forelskelse </a:t>
            </a:r>
          </a:p>
          <a:p>
            <a:r>
              <a:rPr lang="da-DK" dirty="0"/>
              <a:t>Udlandsrejse, især hvis man krydser flere tidszoner</a:t>
            </a:r>
          </a:p>
          <a:p>
            <a:r>
              <a:rPr lang="da-DK" dirty="0"/>
              <a:t>Indgåelse og afslutning af relationer</a:t>
            </a:r>
          </a:p>
          <a:p>
            <a:r>
              <a:rPr lang="da-DK" dirty="0"/>
              <a:t>Alkohol</a:t>
            </a:r>
          </a:p>
          <a:p>
            <a:r>
              <a:rPr lang="da-DK" dirty="0"/>
              <a:t>Somatisk medicin (f.eks. </a:t>
            </a:r>
            <a:r>
              <a:rPr lang="da-DK" dirty="0" err="1"/>
              <a:t>prednisolon</a:t>
            </a:r>
            <a:r>
              <a:rPr lang="da-DK" dirty="0"/>
              <a:t>)</a:t>
            </a:r>
          </a:p>
          <a:p>
            <a:r>
              <a:rPr lang="da-DK" dirty="0"/>
              <a:t>Manglende eller afbrudt søvn</a:t>
            </a:r>
          </a:p>
          <a:p>
            <a:r>
              <a:rPr lang="da-DK" dirty="0"/>
              <a:t>Social isolation</a:t>
            </a:r>
          </a:p>
          <a:p>
            <a:r>
              <a:rPr lang="da-DK" dirty="0"/>
              <a:t>Og??</a:t>
            </a:r>
          </a:p>
        </p:txBody>
      </p:sp>
    </p:spTree>
    <p:extLst>
      <p:ext uri="{BB962C8B-B14F-4D97-AF65-F5344CB8AC3E}">
        <p14:creationId xmlns:p14="http://schemas.microsoft.com/office/powerpoint/2010/main" val="3413433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DE87BE-273C-12D9-1467-33F2342C9A85}"/>
              </a:ext>
            </a:extLst>
          </p:cNvPr>
          <p:cNvSpPr>
            <a:spLocks noGrp="1"/>
          </p:cNvSpPr>
          <p:nvPr>
            <p:ph type="title"/>
          </p:nvPr>
        </p:nvSpPr>
        <p:spPr/>
        <p:txBody>
          <a:bodyPr>
            <a:normAutofit/>
          </a:bodyPr>
          <a:lstStyle/>
          <a:p>
            <a:r>
              <a:rPr lang="da-DK" sz="3200" b="1" dirty="0"/>
              <a:t>SØVNENS ROLLE</a:t>
            </a:r>
          </a:p>
        </p:txBody>
      </p:sp>
      <p:sp>
        <p:nvSpPr>
          <p:cNvPr id="3" name="Pladsholder til indhold 2">
            <a:extLst>
              <a:ext uri="{FF2B5EF4-FFF2-40B4-BE49-F238E27FC236}">
                <a16:creationId xmlns:a16="http://schemas.microsoft.com/office/drawing/2014/main" id="{707C790B-D06D-AD41-AEFA-3B89626FF2D4}"/>
              </a:ext>
            </a:extLst>
          </p:cNvPr>
          <p:cNvSpPr>
            <a:spLocks noGrp="1"/>
          </p:cNvSpPr>
          <p:nvPr>
            <p:ph idx="1"/>
          </p:nvPr>
        </p:nvSpPr>
        <p:spPr/>
        <p:txBody>
          <a:bodyPr>
            <a:normAutofit fontScale="92500" lnSpcReduction="10000"/>
          </a:bodyPr>
          <a:lstStyle/>
          <a:p>
            <a:r>
              <a:rPr lang="da-DK" sz="2600" dirty="0">
                <a:solidFill>
                  <a:schemeClr val="tx1"/>
                </a:solidFill>
              </a:rPr>
              <a:t>Mange stressorer påvirker bipolar lidelse i hvert fald delvist fordi det påvirker søvn </a:t>
            </a:r>
          </a:p>
          <a:p>
            <a:endParaRPr lang="da-DK" sz="2600" dirty="0">
              <a:solidFill>
                <a:schemeClr val="tx1"/>
              </a:solidFill>
            </a:endParaRPr>
          </a:p>
          <a:p>
            <a:r>
              <a:rPr lang="da-DK" sz="2600" dirty="0">
                <a:solidFill>
                  <a:schemeClr val="tx1"/>
                </a:solidFill>
              </a:rPr>
              <a:t>Hos alle mennesker er søvnen essentiel for vores velbefindende og dårlig søvn påvirker humør, motivation, kognitive funktioner, fysisk helbred m.m. </a:t>
            </a:r>
          </a:p>
          <a:p>
            <a:pPr marL="0" indent="0">
              <a:buNone/>
            </a:pPr>
            <a:endParaRPr lang="da-DK" sz="2600" dirty="0">
              <a:solidFill>
                <a:schemeClr val="tx1"/>
              </a:solidFill>
            </a:endParaRPr>
          </a:p>
          <a:p>
            <a:r>
              <a:rPr lang="da-DK" sz="2600" dirty="0">
                <a:solidFill>
                  <a:schemeClr val="tx1"/>
                </a:solidFill>
              </a:rPr>
              <a:t>Hos mennesker med bipolar lidelse ved vi at søvnen spiller en betydelig rolle i udvikling af nye faser  både depression og mani men særligt manierne</a:t>
            </a:r>
          </a:p>
          <a:p>
            <a:pPr marL="0" indent="0">
              <a:buNone/>
            </a:pPr>
            <a:endParaRPr lang="da-DK" sz="2600" dirty="0">
              <a:solidFill>
                <a:schemeClr val="tx1"/>
              </a:solidFill>
            </a:endParaRPr>
          </a:p>
          <a:p>
            <a:r>
              <a:rPr lang="da-DK" sz="2600" dirty="0">
                <a:solidFill>
                  <a:schemeClr val="tx1"/>
                </a:solidFill>
              </a:rPr>
              <a:t>Vi ved at søvnforstyrrelser eskalerer lige før en episode og forværres I løbet af episode og er det mest hyppige tidlige symptom på en begyndende mani  (Jackson et al 2003).</a:t>
            </a:r>
          </a:p>
          <a:p>
            <a:endParaRPr lang="da-DK" dirty="0"/>
          </a:p>
        </p:txBody>
      </p:sp>
    </p:spTree>
    <p:extLst>
      <p:ext uri="{BB962C8B-B14F-4D97-AF65-F5344CB8AC3E}">
        <p14:creationId xmlns:p14="http://schemas.microsoft.com/office/powerpoint/2010/main" val="2020286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7E9BC94C-3D8B-78B9-8528-90031EF14E27}"/>
              </a:ext>
            </a:extLst>
          </p:cNvPr>
          <p:cNvSpPr>
            <a:spLocks noGrp="1"/>
          </p:cNvSpPr>
          <p:nvPr>
            <p:ph sz="half" idx="1"/>
          </p:nvPr>
        </p:nvSpPr>
        <p:spPr/>
        <p:txBody>
          <a:bodyPr>
            <a:normAutofit/>
          </a:bodyPr>
          <a:lstStyle/>
          <a:p>
            <a:endParaRPr lang="en-US" sz="2400" dirty="0"/>
          </a:p>
          <a:p>
            <a:endParaRPr lang="da-DK" sz="2400" dirty="0"/>
          </a:p>
        </p:txBody>
      </p:sp>
      <p:sp>
        <p:nvSpPr>
          <p:cNvPr id="14" name="Pladsholder til indhold 13">
            <a:extLst>
              <a:ext uri="{FF2B5EF4-FFF2-40B4-BE49-F238E27FC236}">
                <a16:creationId xmlns:a16="http://schemas.microsoft.com/office/drawing/2014/main" id="{33B7D8F2-363D-234A-B177-9C5AFE17CF68}"/>
              </a:ext>
            </a:extLst>
          </p:cNvPr>
          <p:cNvSpPr>
            <a:spLocks noGrp="1"/>
          </p:cNvSpPr>
          <p:nvPr>
            <p:ph sz="half" idx="2"/>
          </p:nvPr>
        </p:nvSpPr>
        <p:spPr>
          <a:xfrm>
            <a:off x="6172200" y="1825625"/>
            <a:ext cx="5181600" cy="4158488"/>
          </a:xfrm>
        </p:spPr>
        <p:txBody>
          <a:bodyPr vert="horz" lIns="91440" tIns="45720" rIns="91440" bIns="45720" rtlCol="0" anchor="t">
            <a:normAutofit/>
          </a:bodyPr>
          <a:lstStyle/>
          <a:p>
            <a:r>
              <a:rPr lang="da-DK" dirty="0"/>
              <a:t>Mange stressebelastninger, stimuli og mange aktiviteter i løbet af dagen kan påvirke søvnen og øge chancerne for at blive hurtigkørende</a:t>
            </a:r>
          </a:p>
        </p:txBody>
      </p:sp>
      <p:pic>
        <p:nvPicPr>
          <p:cNvPr id="11" name="Billede 10" descr="Et billede, der indeholder tekst, tegneserie, illustration/afbildning, tegning&#10;&#10;Indhold genereret af kunstig intelligens kan være forkert.">
            <a:extLst>
              <a:ext uri="{FF2B5EF4-FFF2-40B4-BE49-F238E27FC236}">
                <a16:creationId xmlns:a16="http://schemas.microsoft.com/office/drawing/2014/main" id="{1A8BED43-8546-6C58-7316-B072F3B99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735" y="938073"/>
            <a:ext cx="5044005" cy="5046040"/>
          </a:xfrm>
          <a:prstGeom prst="rect">
            <a:avLst/>
          </a:prstGeom>
        </p:spPr>
      </p:pic>
    </p:spTree>
    <p:extLst>
      <p:ext uri="{BB962C8B-B14F-4D97-AF65-F5344CB8AC3E}">
        <p14:creationId xmlns:p14="http://schemas.microsoft.com/office/powerpoint/2010/main" val="1760138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975ACF-ED22-C12E-0B90-D9C122EF807C}"/>
              </a:ext>
            </a:extLst>
          </p:cNvPr>
          <p:cNvSpPr>
            <a:spLocks noGrp="1"/>
          </p:cNvSpPr>
          <p:nvPr>
            <p:ph type="title"/>
          </p:nvPr>
        </p:nvSpPr>
        <p:spPr>
          <a:xfrm>
            <a:off x="838200" y="841786"/>
            <a:ext cx="10515600" cy="772351"/>
          </a:xfrm>
        </p:spPr>
        <p:txBody>
          <a:bodyPr>
            <a:normAutofit/>
          </a:bodyPr>
          <a:lstStyle/>
          <a:p>
            <a:r>
              <a:rPr lang="da-DK" sz="3200" b="1" dirty="0"/>
              <a:t>POINTER OM STRESS</a:t>
            </a:r>
          </a:p>
        </p:txBody>
      </p:sp>
      <p:sp>
        <p:nvSpPr>
          <p:cNvPr id="3" name="Pladsholder til indhold 2">
            <a:extLst>
              <a:ext uri="{FF2B5EF4-FFF2-40B4-BE49-F238E27FC236}">
                <a16:creationId xmlns:a16="http://schemas.microsoft.com/office/drawing/2014/main" id="{4679DDF6-1E48-BCCC-DC4C-8389A091BC1F}"/>
              </a:ext>
            </a:extLst>
          </p:cNvPr>
          <p:cNvSpPr>
            <a:spLocks noGrp="1"/>
          </p:cNvSpPr>
          <p:nvPr>
            <p:ph idx="1"/>
          </p:nvPr>
        </p:nvSpPr>
        <p:spPr>
          <a:xfrm>
            <a:off x="838199" y="1846907"/>
            <a:ext cx="11027485" cy="4399984"/>
          </a:xfrm>
        </p:spPr>
        <p:txBody>
          <a:bodyPr>
            <a:noAutofit/>
          </a:bodyPr>
          <a:lstStyle/>
          <a:p>
            <a:pPr>
              <a:lnSpc>
                <a:spcPct val="100000"/>
              </a:lnSpc>
              <a:spcAft>
                <a:spcPts val="0"/>
              </a:spcAft>
            </a:pPr>
            <a:r>
              <a:rPr lang="da-DK" altLang="da-DK" sz="2200" dirty="0"/>
              <a:t>En stressor behøver som udgangspunkt ikke at opleves belastende</a:t>
            </a:r>
            <a:endParaRPr lang="da-DK" altLang="da-DK" sz="900" dirty="0"/>
          </a:p>
          <a:p>
            <a:pPr>
              <a:lnSpc>
                <a:spcPct val="100000"/>
              </a:lnSpc>
              <a:spcAft>
                <a:spcPts val="0"/>
              </a:spcAft>
            </a:pPr>
            <a:r>
              <a:rPr lang="da-DK" altLang="da-DK" sz="2200" dirty="0"/>
              <a:t>En stressor kan være en begivenhed, traume, ny medicin, fysisk sygdom mv.       </a:t>
            </a:r>
          </a:p>
          <a:p>
            <a:pPr>
              <a:lnSpc>
                <a:spcPct val="100000"/>
              </a:lnSpc>
              <a:spcAft>
                <a:spcPts val="0"/>
              </a:spcAft>
            </a:pPr>
            <a:r>
              <a:rPr lang="da-DK" altLang="da-DK" sz="2200" dirty="0"/>
              <a:t>Stress afhænger både af stimulus, af den enkeltes opfattelse af stimulus, og af de ressourcer, personen har til at klare situationen:</a:t>
            </a:r>
          </a:p>
          <a:p>
            <a:pPr lvl="1">
              <a:lnSpc>
                <a:spcPct val="100000"/>
              </a:lnSpc>
            </a:pPr>
            <a:r>
              <a:rPr lang="da-DK" altLang="da-DK" sz="2200" dirty="0"/>
              <a:t>Fx at køre i racerbil ved høj hastighed er meget stressende for de fleste, men ikke for en professionel racerkører</a:t>
            </a:r>
          </a:p>
          <a:p>
            <a:pPr>
              <a:lnSpc>
                <a:spcPct val="100000"/>
              </a:lnSpc>
              <a:spcAft>
                <a:spcPts val="0"/>
              </a:spcAft>
            </a:pPr>
            <a:r>
              <a:rPr lang="da-DK" altLang="da-DK" sz="2200" dirty="0"/>
              <a:t>Vedvarende stress er belastende for alle mennesker, men hos mennesker med bipolar lidelse kan stress trigge en ny depression/mani </a:t>
            </a:r>
          </a:p>
          <a:p>
            <a:pPr lvl="1">
              <a:lnSpc>
                <a:spcPct val="100000"/>
              </a:lnSpc>
            </a:pPr>
            <a:r>
              <a:rPr lang="da-DK" altLang="da-DK" sz="2200" dirty="0"/>
              <a:t>Stress øger stresshormonet </a:t>
            </a:r>
            <a:r>
              <a:rPr lang="da-DK" altLang="da-DK" sz="2200" dirty="0" err="1"/>
              <a:t>Cortisol</a:t>
            </a:r>
            <a:endParaRPr lang="da-DK" altLang="da-DK" sz="2200" dirty="0"/>
          </a:p>
          <a:p>
            <a:pPr lvl="1">
              <a:lnSpc>
                <a:spcPct val="100000"/>
              </a:lnSpc>
            </a:pPr>
            <a:r>
              <a:rPr lang="da-DK" altLang="da-DK" sz="2200" dirty="0"/>
              <a:t>Stress medfører ændringer i bl.a. søvn og struktur</a:t>
            </a:r>
          </a:p>
          <a:p>
            <a:pPr marL="360000" lvl="1" indent="0">
              <a:lnSpc>
                <a:spcPct val="100000"/>
              </a:lnSpc>
              <a:buNone/>
            </a:pPr>
            <a:endParaRPr lang="da-DK" altLang="da-DK" sz="2200" dirty="0"/>
          </a:p>
          <a:p>
            <a:pPr marL="457200" lvl="1" indent="0">
              <a:lnSpc>
                <a:spcPct val="100000"/>
              </a:lnSpc>
              <a:buNone/>
            </a:pPr>
            <a:endParaRPr lang="da-DK" altLang="da-DK" sz="2200" dirty="0"/>
          </a:p>
          <a:p>
            <a:pPr>
              <a:lnSpc>
                <a:spcPct val="100000"/>
              </a:lnSpc>
            </a:pPr>
            <a:endParaRPr lang="da-DK" sz="2200" dirty="0"/>
          </a:p>
        </p:txBody>
      </p:sp>
    </p:spTree>
    <p:extLst>
      <p:ext uri="{BB962C8B-B14F-4D97-AF65-F5344CB8AC3E}">
        <p14:creationId xmlns:p14="http://schemas.microsoft.com/office/powerpoint/2010/main" val="2503763342"/>
      </p:ext>
    </p:extLst>
  </p:cSld>
  <p:clrMapOvr>
    <a:masterClrMapping/>
  </p:clrMapOvr>
</p:sld>
</file>

<file path=ppt/theme/theme1.xml><?xml version="1.0" encoding="utf-8"?>
<a:theme xmlns:a="http://schemas.openxmlformats.org/drawingml/2006/main" name="Office-tema">
  <a:themeElements>
    <a:clrScheme name="DMPG">
      <a:dk1>
        <a:sysClr val="windowText" lastClr="000000"/>
      </a:dk1>
      <a:lt1>
        <a:sysClr val="window" lastClr="FFFFFF"/>
      </a:lt1>
      <a:dk2>
        <a:srgbClr val="294711"/>
      </a:dk2>
      <a:lt2>
        <a:srgbClr val="D7D481"/>
      </a:lt2>
      <a:accent1>
        <a:srgbClr val="5A9A25"/>
      </a:accent1>
      <a:accent2>
        <a:srgbClr val="ED7D31"/>
      </a:accent2>
      <a:accent3>
        <a:srgbClr val="CBB916"/>
      </a:accent3>
      <a:accent4>
        <a:srgbClr val="F6E836"/>
      </a:accent4>
      <a:accent5>
        <a:srgbClr val="B8C84D"/>
      </a:accent5>
      <a:accent6>
        <a:srgbClr val="A1B98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Arkiv gode slides om DMPG  -  Kompatibilitetstilstand" id="{CF873D02-E2F5-40C2-8AED-A1222DA1AB0E}" vid="{3179FD35-465C-4774-BEC3-86B52739D97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69DFA4728C1E7498C051EA6321098C7" ma:contentTypeVersion="15" ma:contentTypeDescription="Opret et nyt dokument." ma:contentTypeScope="" ma:versionID="1d2ef47ac25be5bf6c986415c586e05d">
  <xsd:schema xmlns:xsd="http://www.w3.org/2001/XMLSchema" xmlns:xs="http://www.w3.org/2001/XMLSchema" xmlns:p="http://schemas.microsoft.com/office/2006/metadata/properties" xmlns:ns2="46bc01ff-faee-43f1-949a-29a91abcae44" xmlns:ns3="45271e33-d65b-4fdb-83df-e33c3ee32854" targetNamespace="http://schemas.microsoft.com/office/2006/metadata/properties" ma:root="true" ma:fieldsID="4270b9351a122cdffa0f08ad6ddebe32" ns2:_="" ns3:_="">
    <xsd:import namespace="46bc01ff-faee-43f1-949a-29a91abcae44"/>
    <xsd:import namespace="45271e33-d65b-4fdb-83df-e33c3ee328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bc01ff-faee-43f1-949a-29a91abca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79ed8b31-737c-4bd0-a1f5-bf78f1e34cf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271e33-d65b-4fdb-83df-e33c3ee32854"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19" nillable="true" ma:displayName="Taxonomy Catch All Column" ma:hidden="true" ma:list="{ffbd64aa-266e-431e-a68e-9da032dcbb87}" ma:internalName="TaxCatchAll" ma:showField="CatchAllData" ma:web="45271e33-d65b-4fdb-83df-e33c3ee328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bc01ff-faee-43f1-949a-29a91abcae44">
      <Terms xmlns="http://schemas.microsoft.com/office/infopath/2007/PartnerControls"/>
    </lcf76f155ced4ddcb4097134ff3c332f>
    <TaxCatchAll xmlns="45271e33-d65b-4fdb-83df-e33c3ee32854" xsi:nil="true"/>
  </documentManagement>
</p:properties>
</file>

<file path=customXml/itemProps1.xml><?xml version="1.0" encoding="utf-8"?>
<ds:datastoreItem xmlns:ds="http://schemas.openxmlformats.org/officeDocument/2006/customXml" ds:itemID="{DE338518-2696-4613-805B-E9A5DE21C0F4}"/>
</file>

<file path=customXml/itemProps2.xml><?xml version="1.0" encoding="utf-8"?>
<ds:datastoreItem xmlns:ds="http://schemas.openxmlformats.org/officeDocument/2006/customXml" ds:itemID="{1A543333-F604-49DF-ABAB-936F7E5003F2}">
  <ds:schemaRefs>
    <ds:schemaRef ds:uri="http://schemas.microsoft.com/sharepoint/v3/contenttype/forms"/>
  </ds:schemaRefs>
</ds:datastoreItem>
</file>

<file path=customXml/itemProps3.xml><?xml version="1.0" encoding="utf-8"?>
<ds:datastoreItem xmlns:ds="http://schemas.openxmlformats.org/officeDocument/2006/customXml" ds:itemID="{FAD27C48-8476-4465-8EAE-1D1B69201D8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45271e33-d65b-4fdb-83df-e33c3ee32854"/>
    <ds:schemaRef ds:uri="46bc01ff-faee-43f1-949a-29a91abcae44"/>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Office-tema</Template>
  <TotalTime>4064</TotalTime>
  <Words>2217</Words>
  <Application>Microsoft Office PowerPoint</Application>
  <PresentationFormat>Widescreen</PresentationFormat>
  <Paragraphs>225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Office-tema</vt:lpstr>
      <vt:lpstr>STRESSHÅNDTERING</vt:lpstr>
      <vt:lpstr>PROGRAM</vt:lpstr>
      <vt:lpstr>Stress-sårbarhedsmodellen</vt:lpstr>
      <vt:lpstr>PowerPoint Presentation</vt:lpstr>
      <vt:lpstr>HVAD ER STRESS</vt:lpstr>
      <vt:lpstr>STRESSORER</vt:lpstr>
      <vt:lpstr>SØVNENS ROLLE</vt:lpstr>
      <vt:lpstr>PowerPoint Presentation</vt:lpstr>
      <vt:lpstr>POINTER OM STRESS</vt:lpstr>
      <vt:lpstr>PowerPoint Presentation</vt:lpstr>
      <vt:lpstr>PowerPoint Presentation</vt:lpstr>
      <vt:lpstr>STRESSHÅNDTERING</vt:lpstr>
      <vt:lpstr>STRESSHÅNDTERING</vt:lpstr>
      <vt:lpstr>STRESSHÅNDTERING</vt:lpstr>
      <vt:lpstr>PowerPoint Presentation</vt:lpstr>
      <vt:lpstr>VIGTIGE POINTER</vt:lpstr>
      <vt:lpstr>PowerPoint Presentation</vt:lpstr>
      <vt:lpstr>TAK FOR I 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krista straarup</dc:creator>
  <cp:lastModifiedBy>Gudmunda Sirry Arnardottir</cp:lastModifiedBy>
  <cp:revision>91</cp:revision>
  <cp:lastPrinted>2025-10-25T19:57:29Z</cp:lastPrinted>
  <dcterms:created xsi:type="dcterms:W3CDTF">2025-08-04T20:34:07Z</dcterms:created>
  <dcterms:modified xsi:type="dcterms:W3CDTF">2025-11-20T12:16:16Z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0x010100169DFA4728C1E7498C051EA6321098C7</vt:lpwstr>
  </property>
  <property fmtid="{D5CDD505-2E9C-101B-9397-08002B2CF9AE}" pid="3" name="MediaServiceImageTags">
    <vt:lpwstr/>
  </property>
</Properties>
</file>