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16"/>
  </p:notesMasterIdLst>
  <p:sldIdLst>
    <p:sldId id="857" r:id="rId2"/>
    <p:sldId id="855" r:id="rId3"/>
    <p:sldId id="858" r:id="rId4"/>
    <p:sldId id="859" r:id="rId5"/>
    <p:sldId id="861" r:id="rId6"/>
    <p:sldId id="862" r:id="rId7"/>
    <p:sldId id="863" r:id="rId8"/>
    <p:sldId id="864" r:id="rId9"/>
    <p:sldId id="865" r:id="rId10"/>
    <p:sldId id="866" r:id="rId11"/>
    <p:sldId id="867" r:id="rId12"/>
    <p:sldId id="868" r:id="rId13"/>
    <p:sldId id="869" r:id="rId14"/>
    <p:sldId id="870" r:id="rId15"/>
  </p:sldIdLst>
  <p:sldSz cx="12192000" cy="6858000"/>
  <p:notesSz cx="6797675" cy="9926638"/>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sektion" id="{C1A7C50E-E15E-4EDD-A42F-46A64D370551}">
          <p14:sldIdLst>
            <p14:sldId id="857"/>
            <p14:sldId id="855"/>
            <p14:sldId id="858"/>
            <p14:sldId id="859"/>
            <p14:sldId id="861"/>
            <p14:sldId id="862"/>
            <p14:sldId id="863"/>
            <p14:sldId id="864"/>
            <p14:sldId id="865"/>
            <p14:sldId id="866"/>
            <p14:sldId id="867"/>
            <p14:sldId id="868"/>
            <p14:sldId id="869"/>
            <p14:sldId id="870"/>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9A25"/>
    <a:srgbClr val="70AD47"/>
    <a:srgbClr val="B8C84D"/>
    <a:srgbClr val="F6E836"/>
    <a:srgbClr val="988B1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994" autoAdjust="0"/>
    <p:restoredTop sz="62522" autoAdjust="0"/>
  </p:normalViewPr>
  <p:slideViewPr>
    <p:cSldViewPr snapToGrid="0">
      <p:cViewPr varScale="1">
        <p:scale>
          <a:sx n="69" d="100"/>
          <a:sy n="69" d="100"/>
        </p:scale>
        <p:origin x="1788" y="66"/>
      </p:cViewPr>
      <p:guideLst/>
    </p:cSldViewPr>
  </p:slideViewPr>
  <p:outlineViewPr>
    <p:cViewPr>
      <p:scale>
        <a:sx n="33" d="100"/>
        <a:sy n="33" d="100"/>
      </p:scale>
      <p:origin x="0" y="-7920"/>
    </p:cViewPr>
  </p:outlineViewPr>
  <p:notesTextViewPr>
    <p:cViewPr>
      <p:scale>
        <a:sx n="3" d="2"/>
        <a:sy n="3" d="2"/>
      </p:scale>
      <p:origin x="0" y="0"/>
    </p:cViewPr>
  </p:notesTextViewPr>
  <p:sorterViewPr>
    <p:cViewPr varScale="1">
      <p:scale>
        <a:sx n="100" d="100"/>
        <a:sy n="100" d="100"/>
      </p:scale>
      <p:origin x="0" y="0"/>
    </p:cViewPr>
  </p:sorterViewPr>
  <p:notesViewPr>
    <p:cSldViewPr snapToGrid="0">
      <p:cViewPr>
        <p:scale>
          <a:sx n="70" d="100"/>
          <a:sy n="70" d="100"/>
        </p:scale>
        <p:origin x="6120" y="166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B4F9C6E8-C997-4A03-8765-30FA44E66A0E}" type="datetimeFigureOut">
              <a:rPr lang="da-DK" smtClean="0"/>
              <a:t>11-04-2025</a:t>
            </a:fld>
            <a:endParaRPr lang="da-DK"/>
          </a:p>
        </p:txBody>
      </p:sp>
      <p:sp>
        <p:nvSpPr>
          <p:cNvPr id="4" name="Pladsholder til slidebillede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82C58B56-B695-4381-BDD7-C7DFF851DD59}" type="slidenum">
              <a:rPr lang="da-DK" smtClean="0"/>
              <a:t>‹nr.›</a:t>
            </a:fld>
            <a:endParaRPr lang="da-DK"/>
          </a:p>
        </p:txBody>
      </p:sp>
    </p:spTree>
    <p:extLst>
      <p:ext uri="{BB962C8B-B14F-4D97-AF65-F5344CB8AC3E}">
        <p14:creationId xmlns:p14="http://schemas.microsoft.com/office/powerpoint/2010/main" val="31402690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sz="1200" dirty="0"/>
          </a:p>
        </p:txBody>
      </p:sp>
      <p:sp>
        <p:nvSpPr>
          <p:cNvPr id="4" name="Pladsholder til slidenummer 3"/>
          <p:cNvSpPr>
            <a:spLocks noGrp="1"/>
          </p:cNvSpPr>
          <p:nvPr>
            <p:ph type="sldNum" sz="quarter" idx="10"/>
          </p:nvPr>
        </p:nvSpPr>
        <p:spPr/>
        <p:txBody>
          <a:bodyPr/>
          <a:lstStyle/>
          <a:p>
            <a:fld id="{82C58B56-B695-4381-BDD7-C7DFF851DD59}" type="slidenum">
              <a:rPr lang="da-DK" smtClean="0"/>
              <a:t>1</a:t>
            </a:fld>
            <a:endParaRPr lang="da-DK"/>
          </a:p>
        </p:txBody>
      </p:sp>
    </p:spTree>
    <p:extLst>
      <p:ext uri="{BB962C8B-B14F-4D97-AF65-F5344CB8AC3E}">
        <p14:creationId xmlns:p14="http://schemas.microsoft.com/office/powerpoint/2010/main" val="23352469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82C58B56-B695-4381-BDD7-C7DFF851DD59}" type="slidenum">
              <a:rPr lang="da-DK" smtClean="0"/>
              <a:t>2</a:t>
            </a:fld>
            <a:endParaRPr lang="da-DK"/>
          </a:p>
        </p:txBody>
      </p:sp>
    </p:spTree>
    <p:extLst>
      <p:ext uri="{BB962C8B-B14F-4D97-AF65-F5344CB8AC3E}">
        <p14:creationId xmlns:p14="http://schemas.microsoft.com/office/powerpoint/2010/main" val="18318321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82C58B56-B695-4381-BDD7-C7DFF851DD59}" type="slidenum">
              <a:rPr lang="da-DK" smtClean="0"/>
              <a:t>9</a:t>
            </a:fld>
            <a:endParaRPr lang="da-DK"/>
          </a:p>
        </p:txBody>
      </p:sp>
    </p:spTree>
    <p:extLst>
      <p:ext uri="{BB962C8B-B14F-4D97-AF65-F5344CB8AC3E}">
        <p14:creationId xmlns:p14="http://schemas.microsoft.com/office/powerpoint/2010/main" val="12533376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elslide">
    <p:bg>
      <p:bgPr>
        <a:blipFill dpi="0" rotWithShape="1">
          <a:blip r:embed="rId2">
            <a:alphaModFix amt="30000"/>
            <a:lum/>
          </a:blip>
          <a:srcRect/>
          <a:stretch>
            <a:fillRect/>
          </a:stretch>
        </a:blip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D14205D4-718A-C47D-B6F7-4D086E5409D4}"/>
              </a:ext>
            </a:extLst>
          </p:cNvPr>
          <p:cNvSpPr/>
          <p:nvPr userDrawn="1"/>
        </p:nvSpPr>
        <p:spPr>
          <a:xfrm>
            <a:off x="1014884" y="1205793"/>
            <a:ext cx="10088545" cy="4672483"/>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 name="Titel 1"/>
          <p:cNvSpPr>
            <a:spLocks noGrp="1"/>
          </p:cNvSpPr>
          <p:nvPr>
            <p:ph type="ctrTitle"/>
          </p:nvPr>
        </p:nvSpPr>
        <p:spPr>
          <a:xfrm>
            <a:off x="6561574" y="1522315"/>
            <a:ext cx="4106425" cy="2258943"/>
          </a:xfrm>
        </p:spPr>
        <p:txBody>
          <a:bodyPr anchor="b">
            <a:normAutofit/>
          </a:bodyPr>
          <a:lstStyle>
            <a:lvl1pPr algn="l">
              <a:defRPr sz="4400"/>
            </a:lvl1pPr>
          </a:lstStyle>
          <a:p>
            <a:r>
              <a:rPr lang="da-DK"/>
              <a:t>Klik for at redigere titeltypografien i masteren</a:t>
            </a:r>
            <a:endParaRPr lang="da-DK" dirty="0"/>
          </a:p>
        </p:txBody>
      </p:sp>
      <p:sp>
        <p:nvSpPr>
          <p:cNvPr id="3" name="Undertitel 2"/>
          <p:cNvSpPr>
            <a:spLocks noGrp="1"/>
          </p:cNvSpPr>
          <p:nvPr>
            <p:ph type="subTitle" idx="1"/>
          </p:nvPr>
        </p:nvSpPr>
        <p:spPr>
          <a:xfrm>
            <a:off x="6561574" y="3873333"/>
            <a:ext cx="4106425" cy="1753733"/>
          </a:xfrm>
        </p:spPr>
        <p:txBody>
          <a:bodyPr>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da-DK" dirty="0"/>
          </a:p>
        </p:txBody>
      </p:sp>
      <p:sp>
        <p:nvSpPr>
          <p:cNvPr id="9" name="Pladsholder til billede 8">
            <a:extLst>
              <a:ext uri="{FF2B5EF4-FFF2-40B4-BE49-F238E27FC236}">
                <a16:creationId xmlns:a16="http://schemas.microsoft.com/office/drawing/2014/main" id="{64C1CB41-8C26-1C5A-A23A-974290272560}"/>
              </a:ext>
            </a:extLst>
          </p:cNvPr>
          <p:cNvSpPr>
            <a:spLocks noGrp="1"/>
          </p:cNvSpPr>
          <p:nvPr>
            <p:ph type="pic" sz="quarter" idx="13"/>
          </p:nvPr>
        </p:nvSpPr>
        <p:spPr>
          <a:xfrm>
            <a:off x="1524001" y="1522316"/>
            <a:ext cx="4762499" cy="4104750"/>
          </a:xfrm>
        </p:spPr>
        <p:txBody>
          <a:bodyPr/>
          <a:lstStyle>
            <a:lvl1pPr marL="0" indent="0">
              <a:buNone/>
              <a:defRPr/>
            </a:lvl1pPr>
          </a:lstStyle>
          <a:p>
            <a:r>
              <a:rPr lang="da-DK"/>
              <a:t>Klik på ikonet for at tilføje et billede</a:t>
            </a:r>
          </a:p>
        </p:txBody>
      </p:sp>
    </p:spTree>
    <p:extLst>
      <p:ext uri="{BB962C8B-B14F-4D97-AF65-F5344CB8AC3E}">
        <p14:creationId xmlns:p14="http://schemas.microsoft.com/office/powerpoint/2010/main" val="27714536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Klik på ikonet for at tilføje et billede</a:t>
            </a:r>
          </a:p>
        </p:txBody>
      </p:sp>
      <p:sp>
        <p:nvSpPr>
          <p:cNvPr id="4" name="Pladsholder til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Tree>
    <p:extLst>
      <p:ext uri="{BB962C8B-B14F-4D97-AF65-F5344CB8AC3E}">
        <p14:creationId xmlns:p14="http://schemas.microsoft.com/office/powerpoint/2010/main" val="1249182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elslide">
    <p:bg>
      <p:bgPr>
        <a:blipFill dpi="0" rotWithShape="1">
          <a:blip r:embed="rId2">
            <a:alphaModFix amt="30000"/>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endParaRPr lang="da-DK" dirty="0"/>
          </a:p>
        </p:txBody>
      </p:sp>
      <p:sp>
        <p:nvSpPr>
          <p:cNvPr id="3" name="U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Tree>
    <p:extLst>
      <p:ext uri="{BB962C8B-B14F-4D97-AF65-F5344CB8AC3E}">
        <p14:creationId xmlns:p14="http://schemas.microsoft.com/office/powerpoint/2010/main" val="3717913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elslide">
    <p:bg>
      <p:bgPr>
        <a:solidFill>
          <a:schemeClr val="accent1">
            <a:alpha val="15000"/>
          </a:schemeClr>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endParaRPr lang="da-DK" dirty="0"/>
          </a:p>
        </p:txBody>
      </p:sp>
      <p:sp>
        <p:nvSpPr>
          <p:cNvPr id="3" name="U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Tree>
    <p:extLst>
      <p:ext uri="{BB962C8B-B14F-4D97-AF65-F5344CB8AC3E}">
        <p14:creationId xmlns:p14="http://schemas.microsoft.com/office/powerpoint/2010/main" val="41862676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a:xfrm>
            <a:off x="838200" y="874059"/>
            <a:ext cx="10515600" cy="772351"/>
          </a:xfrm>
        </p:spPr>
        <p:txBody>
          <a:bodyPr/>
          <a:lstStyle/>
          <a:p>
            <a:r>
              <a:rPr lang="da-DK"/>
              <a:t>Klik for at redigere titeltypografien i masteren</a:t>
            </a:r>
            <a:endParaRPr lang="da-DK" dirty="0"/>
          </a:p>
        </p:txBody>
      </p:sp>
      <p:sp>
        <p:nvSpPr>
          <p:cNvPr id="3" name="Pladsholder til indhold 2"/>
          <p:cNvSpPr>
            <a:spLocks noGrp="1"/>
          </p:cNvSpPr>
          <p:nvPr>
            <p:ph idx="1"/>
          </p:nvPr>
        </p:nvSpPr>
        <p:spPr>
          <a:xfrm>
            <a:off x="838200" y="1846907"/>
            <a:ext cx="10515600" cy="4399984"/>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2153492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a:xfrm>
            <a:off x="838200" y="873887"/>
            <a:ext cx="10515600" cy="772351"/>
          </a:xfrm>
        </p:spPr>
        <p:txBody>
          <a:bodyPr/>
          <a:lstStyle/>
          <a:p>
            <a:r>
              <a:rPr lang="da-DK"/>
              <a:t>Klik for at redigere titeltypografien i masteren</a:t>
            </a:r>
          </a:p>
        </p:txBody>
      </p:sp>
      <p:sp>
        <p:nvSpPr>
          <p:cNvPr id="3" name="Pladsholder til indhold 2"/>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3185976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1936627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a:xfrm>
            <a:off x="838200" y="872205"/>
            <a:ext cx="10515600" cy="772351"/>
          </a:xfrm>
        </p:spPr>
        <p:txBody>
          <a:bodyPr/>
          <a:lstStyle>
            <a:lvl1pPr algn="l">
              <a:defRPr/>
            </a:lvl1pPr>
          </a:lstStyle>
          <a:p>
            <a:r>
              <a:rPr lang="da-DK"/>
              <a:t>Klik for at redigere titeltypografien i masteren</a:t>
            </a:r>
            <a:endParaRPr lang="da-DK" dirty="0"/>
          </a:p>
        </p:txBody>
      </p:sp>
    </p:spTree>
    <p:extLst>
      <p:ext uri="{BB962C8B-B14F-4D97-AF65-F5344CB8AC3E}">
        <p14:creationId xmlns:p14="http://schemas.microsoft.com/office/powerpoint/2010/main" val="18305181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2799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Tree>
    <p:extLst>
      <p:ext uri="{BB962C8B-B14F-4D97-AF65-F5344CB8AC3E}">
        <p14:creationId xmlns:p14="http://schemas.microsoft.com/office/powerpoint/2010/main" val="1539773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838200" y="860119"/>
            <a:ext cx="10515600" cy="772351"/>
          </a:xfrm>
          <a:prstGeom prst="rect">
            <a:avLst/>
          </a:prstGeom>
        </p:spPr>
        <p:txBody>
          <a:bodyPr vert="horz" lIns="91440" tIns="45720" rIns="91440" bIns="45720" rtlCol="0" anchor="ctr">
            <a:normAutofit/>
          </a:bodyPr>
          <a:lstStyle/>
          <a:p>
            <a:r>
              <a:rPr lang="da-DK" dirty="0"/>
              <a:t>Klik for at redigere i master</a:t>
            </a:r>
          </a:p>
        </p:txBody>
      </p:sp>
      <p:sp>
        <p:nvSpPr>
          <p:cNvPr id="3" name="Pladsholder til tekst 2"/>
          <p:cNvSpPr>
            <a:spLocks noGrp="1"/>
          </p:cNvSpPr>
          <p:nvPr>
            <p:ph type="body" idx="1"/>
          </p:nvPr>
        </p:nvSpPr>
        <p:spPr>
          <a:xfrm>
            <a:off x="838200" y="1753774"/>
            <a:ext cx="10515600" cy="4475010"/>
          </a:xfrm>
          <a:prstGeom prst="rect">
            <a:avLst/>
          </a:prstGeom>
        </p:spPr>
        <p:txBody>
          <a:bodyPr vert="horz" lIns="91440" tIns="45720" rIns="91440" bIns="45720" rtlCol="0">
            <a:normAutofit/>
          </a:bodyPr>
          <a:lstStyle/>
          <a:p>
            <a:pPr lvl="0"/>
            <a:r>
              <a:rPr lang="da-DK" dirty="0"/>
              <a:t>Rediger typografien i masterens</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Pladsholder til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da-DK" dirty="0"/>
          </a:p>
        </p:txBody>
      </p:sp>
      <p:sp>
        <p:nvSpPr>
          <p:cNvPr id="5" name="Pladsholder til sidefod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41400E-71D7-41D1-8A2E-1357AFC3B79B}" type="slidenum">
              <a:rPr lang="da-DK" smtClean="0"/>
              <a:t>‹nr.›</a:t>
            </a:fld>
            <a:endParaRPr lang="da-DK"/>
          </a:p>
        </p:txBody>
      </p:sp>
      <p:pic>
        <p:nvPicPr>
          <p:cNvPr id="7" name="Billede 6"/>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66981" y="153769"/>
            <a:ext cx="1342437" cy="643699"/>
          </a:xfrm>
          <a:prstGeom prst="rect">
            <a:avLst/>
          </a:prstGeom>
          <a:effectLst/>
        </p:spPr>
      </p:pic>
      <p:pic>
        <p:nvPicPr>
          <p:cNvPr id="9" name="Billede 8">
            <a:extLst>
              <a:ext uri="{FF2B5EF4-FFF2-40B4-BE49-F238E27FC236}">
                <a16:creationId xmlns:a16="http://schemas.microsoft.com/office/drawing/2014/main" id="{9B282C5D-82F4-D240-79EC-55C30427B6AE}"/>
              </a:ext>
            </a:extLst>
          </p:cNvPr>
          <p:cNvPicPr>
            <a:picLocks noChangeAspect="1"/>
          </p:cNvPicPr>
          <p:nvPr userDrawn="1"/>
        </p:nvPicPr>
        <p:blipFill>
          <a:blip r:embed="rId13" cstate="print">
            <a:extLst>
              <a:ext uri="{28A0092B-C50C-407E-A947-70E740481C1C}">
                <a14:useLocalDpi xmlns:a14="http://schemas.microsoft.com/office/drawing/2010/main" val="0"/>
              </a:ext>
            </a:extLst>
          </a:blip>
          <a:srcRect/>
          <a:stretch/>
        </p:blipFill>
        <p:spPr>
          <a:xfrm>
            <a:off x="7378574" y="6255011"/>
            <a:ext cx="4505738" cy="467700"/>
          </a:xfrm>
          <a:prstGeom prst="rect">
            <a:avLst/>
          </a:prstGeom>
        </p:spPr>
      </p:pic>
    </p:spTree>
    <p:extLst>
      <p:ext uri="{BB962C8B-B14F-4D97-AF65-F5344CB8AC3E}">
        <p14:creationId xmlns:p14="http://schemas.microsoft.com/office/powerpoint/2010/main" val="1719003374"/>
      </p:ext>
    </p:extLst>
  </p:cSld>
  <p:clrMap bg1="lt1" tx1="dk1" bg2="lt2" tx2="dk2" accent1="accent1" accent2="accent2" accent3="accent3" accent4="accent4" accent5="accent5" accent6="accent6" hlink="hlink" folHlink="folHlink"/>
  <p:sldLayoutIdLst>
    <p:sldLayoutId id="2147483664" r:id="rId1"/>
    <p:sldLayoutId id="2147483649" r:id="rId2"/>
    <p:sldLayoutId id="2147483665" r:id="rId3"/>
    <p:sldLayoutId id="2147483650" r:id="rId4"/>
    <p:sldLayoutId id="2147483652" r:id="rId5"/>
    <p:sldLayoutId id="2147483653" r:id="rId6"/>
    <p:sldLayoutId id="2147483654" r:id="rId7"/>
    <p:sldLayoutId id="2147483655" r:id="rId8"/>
    <p:sldLayoutId id="2147483656" r:id="rId9"/>
    <p:sldLayoutId id="2147483657" r:id="rId10"/>
  </p:sldLayoutIdLst>
  <p:hf hdr="0" ftr="0" dt="0"/>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el 17">
            <a:extLst>
              <a:ext uri="{FF2B5EF4-FFF2-40B4-BE49-F238E27FC236}">
                <a16:creationId xmlns:a16="http://schemas.microsoft.com/office/drawing/2014/main" id="{DB9577EE-815E-E110-2305-59296AB233F3}"/>
              </a:ext>
            </a:extLst>
          </p:cNvPr>
          <p:cNvSpPr>
            <a:spLocks noGrp="1"/>
          </p:cNvSpPr>
          <p:nvPr>
            <p:ph type="ctrTitle"/>
          </p:nvPr>
        </p:nvSpPr>
        <p:spPr>
          <a:xfrm>
            <a:off x="5096256" y="1450848"/>
            <a:ext cx="5571743" cy="4176217"/>
          </a:xfrm>
        </p:spPr>
        <p:txBody>
          <a:bodyPr anchor="t">
            <a:noAutofit/>
          </a:bodyPr>
          <a:lstStyle/>
          <a:p>
            <a:pPr algn="ctr">
              <a:lnSpc>
                <a:spcPct val="100000"/>
              </a:lnSpc>
            </a:pPr>
            <a:r>
              <a:rPr lang="da-DK" sz="3600" b="1" dirty="0">
                <a:solidFill>
                  <a:schemeClr val="accent1"/>
                </a:solidFill>
              </a:rPr>
              <a:t>D</a:t>
            </a:r>
            <a:r>
              <a:rPr lang="da-DK" sz="3600" b="1" dirty="0"/>
              <a:t>anske </a:t>
            </a:r>
            <a:r>
              <a:rPr lang="da-DK" sz="3600" b="1" dirty="0">
                <a:solidFill>
                  <a:schemeClr val="accent1"/>
                </a:solidFill>
              </a:rPr>
              <a:t>M</a:t>
            </a:r>
            <a:r>
              <a:rPr lang="da-DK" sz="3600" b="1" dirty="0"/>
              <a:t>ultidisciplinære </a:t>
            </a:r>
            <a:r>
              <a:rPr lang="da-DK" sz="3600" b="1" dirty="0">
                <a:solidFill>
                  <a:schemeClr val="accent1"/>
                </a:solidFill>
              </a:rPr>
              <a:t>P</a:t>
            </a:r>
            <a:r>
              <a:rPr lang="da-DK" sz="3600" b="1" dirty="0"/>
              <a:t>sykiatri </a:t>
            </a:r>
            <a:r>
              <a:rPr lang="da-DK" sz="3600" b="1" dirty="0">
                <a:solidFill>
                  <a:schemeClr val="accent1"/>
                </a:solidFill>
              </a:rPr>
              <a:t>G</a:t>
            </a:r>
            <a:r>
              <a:rPr lang="da-DK" sz="3600" b="1" dirty="0"/>
              <a:t>rupper </a:t>
            </a:r>
            <a:br>
              <a:rPr lang="da-DK" sz="2000" b="1" dirty="0"/>
            </a:br>
            <a:br>
              <a:rPr lang="da-DK" sz="2000" b="1" dirty="0"/>
            </a:br>
            <a:br>
              <a:rPr lang="da-DK" sz="2000" b="1" dirty="0"/>
            </a:br>
            <a:r>
              <a:rPr lang="da-DK" sz="2000" dirty="0"/>
              <a:t>Udredning af ADHD hos voksne i speciallægepraksis</a:t>
            </a:r>
            <a:br>
              <a:rPr lang="da-DK" sz="2000" b="1" dirty="0"/>
            </a:br>
            <a:r>
              <a:rPr lang="da-DK" sz="2000" dirty="0"/>
              <a:t>D. 5 maj 2025</a:t>
            </a:r>
            <a:br>
              <a:rPr lang="da-DK" sz="2000" dirty="0"/>
            </a:br>
            <a:br>
              <a:rPr lang="da-DK" sz="2000" dirty="0"/>
            </a:br>
            <a:r>
              <a:rPr lang="da-DK" sz="2000" dirty="0"/>
              <a:t>Speciallæger i psykiatri</a:t>
            </a:r>
            <a:br>
              <a:rPr lang="da-DK" sz="2000" i="1" dirty="0"/>
            </a:br>
            <a:r>
              <a:rPr lang="da-DK" sz="2000" dirty="0"/>
              <a:t>Anders Frøkjær, Formand </a:t>
            </a:r>
            <a:br>
              <a:rPr lang="da-DK" sz="2000" dirty="0"/>
            </a:br>
            <a:r>
              <a:rPr lang="da-DK" sz="2000" dirty="0"/>
              <a:t>Andreas Hoff</a:t>
            </a:r>
            <a:br>
              <a:rPr lang="da-DK" sz="2000" dirty="0"/>
            </a:br>
            <a:r>
              <a:rPr lang="da-DK" sz="2000" dirty="0"/>
              <a:t>Andreas Glahn Wernlund</a:t>
            </a:r>
          </a:p>
        </p:txBody>
      </p:sp>
      <p:sp>
        <p:nvSpPr>
          <p:cNvPr id="3" name="Undertitel 2"/>
          <p:cNvSpPr>
            <a:spLocks noGrp="1"/>
          </p:cNvSpPr>
          <p:nvPr>
            <p:ph type="subTitle" idx="1"/>
          </p:nvPr>
        </p:nvSpPr>
        <p:spPr>
          <a:xfrm>
            <a:off x="6561575" y="4884821"/>
            <a:ext cx="2125226" cy="742245"/>
          </a:xfrm>
        </p:spPr>
        <p:txBody>
          <a:bodyPr/>
          <a:lstStyle/>
          <a:p>
            <a:r>
              <a:rPr lang="da-DK" b="1" u="sng" dirty="0"/>
              <a:t> </a:t>
            </a:r>
          </a:p>
        </p:txBody>
      </p:sp>
      <p:pic>
        <p:nvPicPr>
          <p:cNvPr id="4" name="Billede 3">
            <a:extLst>
              <a:ext uri="{FF2B5EF4-FFF2-40B4-BE49-F238E27FC236}">
                <a16:creationId xmlns:a16="http://schemas.microsoft.com/office/drawing/2014/main" id="{5487CEB0-7CE6-7043-43B6-BFB05ADF9B9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17812" y="1475151"/>
            <a:ext cx="3113936" cy="4151914"/>
          </a:xfrm>
          <a:prstGeom prst="rect">
            <a:avLst/>
          </a:prstGeom>
        </p:spPr>
      </p:pic>
    </p:spTree>
    <p:extLst>
      <p:ext uri="{BB962C8B-B14F-4D97-AF65-F5344CB8AC3E}">
        <p14:creationId xmlns:p14="http://schemas.microsoft.com/office/powerpoint/2010/main" val="29284986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25CF27-0D53-34B7-9EDB-4AF77AF5C1E5}"/>
              </a:ext>
            </a:extLst>
          </p:cNvPr>
          <p:cNvSpPr>
            <a:spLocks noGrp="1"/>
          </p:cNvSpPr>
          <p:nvPr>
            <p:ph type="title"/>
          </p:nvPr>
        </p:nvSpPr>
        <p:spPr/>
        <p:txBody>
          <a:bodyPr>
            <a:normAutofit/>
          </a:bodyPr>
          <a:lstStyle/>
          <a:p>
            <a:pPr algn="ctr"/>
            <a:r>
              <a:rPr lang="da-DK" dirty="0"/>
              <a:t>Anbefalinger </a:t>
            </a:r>
            <a:r>
              <a:rPr lang="da-DK" sz="1800" dirty="0"/>
              <a:t>(screening og henvisning i almen praksis)</a:t>
            </a:r>
          </a:p>
        </p:txBody>
      </p:sp>
      <p:sp>
        <p:nvSpPr>
          <p:cNvPr id="3" name="Tekstfelt 2">
            <a:extLst>
              <a:ext uri="{FF2B5EF4-FFF2-40B4-BE49-F238E27FC236}">
                <a16:creationId xmlns:a16="http://schemas.microsoft.com/office/drawing/2014/main" id="{C9AF6CFF-DF42-4430-782E-7F5E61109831}"/>
              </a:ext>
            </a:extLst>
          </p:cNvPr>
          <p:cNvSpPr txBox="1"/>
          <p:nvPr/>
        </p:nvSpPr>
        <p:spPr>
          <a:xfrm>
            <a:off x="838199" y="2306175"/>
            <a:ext cx="8790709" cy="1631216"/>
          </a:xfrm>
          <a:prstGeom prst="rect">
            <a:avLst/>
          </a:prstGeom>
          <a:noFill/>
        </p:spPr>
        <p:txBody>
          <a:bodyPr wrap="square" rtlCol="0">
            <a:spAutoFit/>
          </a:bodyPr>
          <a:lstStyle/>
          <a:p>
            <a:pPr marL="342900" lvl="0" indent="-342900">
              <a:spcAft>
                <a:spcPts val="1200"/>
              </a:spcAft>
              <a:buFont typeface="+mj-lt"/>
              <a:buAutoNum type="arabicPeriod" startAt="6"/>
            </a:pPr>
            <a:r>
              <a:rPr lang="da-DK" dirty="0"/>
              <a:t>Det anbefales at vurdere tilstedeværelse af somatisk lidelse og mangeltilstande, der kan give kognitive vanskeligheder eller træthed, herunder søvnforstyrrelser (D) . </a:t>
            </a:r>
          </a:p>
          <a:p>
            <a:pPr marL="342900" lvl="0" indent="-342900">
              <a:spcAft>
                <a:spcPts val="1200"/>
              </a:spcAft>
              <a:buFont typeface="+mj-lt"/>
              <a:buAutoNum type="arabicPeriod" startAt="6"/>
            </a:pPr>
            <a:r>
              <a:rPr lang="da-DK" dirty="0"/>
              <a:t>For at sikre bedst mulig visitation anbefales en vurdering af sværhedsgrad af </a:t>
            </a:r>
            <a:r>
              <a:rPr lang="da-DK" dirty="0" err="1"/>
              <a:t>ADHDsymptomer</a:t>
            </a:r>
            <a:r>
              <a:rPr lang="da-DK" dirty="0"/>
              <a:t> samt grad af funktionspåvirkning og en vurdering af samlet sværhedsgrad herunder af eventuel komorbiditet (D)</a:t>
            </a:r>
            <a:r>
              <a:rPr lang="da-DK" dirty="0">
                <a:effectLst/>
                <a:latin typeface="Arial Narrow" panose="020B0604020202020204" pitchFamily="34" charset="0"/>
                <a:ea typeface="Verdana" panose="020B0604030504040204" pitchFamily="34" charset="0"/>
                <a:cs typeface="Verdana" panose="020B0604030504040204" pitchFamily="34" charset="0"/>
              </a:rPr>
              <a:t> </a:t>
            </a:r>
            <a:endParaRPr lang="da-DK" dirty="0"/>
          </a:p>
        </p:txBody>
      </p:sp>
    </p:spTree>
    <p:extLst>
      <p:ext uri="{BB962C8B-B14F-4D97-AF65-F5344CB8AC3E}">
        <p14:creationId xmlns:p14="http://schemas.microsoft.com/office/powerpoint/2010/main" val="12946586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25CF27-0D53-34B7-9EDB-4AF77AF5C1E5}"/>
              </a:ext>
            </a:extLst>
          </p:cNvPr>
          <p:cNvSpPr>
            <a:spLocks noGrp="1"/>
          </p:cNvSpPr>
          <p:nvPr>
            <p:ph type="title"/>
          </p:nvPr>
        </p:nvSpPr>
        <p:spPr/>
        <p:txBody>
          <a:bodyPr>
            <a:normAutofit/>
          </a:bodyPr>
          <a:lstStyle/>
          <a:p>
            <a:pPr algn="ctr"/>
            <a:r>
              <a:rPr lang="da-DK" dirty="0"/>
              <a:t>Anbefalinger </a:t>
            </a:r>
            <a:r>
              <a:rPr lang="da-DK" sz="1800" dirty="0"/>
              <a:t>(udredning af voksne i speciallægepraksis)</a:t>
            </a:r>
          </a:p>
        </p:txBody>
      </p:sp>
      <p:sp>
        <p:nvSpPr>
          <p:cNvPr id="4" name="Tekstfelt 3">
            <a:extLst>
              <a:ext uri="{FF2B5EF4-FFF2-40B4-BE49-F238E27FC236}">
                <a16:creationId xmlns:a16="http://schemas.microsoft.com/office/drawing/2014/main" id="{388FEBE0-02D5-C441-79EA-1E0AF4E61940}"/>
              </a:ext>
            </a:extLst>
          </p:cNvPr>
          <p:cNvSpPr txBox="1"/>
          <p:nvPr/>
        </p:nvSpPr>
        <p:spPr>
          <a:xfrm>
            <a:off x="838200" y="1750590"/>
            <a:ext cx="6084605" cy="369332"/>
          </a:xfrm>
          <a:prstGeom prst="rect">
            <a:avLst/>
          </a:prstGeom>
          <a:noFill/>
        </p:spPr>
        <p:txBody>
          <a:bodyPr wrap="square" rtlCol="0">
            <a:spAutoFit/>
          </a:bodyPr>
          <a:lstStyle/>
          <a:p>
            <a:pPr>
              <a:spcAft>
                <a:spcPts val="1050"/>
              </a:spcAft>
            </a:pPr>
            <a:r>
              <a:rPr lang="da-DK" sz="1800" dirty="0">
                <a:effectLst/>
                <a:latin typeface="Arial Narrow" panose="020B0604020202020204" pitchFamily="34" charset="0"/>
                <a:ea typeface="Verdana" panose="020B0604030504040204" pitchFamily="34" charset="0"/>
                <a:cs typeface="Verdana" panose="020B0604030504040204" pitchFamily="34" charset="0"/>
              </a:rPr>
              <a:t>  </a:t>
            </a:r>
            <a:endParaRPr lang="da-DK" dirty="0"/>
          </a:p>
        </p:txBody>
      </p:sp>
      <p:sp>
        <p:nvSpPr>
          <p:cNvPr id="5" name="Tekstfelt 4">
            <a:extLst>
              <a:ext uri="{FF2B5EF4-FFF2-40B4-BE49-F238E27FC236}">
                <a16:creationId xmlns:a16="http://schemas.microsoft.com/office/drawing/2014/main" id="{1E5A7A52-57BD-73C7-B79E-D7420D1C51C5}"/>
              </a:ext>
            </a:extLst>
          </p:cNvPr>
          <p:cNvSpPr txBox="1"/>
          <p:nvPr/>
        </p:nvSpPr>
        <p:spPr>
          <a:xfrm>
            <a:off x="1551709" y="1870364"/>
            <a:ext cx="8922327" cy="3693319"/>
          </a:xfrm>
          <a:prstGeom prst="rect">
            <a:avLst/>
          </a:prstGeom>
          <a:noFill/>
        </p:spPr>
        <p:txBody>
          <a:bodyPr wrap="square">
            <a:spAutoFit/>
          </a:bodyPr>
          <a:lstStyle/>
          <a:p>
            <a:pPr marL="342900" indent="-342900">
              <a:buAutoNum type="arabicPeriod" startAt="8"/>
            </a:pPr>
            <a:r>
              <a:rPr lang="da-DK" dirty="0"/>
              <a:t>Udredningen af ADHD hos voksne bør ikke foretages isoleret, men kun ved samtidig vurdering af øvrig psykopatologi, </a:t>
            </a:r>
            <a:r>
              <a:rPr lang="da-DK" dirty="0" err="1"/>
              <a:t>somatik</a:t>
            </a:r>
            <a:r>
              <a:rPr lang="da-DK" dirty="0"/>
              <a:t>, udviklingsanamnese og psykosociale belastninger (D) </a:t>
            </a:r>
          </a:p>
          <a:p>
            <a:pPr marL="342900" indent="-342900">
              <a:buAutoNum type="arabicPeriod" startAt="8"/>
            </a:pPr>
            <a:endParaRPr lang="da-DK" dirty="0"/>
          </a:p>
          <a:p>
            <a:pPr marL="342900" indent="-342900">
              <a:buAutoNum type="arabicPeriod" startAt="8"/>
            </a:pPr>
            <a:r>
              <a:rPr lang="da-DK" dirty="0"/>
              <a:t>Der bør optages en bred udviklingsanamnese. Pårørende, eller andre der kan give relevante oplysninger om patientens livsforløb (f.eks. skole/uddannelsessteder), bør inddrages i det omfang det er muligt og acceptabelt (D) </a:t>
            </a:r>
          </a:p>
          <a:p>
            <a:pPr marL="342900" indent="-342900">
              <a:buAutoNum type="arabicPeriod" startAt="8"/>
            </a:pPr>
            <a:endParaRPr lang="da-DK" dirty="0"/>
          </a:p>
          <a:p>
            <a:pPr marL="342900" indent="-342900">
              <a:buAutoNum type="arabicPeriod" startAt="8"/>
            </a:pPr>
            <a:r>
              <a:rPr lang="da-DK" dirty="0"/>
              <a:t>Der bør foretages en systematisk psykopatologisk vurdering dækkende diagnosekapitlerne F0-F9 i ICD-10 ved erfaren og kvalificeret læge eller psykolog (D) </a:t>
            </a:r>
          </a:p>
          <a:p>
            <a:pPr marL="342900" indent="-342900">
              <a:buAutoNum type="arabicPeriod" startAt="8"/>
            </a:pPr>
            <a:endParaRPr lang="da-DK" dirty="0"/>
          </a:p>
          <a:p>
            <a:pPr marL="342900" indent="-342900">
              <a:buAutoNum type="arabicPeriod" startAt="8"/>
            </a:pPr>
            <a:r>
              <a:rPr lang="da-DK" dirty="0"/>
              <a:t>Der bør optages en somatisk anamnese, herunder især med fokus på tilstande, der kan give kognitive vanskeligheder eller medføre risiko ved eventuel behandling (D) </a:t>
            </a:r>
          </a:p>
        </p:txBody>
      </p:sp>
    </p:spTree>
    <p:extLst>
      <p:ext uri="{BB962C8B-B14F-4D97-AF65-F5344CB8AC3E}">
        <p14:creationId xmlns:p14="http://schemas.microsoft.com/office/powerpoint/2010/main" val="18339960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25CF27-0D53-34B7-9EDB-4AF77AF5C1E5}"/>
              </a:ext>
            </a:extLst>
          </p:cNvPr>
          <p:cNvSpPr>
            <a:spLocks noGrp="1"/>
          </p:cNvSpPr>
          <p:nvPr>
            <p:ph type="title"/>
          </p:nvPr>
        </p:nvSpPr>
        <p:spPr/>
        <p:txBody>
          <a:bodyPr>
            <a:normAutofit/>
          </a:bodyPr>
          <a:lstStyle/>
          <a:p>
            <a:pPr algn="ctr"/>
            <a:r>
              <a:rPr lang="da-DK" dirty="0"/>
              <a:t>Anbefalinger </a:t>
            </a:r>
            <a:r>
              <a:rPr lang="da-DK" sz="1800" dirty="0"/>
              <a:t>(udredning af voksne i </a:t>
            </a:r>
            <a:r>
              <a:rPr lang="da-DK" sz="1800" dirty="0" err="1"/>
              <a:t>speciallægepraksisi</a:t>
            </a:r>
            <a:r>
              <a:rPr lang="da-DK" sz="1800" dirty="0"/>
              <a:t>)</a:t>
            </a:r>
          </a:p>
        </p:txBody>
      </p:sp>
      <p:sp>
        <p:nvSpPr>
          <p:cNvPr id="5" name="Tekstfelt 4">
            <a:extLst>
              <a:ext uri="{FF2B5EF4-FFF2-40B4-BE49-F238E27FC236}">
                <a16:creationId xmlns:a16="http://schemas.microsoft.com/office/drawing/2014/main" id="{214919D3-243C-01BB-6582-6444C6D77BC5}"/>
              </a:ext>
            </a:extLst>
          </p:cNvPr>
          <p:cNvSpPr txBox="1"/>
          <p:nvPr/>
        </p:nvSpPr>
        <p:spPr>
          <a:xfrm>
            <a:off x="1094509" y="1443841"/>
            <a:ext cx="9919855" cy="3970318"/>
          </a:xfrm>
          <a:prstGeom prst="rect">
            <a:avLst/>
          </a:prstGeom>
          <a:noFill/>
        </p:spPr>
        <p:txBody>
          <a:bodyPr wrap="square">
            <a:spAutoFit/>
          </a:bodyPr>
          <a:lstStyle/>
          <a:p>
            <a:endParaRPr lang="da-DK" dirty="0"/>
          </a:p>
          <a:p>
            <a:endParaRPr lang="da-DK" dirty="0"/>
          </a:p>
          <a:p>
            <a:r>
              <a:rPr lang="da-DK" dirty="0"/>
              <a:t>12. På konkret mistanke om </a:t>
            </a:r>
            <a:r>
              <a:rPr lang="da-DK" dirty="0" err="1"/>
              <a:t>komorbid</a:t>
            </a:r>
            <a:r>
              <a:rPr lang="da-DK" dirty="0"/>
              <a:t> somatisk lidelse bør der foretages en somatisk og/eller neurologisk undersøgelse (D) </a:t>
            </a:r>
          </a:p>
          <a:p>
            <a:endParaRPr lang="da-DK" dirty="0"/>
          </a:p>
          <a:p>
            <a:r>
              <a:rPr lang="da-DK" dirty="0"/>
              <a:t>13. Det er god praksis at vurdere patientens generelle begavelsesniveau (D). </a:t>
            </a:r>
          </a:p>
          <a:p>
            <a:endParaRPr lang="da-DK" dirty="0"/>
          </a:p>
          <a:p>
            <a:r>
              <a:rPr lang="da-DK" dirty="0"/>
              <a:t>14. Udredningen af ADHD-symptomer bør foretages ved semistruktureret diagnostisk interview rettet specifikt mod ADHD-symptomatologi, f.eks. ved anvendelse af DIVA-5 eller tilsvarende. Pårørende, der har kendt patienten siden barndommen, bør hvis muligt inddrages i udredningen. Det samme gælder personer, der kan give supplerende oplysninger om patientens aktuelle symptomer (D) </a:t>
            </a:r>
          </a:p>
          <a:p>
            <a:endParaRPr lang="da-DK" dirty="0"/>
          </a:p>
          <a:p>
            <a:r>
              <a:rPr lang="da-DK" dirty="0"/>
              <a:t>15. Neuropsykologisk undersøgelse, herunder computeriserede kognitive opmærksomhedstests, kan i nogle tilfælde have en værdi som supplerende undersøgelser, men er ikke i sig selv diagnostiske (D)</a:t>
            </a:r>
          </a:p>
        </p:txBody>
      </p:sp>
    </p:spTree>
    <p:extLst>
      <p:ext uri="{BB962C8B-B14F-4D97-AF65-F5344CB8AC3E}">
        <p14:creationId xmlns:p14="http://schemas.microsoft.com/office/powerpoint/2010/main" val="38838896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25CF27-0D53-34B7-9EDB-4AF77AF5C1E5}"/>
              </a:ext>
            </a:extLst>
          </p:cNvPr>
          <p:cNvSpPr>
            <a:spLocks noGrp="1"/>
          </p:cNvSpPr>
          <p:nvPr>
            <p:ph type="title"/>
          </p:nvPr>
        </p:nvSpPr>
        <p:spPr/>
        <p:txBody>
          <a:bodyPr>
            <a:normAutofit/>
          </a:bodyPr>
          <a:lstStyle/>
          <a:p>
            <a:pPr algn="ctr"/>
            <a:r>
              <a:rPr lang="da-DK" dirty="0"/>
              <a:t>Anbefalinger </a:t>
            </a:r>
            <a:r>
              <a:rPr lang="da-DK" sz="1800" dirty="0"/>
              <a:t>(udredning af voksne i speciallægepraksis)</a:t>
            </a:r>
          </a:p>
        </p:txBody>
      </p:sp>
      <p:sp>
        <p:nvSpPr>
          <p:cNvPr id="4" name="Tekstfelt 3">
            <a:extLst>
              <a:ext uri="{FF2B5EF4-FFF2-40B4-BE49-F238E27FC236}">
                <a16:creationId xmlns:a16="http://schemas.microsoft.com/office/drawing/2014/main" id="{B209F58C-7BAE-9461-9A87-13C8954192D4}"/>
              </a:ext>
            </a:extLst>
          </p:cNvPr>
          <p:cNvSpPr txBox="1"/>
          <p:nvPr/>
        </p:nvSpPr>
        <p:spPr>
          <a:xfrm>
            <a:off x="838200" y="1649215"/>
            <a:ext cx="10079182" cy="3254737"/>
          </a:xfrm>
          <a:prstGeom prst="rect">
            <a:avLst/>
          </a:prstGeom>
          <a:noFill/>
        </p:spPr>
        <p:txBody>
          <a:bodyPr wrap="square" rtlCol="0">
            <a:spAutoFit/>
          </a:bodyPr>
          <a:lstStyle/>
          <a:p>
            <a:pPr>
              <a:spcAft>
                <a:spcPts val="1050"/>
              </a:spcAft>
            </a:pPr>
            <a:r>
              <a:rPr lang="da-DK" dirty="0"/>
              <a:t>16. Patientens funktionsniveau bør dokumenteres på centrale områder, f.eks. familie/relationer, arbejde/uddannelse, færdigheder, selvforståelse, socialt og risikoadfærd (D) </a:t>
            </a:r>
          </a:p>
          <a:p>
            <a:pPr>
              <a:spcAft>
                <a:spcPts val="1050"/>
              </a:spcAft>
            </a:pPr>
            <a:r>
              <a:rPr lang="da-DK" dirty="0"/>
              <a:t>17. Speciallæge i børne- og ungdomspsykiatri eller speciallæge i psykiatri skal afgøre hvorvidt der er indikation for farmakologisk behandling (D) </a:t>
            </a:r>
          </a:p>
          <a:p>
            <a:pPr>
              <a:spcAft>
                <a:spcPts val="1050"/>
              </a:spcAft>
            </a:pPr>
            <a:r>
              <a:rPr lang="da-DK" dirty="0"/>
              <a:t>18. Der bør i journalen foretages en fyldestgørende beskrivelse af undersøgelsen og den diagnostiske proces, herunder overvejelser omkring funktionsniveau og hvorfor eventuelle </a:t>
            </a:r>
            <a:r>
              <a:rPr lang="da-DK" dirty="0" err="1"/>
              <a:t>komorbide</a:t>
            </a:r>
            <a:r>
              <a:rPr lang="da-DK" dirty="0"/>
              <a:t> lidelser ikke bedre kan forklare symptomerne (D) </a:t>
            </a:r>
          </a:p>
          <a:p>
            <a:pPr>
              <a:spcAft>
                <a:spcPts val="1050"/>
              </a:spcAft>
            </a:pPr>
            <a:r>
              <a:rPr lang="da-DK" dirty="0"/>
              <a:t>19. Betydelige afvigelser fra den diagnostiske proces, de diagnostiske kriterier eller generelle anbefalinger bør dokumenteres i journalen (D)</a:t>
            </a:r>
            <a:br>
              <a:rPr lang="da-DK" sz="1600" b="1" dirty="0">
                <a:solidFill>
                  <a:srgbClr val="000000"/>
                </a:solidFill>
                <a:effectLst/>
                <a:latin typeface="Palatino Linotype" panose="02040502050505030304" pitchFamily="18" charset="0"/>
                <a:ea typeface="Verdana" panose="020B0604030504040204" pitchFamily="34" charset="0"/>
                <a:cs typeface="Verdana" panose="020B0604030504040204" pitchFamily="34" charset="0"/>
              </a:rPr>
            </a:br>
            <a:r>
              <a:rPr lang="da-DK" sz="1600" dirty="0">
                <a:effectLst/>
                <a:latin typeface="Arial Narrow" panose="020B0604020202020204" pitchFamily="34" charset="0"/>
                <a:ea typeface="Verdana" panose="020B0604030504040204" pitchFamily="34" charset="0"/>
                <a:cs typeface="Verdana" panose="020B0604030504040204" pitchFamily="34" charset="0"/>
              </a:rPr>
              <a:t> </a:t>
            </a:r>
            <a:endParaRPr lang="da-DK" sz="1600" dirty="0"/>
          </a:p>
        </p:txBody>
      </p:sp>
    </p:spTree>
    <p:extLst>
      <p:ext uri="{BB962C8B-B14F-4D97-AF65-F5344CB8AC3E}">
        <p14:creationId xmlns:p14="http://schemas.microsoft.com/office/powerpoint/2010/main" val="6835568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25CF27-0D53-34B7-9EDB-4AF77AF5C1E5}"/>
              </a:ext>
            </a:extLst>
          </p:cNvPr>
          <p:cNvSpPr>
            <a:spLocks noGrp="1"/>
          </p:cNvSpPr>
          <p:nvPr>
            <p:ph type="title"/>
          </p:nvPr>
        </p:nvSpPr>
        <p:spPr/>
        <p:txBody>
          <a:bodyPr/>
          <a:lstStyle/>
          <a:p>
            <a:pPr algn="ctr"/>
            <a:r>
              <a:rPr lang="da-DK" dirty="0"/>
              <a:t>Spørgsmål og diskussion</a:t>
            </a:r>
          </a:p>
        </p:txBody>
      </p:sp>
    </p:spTree>
    <p:extLst>
      <p:ext uri="{BB962C8B-B14F-4D97-AF65-F5344CB8AC3E}">
        <p14:creationId xmlns:p14="http://schemas.microsoft.com/office/powerpoint/2010/main" val="30205558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lede 2" descr="Et billede, der indeholder tekst, skærmbillede, Font/skrifttype, design&#10;&#10;Indhold genereret af kunstig intelligens kan være forkert.">
            <a:extLst>
              <a:ext uri="{FF2B5EF4-FFF2-40B4-BE49-F238E27FC236}">
                <a16:creationId xmlns:a16="http://schemas.microsoft.com/office/drawing/2014/main" id="{7E83FC75-F8B2-D724-FAA0-78BB927EE4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946" y="1047668"/>
            <a:ext cx="4526269" cy="5089896"/>
          </a:xfrm>
          <a:prstGeom prst="rect">
            <a:avLst/>
          </a:prstGeom>
        </p:spPr>
      </p:pic>
      <p:pic>
        <p:nvPicPr>
          <p:cNvPr id="5" name="Billede 4" descr="Et billede, der indeholder tekst, skærmbillede, Font/skrifttype, nummer/tal&#10;&#10;Indhold genereret af kunstig intelligens kan være forkert.">
            <a:extLst>
              <a:ext uri="{FF2B5EF4-FFF2-40B4-BE49-F238E27FC236}">
                <a16:creationId xmlns:a16="http://schemas.microsoft.com/office/drawing/2014/main" id="{2C1ED4DB-C982-D569-9B70-313D0F82D4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44312" y="491836"/>
            <a:ext cx="7247688" cy="5645728"/>
          </a:xfrm>
          <a:prstGeom prst="rect">
            <a:avLst/>
          </a:prstGeom>
        </p:spPr>
      </p:pic>
    </p:spTree>
    <p:extLst>
      <p:ext uri="{BB962C8B-B14F-4D97-AF65-F5344CB8AC3E}">
        <p14:creationId xmlns:p14="http://schemas.microsoft.com/office/powerpoint/2010/main" val="13988072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felt 7">
            <a:extLst>
              <a:ext uri="{FF2B5EF4-FFF2-40B4-BE49-F238E27FC236}">
                <a16:creationId xmlns:a16="http://schemas.microsoft.com/office/drawing/2014/main" id="{D2F11C08-1C70-91F4-44EE-772430421993}"/>
              </a:ext>
            </a:extLst>
          </p:cNvPr>
          <p:cNvSpPr txBox="1"/>
          <p:nvPr/>
        </p:nvSpPr>
        <p:spPr>
          <a:xfrm>
            <a:off x="463860" y="1168236"/>
            <a:ext cx="5890947" cy="1986441"/>
          </a:xfrm>
          <a:prstGeom prst="rect">
            <a:avLst/>
          </a:prstGeom>
          <a:noFill/>
        </p:spPr>
        <p:txBody>
          <a:bodyPr wrap="square" rtlCol="0">
            <a:spAutoFit/>
          </a:bodyPr>
          <a:lstStyle/>
          <a:p>
            <a:pPr>
              <a:lnSpc>
                <a:spcPct val="115000"/>
              </a:lnSpc>
              <a:spcBef>
                <a:spcPts val="1000"/>
              </a:spcBef>
            </a:pPr>
            <a:r>
              <a:rPr lang="da-DK" sz="1800" b="1" dirty="0">
                <a:solidFill>
                  <a:srgbClr val="25337A"/>
                </a:solidFill>
                <a:effectLst/>
                <a:latin typeface="Arial" panose="020B0604020202020204" pitchFamily="34" charset="0"/>
                <a:ea typeface="MS Gothic" panose="020B0609070205080204" pitchFamily="49" charset="-128"/>
                <a:cs typeface="Arial" panose="020B0604020202020204" pitchFamily="34" charset="0"/>
              </a:rPr>
              <a:t>Patientgruppe</a:t>
            </a:r>
            <a:endParaRPr lang="da-DK" sz="1800" b="1" dirty="0">
              <a:solidFill>
                <a:srgbClr val="0070C0"/>
              </a:solidFill>
              <a:effectLst/>
              <a:latin typeface="Arial" panose="020B0604020202020204" pitchFamily="34" charset="0"/>
              <a:ea typeface="MS Gothic" panose="020B0609070205080204" pitchFamily="49" charset="-128"/>
              <a:cs typeface="Arial" panose="020B0604020202020204" pitchFamily="34" charset="0"/>
            </a:endParaRPr>
          </a:p>
          <a:p>
            <a:pPr>
              <a:lnSpc>
                <a:spcPct val="115000"/>
              </a:lnSpc>
              <a:spcAft>
                <a:spcPts val="1050"/>
              </a:spcAft>
            </a:pPr>
            <a:br>
              <a:rPr lang="da-DK" sz="1800" dirty="0">
                <a:solidFill>
                  <a:srgbClr val="25337A"/>
                </a:solidFill>
                <a:effectLst/>
                <a:latin typeface="Arial" panose="020B0604020202020204" pitchFamily="34" charset="0"/>
                <a:ea typeface="MS Gothic" panose="020B0609070205080204" pitchFamily="49" charset="-128"/>
                <a:cs typeface="Arial" panose="020B0604020202020204" pitchFamily="34" charset="0"/>
              </a:rPr>
            </a:br>
            <a:r>
              <a:rPr lang="da-DK" sz="1600" dirty="0"/>
              <a:t>Patienter ≥18 år, der henvender sig til deres praktiserende læge med symptomer eller problematikker, der giver mistanke om ADHD. </a:t>
            </a:r>
          </a:p>
          <a:p>
            <a:pPr>
              <a:lnSpc>
                <a:spcPct val="115000"/>
              </a:lnSpc>
              <a:spcAft>
                <a:spcPts val="1050"/>
              </a:spcAft>
            </a:pPr>
            <a:r>
              <a:rPr lang="da-DK" sz="1600" dirty="0"/>
              <a:t>Patienter ≥18 år, der er henvist til udredning hvor speciallægen efter indledende vurdering mistænker ADHD. </a:t>
            </a:r>
          </a:p>
        </p:txBody>
      </p:sp>
      <p:sp>
        <p:nvSpPr>
          <p:cNvPr id="9" name="Tekstfelt 8">
            <a:extLst>
              <a:ext uri="{FF2B5EF4-FFF2-40B4-BE49-F238E27FC236}">
                <a16:creationId xmlns:a16="http://schemas.microsoft.com/office/drawing/2014/main" id="{8921ADD5-CD42-44FE-7B80-AECFD50B3488}"/>
              </a:ext>
            </a:extLst>
          </p:cNvPr>
          <p:cNvSpPr txBox="1"/>
          <p:nvPr/>
        </p:nvSpPr>
        <p:spPr>
          <a:xfrm>
            <a:off x="6470849" y="1141707"/>
            <a:ext cx="5435982" cy="5524333"/>
          </a:xfrm>
          <a:prstGeom prst="rect">
            <a:avLst/>
          </a:prstGeom>
          <a:noFill/>
        </p:spPr>
        <p:txBody>
          <a:bodyPr wrap="square" rtlCol="0">
            <a:spAutoFit/>
          </a:bodyPr>
          <a:lstStyle/>
          <a:p>
            <a:pPr>
              <a:lnSpc>
                <a:spcPct val="115000"/>
              </a:lnSpc>
              <a:spcBef>
                <a:spcPts val="1000"/>
              </a:spcBef>
            </a:pPr>
            <a:r>
              <a:rPr lang="da-DK" b="1" dirty="0">
                <a:solidFill>
                  <a:srgbClr val="25337A"/>
                </a:solidFill>
                <a:effectLst/>
                <a:latin typeface="Arial" panose="020B0604020202020204" pitchFamily="34" charset="0"/>
                <a:ea typeface="MS Gothic" panose="020B0609070205080204" pitchFamily="49" charset="-128"/>
                <a:cs typeface="Arial" panose="020B0604020202020204" pitchFamily="34" charset="0"/>
              </a:rPr>
              <a:t>Målgruppe for brug af retningslinjen</a:t>
            </a:r>
            <a:endParaRPr lang="da-DK" b="1" dirty="0">
              <a:solidFill>
                <a:srgbClr val="0070C0"/>
              </a:solidFill>
              <a:effectLst/>
              <a:latin typeface="Arial" panose="020B0604020202020204" pitchFamily="34" charset="0"/>
              <a:ea typeface="MS Gothic" panose="020B0609070205080204" pitchFamily="49" charset="-128"/>
              <a:cs typeface="Arial" panose="020B0604020202020204" pitchFamily="34" charset="0"/>
            </a:endParaRPr>
          </a:p>
          <a:p>
            <a:pPr>
              <a:lnSpc>
                <a:spcPct val="115000"/>
              </a:lnSpc>
            </a:pPr>
            <a:endParaRPr lang="da-DK" sz="1600" dirty="0">
              <a:effectLst/>
              <a:latin typeface="Arial" panose="020B0604020202020204" pitchFamily="34" charset="0"/>
              <a:ea typeface="Verdana" panose="020B0604030504040204" pitchFamily="34" charset="0"/>
              <a:cs typeface="Arial" panose="020B0604020202020204" pitchFamily="34" charset="0"/>
            </a:endParaRPr>
          </a:p>
          <a:p>
            <a:pPr>
              <a:lnSpc>
                <a:spcPct val="115000"/>
              </a:lnSpc>
            </a:pPr>
            <a:r>
              <a:rPr lang="da-DK" sz="1600" dirty="0"/>
              <a:t>Denne retningslinje skal primært understøtte det kliniske arbejde og udviklingen af den kliniske kvalitet, hvorfor den primære målgruppe er klinisk arbejdende sundhedsprofessionelle i det danske sundhedsvæsen.</a:t>
            </a:r>
          </a:p>
          <a:p>
            <a:pPr>
              <a:lnSpc>
                <a:spcPct val="115000"/>
              </a:lnSpc>
            </a:pPr>
            <a:endParaRPr lang="da-DK" sz="1600" dirty="0"/>
          </a:p>
          <a:p>
            <a:pPr>
              <a:lnSpc>
                <a:spcPct val="115000"/>
              </a:lnSpc>
            </a:pPr>
            <a:r>
              <a:rPr lang="da-DK" sz="1600" dirty="0"/>
              <a:t>Speciallæger i almen medicin samt uddannelseslæger i almen medicin. </a:t>
            </a:r>
          </a:p>
          <a:p>
            <a:pPr>
              <a:lnSpc>
                <a:spcPct val="115000"/>
              </a:lnSpc>
            </a:pPr>
            <a:endParaRPr lang="da-DK" sz="1600" dirty="0"/>
          </a:p>
          <a:p>
            <a:pPr>
              <a:lnSpc>
                <a:spcPct val="115000"/>
              </a:lnSpc>
            </a:pPr>
            <a:r>
              <a:rPr lang="da-DK" sz="1600" dirty="0"/>
              <a:t>Speciallæger i psykiatri samt uddannelseslæger i psykiatrien.</a:t>
            </a:r>
          </a:p>
          <a:p>
            <a:pPr>
              <a:lnSpc>
                <a:spcPct val="115000"/>
              </a:lnSpc>
            </a:pPr>
            <a:endParaRPr lang="da-DK" sz="1600" dirty="0"/>
          </a:p>
          <a:p>
            <a:pPr>
              <a:lnSpc>
                <a:spcPct val="115000"/>
              </a:lnSpc>
            </a:pPr>
            <a:r>
              <a:rPr lang="da-DK" sz="1600" dirty="0"/>
              <a:t>Specialpsykologer i psykiatri, specialister i klinisk neuropsykologi, andre psykologspecialistretninger samt psykologer i specialpsykologuddannelser i psykiatrien. Autoriserede psykologer i psykiatrien. </a:t>
            </a:r>
          </a:p>
          <a:p>
            <a:pPr>
              <a:lnSpc>
                <a:spcPct val="115000"/>
              </a:lnSpc>
            </a:pPr>
            <a:endParaRPr lang="da-DK" sz="1600" dirty="0"/>
          </a:p>
          <a:p>
            <a:pPr>
              <a:lnSpc>
                <a:spcPct val="115000"/>
              </a:lnSpc>
            </a:pPr>
            <a:r>
              <a:rPr lang="da-DK" sz="1600" dirty="0"/>
              <a:t>Specialsygeplejersker i psykiatri, sygeplejersker i psykiatrien.</a:t>
            </a:r>
            <a:br>
              <a:rPr lang="da-DK" sz="1800" dirty="0">
                <a:effectLst/>
                <a:latin typeface="Arial Narrow" panose="020B0604020202020204" pitchFamily="34" charset="0"/>
                <a:ea typeface="Verdana" panose="020B0604030504040204" pitchFamily="34" charset="0"/>
                <a:cs typeface="Verdana" panose="020B0604030504040204" pitchFamily="34" charset="0"/>
              </a:rPr>
            </a:br>
            <a:endParaRPr lang="da-DK" dirty="0"/>
          </a:p>
        </p:txBody>
      </p:sp>
    </p:spTree>
    <p:extLst>
      <p:ext uri="{BB962C8B-B14F-4D97-AF65-F5344CB8AC3E}">
        <p14:creationId xmlns:p14="http://schemas.microsoft.com/office/powerpoint/2010/main" val="4054312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25CF27-0D53-34B7-9EDB-4AF77AF5C1E5}"/>
              </a:ext>
            </a:extLst>
          </p:cNvPr>
          <p:cNvSpPr>
            <a:spLocks noGrp="1"/>
          </p:cNvSpPr>
          <p:nvPr>
            <p:ph type="title"/>
          </p:nvPr>
        </p:nvSpPr>
        <p:spPr/>
        <p:txBody>
          <a:bodyPr/>
          <a:lstStyle/>
          <a:p>
            <a:pPr algn="ctr"/>
            <a:r>
              <a:rPr lang="da-DK" dirty="0"/>
              <a:t>Metode</a:t>
            </a:r>
          </a:p>
        </p:txBody>
      </p:sp>
      <p:sp>
        <p:nvSpPr>
          <p:cNvPr id="6" name="Tekstfelt 5">
            <a:extLst>
              <a:ext uri="{FF2B5EF4-FFF2-40B4-BE49-F238E27FC236}">
                <a16:creationId xmlns:a16="http://schemas.microsoft.com/office/drawing/2014/main" id="{A80452C9-7A77-A9A9-BB03-FEE744E89965}"/>
              </a:ext>
            </a:extLst>
          </p:cNvPr>
          <p:cNvSpPr txBox="1"/>
          <p:nvPr/>
        </p:nvSpPr>
        <p:spPr>
          <a:xfrm>
            <a:off x="3031232" y="1992310"/>
            <a:ext cx="7056783" cy="2835071"/>
          </a:xfrm>
          <a:prstGeom prst="rect">
            <a:avLst/>
          </a:prstGeom>
          <a:noFill/>
        </p:spPr>
        <p:txBody>
          <a:bodyPr wrap="square" rtlCol="0">
            <a:spAutoFit/>
          </a:bodyPr>
          <a:lstStyle/>
          <a:p>
            <a:pPr>
              <a:lnSpc>
                <a:spcPct val="115000"/>
              </a:lnSpc>
            </a:pPr>
            <a:br>
              <a:rPr lang="da-DK" sz="1200" dirty="0">
                <a:solidFill>
                  <a:srgbClr val="25337A"/>
                </a:solidFill>
                <a:effectLst/>
                <a:latin typeface="Arial" panose="020B0604020202020204" pitchFamily="34" charset="0"/>
                <a:ea typeface="MS Gothic" panose="020B0609070205080204" pitchFamily="49" charset="-128"/>
                <a:cs typeface="Arial" panose="020B0604020202020204" pitchFamily="34" charset="0"/>
              </a:rPr>
            </a:br>
            <a:r>
              <a:rPr lang="da-DK" sz="1200" i="0" dirty="0">
                <a:effectLst/>
                <a:latin typeface="Arial" panose="020B0604020202020204" pitchFamily="34" charset="0"/>
                <a:ea typeface="Verdana" panose="020B0604030504040204" pitchFamily="34" charset="0"/>
                <a:cs typeface="Arial" panose="020B0604020202020204" pitchFamily="34" charset="0"/>
              </a:rPr>
              <a:t>Denne kliniske retningslinje er baseret på nationale og internationale retningslinjer, men tilpasset danske forhold. Der foreligger bl.a. flere nationale retningslinjer, både Sundhedsstyrelsens Nationale Kliniske Retningslinje ”NKR: Udredning og behandling af ADHD hos voksne” (2015, men delvist opdateret i 2017), Dansk Psykiatrisk Selskabs ”Retningslinjer for diagnostik og behandling af ADHD hos voksne” (2013) samt Rådet for Anvendelse af Dyr Sygehusmedicin (RADS) ” Behandlingsvejledning for medicinsk behandling af ADHD” (2016). </a:t>
            </a:r>
            <a:endParaRPr lang="da-DK" sz="1200" i="1" dirty="0">
              <a:effectLst/>
              <a:latin typeface="Arial" panose="020B0604020202020204" pitchFamily="34" charset="0"/>
              <a:ea typeface="Verdana" panose="020B0604030504040204" pitchFamily="34" charset="0"/>
              <a:cs typeface="Arial" panose="020B0604020202020204" pitchFamily="34" charset="0"/>
            </a:endParaRPr>
          </a:p>
          <a:p>
            <a:pPr>
              <a:lnSpc>
                <a:spcPct val="115000"/>
              </a:lnSpc>
            </a:pPr>
            <a:endParaRPr lang="da-DK" sz="1200" i="0" dirty="0">
              <a:effectLst/>
              <a:latin typeface="Arial" panose="020B0604020202020204" pitchFamily="34" charset="0"/>
              <a:ea typeface="Verdana" panose="020B0604030504040204" pitchFamily="34" charset="0"/>
              <a:cs typeface="Arial" panose="020B0604020202020204" pitchFamily="34" charset="0"/>
            </a:endParaRPr>
          </a:p>
          <a:p>
            <a:pPr>
              <a:lnSpc>
                <a:spcPct val="115000"/>
              </a:lnSpc>
            </a:pPr>
            <a:r>
              <a:rPr lang="da-DK" sz="1200" i="0" dirty="0">
                <a:effectLst/>
                <a:latin typeface="Arial" panose="020B0604020202020204" pitchFamily="34" charset="0"/>
                <a:ea typeface="Verdana" panose="020B0604030504040204" pitchFamily="34" charset="0"/>
                <a:cs typeface="Arial" panose="020B0604020202020204" pitchFamily="34" charset="0"/>
              </a:rPr>
              <a:t>Erfaringsmæssigt foreligger der oftest begrænset litteratur, der besvarer centrale spørgsmål omhandlende udredning, hvorfor indledningsvist blev besluttet at basere retningslinjen på såvel klinisk erfaring, </a:t>
            </a:r>
            <a:r>
              <a:rPr lang="da-DK" sz="1200" i="0" dirty="0" err="1">
                <a:effectLst/>
                <a:latin typeface="Arial" panose="020B0604020202020204" pitchFamily="34" charset="0"/>
                <a:ea typeface="Verdana" panose="020B0604030504040204" pitchFamily="34" charset="0"/>
                <a:cs typeface="Arial" panose="020B0604020202020204" pitchFamily="34" charset="0"/>
              </a:rPr>
              <a:t>best</a:t>
            </a:r>
            <a:r>
              <a:rPr lang="da-DK" sz="1200" i="0" dirty="0">
                <a:effectLst/>
                <a:latin typeface="Arial" panose="020B0604020202020204" pitchFamily="34" charset="0"/>
                <a:ea typeface="Verdana" panose="020B0604030504040204" pitchFamily="34" charset="0"/>
                <a:cs typeface="Arial" panose="020B0604020202020204" pitchFamily="34" charset="0"/>
              </a:rPr>
              <a:t> practice og tilgængelige nationale og internationale retningslinjer samt det arbejde som lå til grund for </a:t>
            </a:r>
            <a:r>
              <a:rPr lang="da-DK" sz="1200" i="0" dirty="0" err="1">
                <a:effectLst/>
                <a:latin typeface="Arial" panose="020B0604020202020204" pitchFamily="34" charset="0"/>
                <a:ea typeface="Verdana" panose="020B0604030504040204" pitchFamily="34" charset="0"/>
                <a:cs typeface="Arial" panose="020B0604020202020204" pitchFamily="34" charset="0"/>
              </a:rPr>
              <a:t>retningslinien</a:t>
            </a:r>
            <a:r>
              <a:rPr lang="da-DK" sz="1200" i="0" dirty="0">
                <a:effectLst/>
                <a:latin typeface="Arial" panose="020B0604020202020204" pitchFamily="34" charset="0"/>
                <a:ea typeface="Verdana" panose="020B0604030504040204" pitchFamily="34" charset="0"/>
                <a:cs typeface="Arial" panose="020B0604020202020204" pitchFamily="34" charset="0"/>
              </a:rPr>
              <a:t> omhandlende udredning af ADHD his voksne i hospitalsregi (2024).</a:t>
            </a:r>
            <a:endParaRPr lang="da-DK" sz="1200" i="1" dirty="0">
              <a:effectLst/>
              <a:latin typeface="Arial" panose="020B0604020202020204" pitchFamily="34" charset="0"/>
              <a:ea typeface="Verdana" panose="020B0604030504040204" pitchFamily="34" charset="0"/>
              <a:cs typeface="Arial" panose="020B0604020202020204" pitchFamily="34" charset="0"/>
            </a:endParaRPr>
          </a:p>
          <a:p>
            <a:pPr>
              <a:lnSpc>
                <a:spcPct val="115000"/>
              </a:lnSpc>
            </a:pPr>
            <a:r>
              <a:rPr lang="da-DK" sz="1200" i="0" dirty="0">
                <a:solidFill>
                  <a:srgbClr val="000000"/>
                </a:solidFill>
                <a:effectLst/>
                <a:latin typeface="Arial" panose="020B0604020202020204" pitchFamily="34" charset="0"/>
                <a:ea typeface="Verdana" panose="020B0604030504040204" pitchFamily="34" charset="0"/>
                <a:cs typeface="Arial" panose="020B0604020202020204" pitchFamily="34" charset="0"/>
              </a:rPr>
              <a:t> </a:t>
            </a:r>
            <a:endParaRPr lang="da-DK" sz="1200" i="1" dirty="0">
              <a:effectLst/>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26929189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25CF27-0D53-34B7-9EDB-4AF77AF5C1E5}"/>
              </a:ext>
            </a:extLst>
          </p:cNvPr>
          <p:cNvSpPr>
            <a:spLocks noGrp="1"/>
          </p:cNvSpPr>
          <p:nvPr>
            <p:ph type="title"/>
          </p:nvPr>
        </p:nvSpPr>
        <p:spPr/>
        <p:txBody>
          <a:bodyPr/>
          <a:lstStyle/>
          <a:p>
            <a:pPr algn="ctr"/>
            <a:r>
              <a:rPr lang="da-DK" dirty="0"/>
              <a:t>Metode</a:t>
            </a:r>
          </a:p>
        </p:txBody>
      </p:sp>
      <p:sp>
        <p:nvSpPr>
          <p:cNvPr id="4" name="Tekstfelt 3">
            <a:extLst>
              <a:ext uri="{FF2B5EF4-FFF2-40B4-BE49-F238E27FC236}">
                <a16:creationId xmlns:a16="http://schemas.microsoft.com/office/drawing/2014/main" id="{5BE4A6AA-6B2F-F1B1-CD10-5B24DFDFCFE5}"/>
              </a:ext>
            </a:extLst>
          </p:cNvPr>
          <p:cNvSpPr txBox="1"/>
          <p:nvPr/>
        </p:nvSpPr>
        <p:spPr>
          <a:xfrm>
            <a:off x="497404" y="1784693"/>
            <a:ext cx="11197192" cy="4883901"/>
          </a:xfrm>
          <a:prstGeom prst="rect">
            <a:avLst/>
          </a:prstGeom>
          <a:noFill/>
        </p:spPr>
        <p:txBody>
          <a:bodyPr wrap="square" rtlCol="0">
            <a:spAutoFit/>
          </a:bodyPr>
          <a:lstStyle/>
          <a:p>
            <a:pPr>
              <a:lnSpc>
                <a:spcPct val="115000"/>
              </a:lnSpc>
              <a:spcBef>
                <a:spcPts val="1000"/>
              </a:spcBef>
            </a:pPr>
            <a:r>
              <a:rPr lang="da-DK" sz="1600" b="1" dirty="0">
                <a:solidFill>
                  <a:srgbClr val="25337A"/>
                </a:solidFill>
                <a:effectLst/>
                <a:latin typeface="Arial" panose="020B0604020202020204" pitchFamily="34" charset="0"/>
                <a:ea typeface="MS Gothic" panose="020B0609070205080204" pitchFamily="49" charset="-128"/>
                <a:cs typeface="Arial" panose="020B0604020202020204" pitchFamily="34" charset="0"/>
              </a:rPr>
              <a:t>Formulering af anbefalinger</a:t>
            </a:r>
          </a:p>
          <a:p>
            <a:pPr>
              <a:lnSpc>
                <a:spcPct val="115000"/>
              </a:lnSpc>
              <a:spcBef>
                <a:spcPts val="1000"/>
              </a:spcBef>
            </a:pPr>
            <a:endParaRPr lang="da-DK" sz="1600" b="1" dirty="0">
              <a:solidFill>
                <a:srgbClr val="0070C0"/>
              </a:solidFill>
              <a:effectLst/>
              <a:latin typeface="Arial" panose="020B0604020202020204" pitchFamily="34" charset="0"/>
              <a:ea typeface="MS Gothic" panose="020B0609070205080204" pitchFamily="49" charset="-128"/>
              <a:cs typeface="Arial" panose="020B0604020202020204" pitchFamily="34" charset="0"/>
            </a:endParaRPr>
          </a:p>
          <a:p>
            <a:pPr>
              <a:lnSpc>
                <a:spcPct val="115000"/>
              </a:lnSpc>
              <a:spcAft>
                <a:spcPts val="1050"/>
              </a:spcAft>
            </a:pPr>
            <a:r>
              <a:rPr lang="da-DK" sz="1600" dirty="0">
                <a:effectLst/>
                <a:latin typeface="Arial" panose="020B0604020202020204" pitchFamily="34" charset="0"/>
                <a:ea typeface="Verdana" panose="020B0604030504040204" pitchFamily="34" charset="0"/>
                <a:cs typeface="Arial" panose="020B0604020202020204" pitchFamily="34" charset="0"/>
              </a:rPr>
              <a:t>Forfattergruppen afholdte videomøder, hvor der på grundlag af de tilgængelige retningslinjer blev formuleret en række anbefalinger til screening, henvisning og udredning af ADHD hos voksne. </a:t>
            </a:r>
          </a:p>
          <a:p>
            <a:pPr>
              <a:lnSpc>
                <a:spcPct val="115000"/>
              </a:lnSpc>
              <a:spcAft>
                <a:spcPts val="1050"/>
              </a:spcAft>
            </a:pPr>
            <a:r>
              <a:rPr lang="da-DK" sz="1600" dirty="0">
                <a:effectLst/>
                <a:latin typeface="Arial" panose="020B0604020202020204" pitchFamily="34" charset="0"/>
                <a:ea typeface="Verdana" panose="020B0604030504040204" pitchFamily="34" charset="0"/>
                <a:cs typeface="Arial" panose="020B0604020202020204" pitchFamily="34" charset="0"/>
              </a:rPr>
              <a:t> </a:t>
            </a:r>
          </a:p>
          <a:p>
            <a:pPr>
              <a:lnSpc>
                <a:spcPct val="115000"/>
              </a:lnSpc>
              <a:spcAft>
                <a:spcPts val="1050"/>
              </a:spcAft>
            </a:pPr>
            <a:r>
              <a:rPr lang="da-DK" sz="1600" dirty="0">
                <a:effectLst/>
                <a:latin typeface="Arial" panose="020B0604020202020204" pitchFamily="34" charset="0"/>
                <a:ea typeface="Verdana" panose="020B0604030504040204" pitchFamily="34" charset="0"/>
                <a:cs typeface="Arial" panose="020B0604020202020204" pitchFamily="34" charset="0"/>
              </a:rPr>
              <a:t>Fokus på møderne har været de centrale aspekter af den diagnostiske proces fra mistanke, til screening, henvisning og udredning i speciallægepraksis. Udgangspunktet har været klinisk erfaring, kendskab til de nationale og internationale retningslinjer samt baggrundsviden om evidens på området. Anbefalingerne er fagligt baseret på et ønske om øget kvalitet i udredningen, men med en forståelse af hvad der i den givne økonomiske og personalemæssige ramme er muligt. </a:t>
            </a:r>
          </a:p>
          <a:p>
            <a:pPr>
              <a:lnSpc>
                <a:spcPct val="115000"/>
              </a:lnSpc>
              <a:spcAft>
                <a:spcPts val="1050"/>
              </a:spcAft>
            </a:pPr>
            <a:r>
              <a:rPr lang="da-DK" sz="1600" dirty="0">
                <a:effectLst/>
                <a:latin typeface="Arial" panose="020B0604020202020204" pitchFamily="34" charset="0"/>
                <a:ea typeface="Verdana" panose="020B0604030504040204" pitchFamily="34" charset="0"/>
                <a:cs typeface="Arial" panose="020B0604020202020204" pitchFamily="34" charset="0"/>
              </a:rPr>
              <a:t> </a:t>
            </a:r>
          </a:p>
          <a:p>
            <a:pPr>
              <a:lnSpc>
                <a:spcPct val="115000"/>
              </a:lnSpc>
              <a:spcAft>
                <a:spcPts val="1050"/>
              </a:spcAft>
            </a:pPr>
            <a:r>
              <a:rPr lang="da-DK" sz="1600" dirty="0">
                <a:effectLst/>
                <a:latin typeface="Arial" panose="020B0604020202020204" pitchFamily="34" charset="0"/>
                <a:ea typeface="Verdana" panose="020B0604030504040204" pitchFamily="34" charset="0"/>
                <a:cs typeface="Arial" panose="020B0604020202020204" pitchFamily="34" charset="0"/>
              </a:rPr>
              <a:t>Ordlyden i anbefalingerne er gennemgående drøftet, herunder de såvel positive som negative konsekvenser anbefalinger kan have. Anbefalingerne og deres ordlyd er godkendt af forfattergruppen og derefter rundsendt til høring. Relevante kommentarer blev indarbejdet af forfattergruppen efter høring i retningslinjen ved møde i januar 2025. </a:t>
            </a:r>
          </a:p>
          <a:p>
            <a:pPr algn="l"/>
            <a:endParaRPr lang="da-DK" dirty="0"/>
          </a:p>
        </p:txBody>
      </p:sp>
    </p:spTree>
    <p:extLst>
      <p:ext uri="{BB962C8B-B14F-4D97-AF65-F5344CB8AC3E}">
        <p14:creationId xmlns:p14="http://schemas.microsoft.com/office/powerpoint/2010/main" val="28732406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25CF27-0D53-34B7-9EDB-4AF77AF5C1E5}"/>
              </a:ext>
            </a:extLst>
          </p:cNvPr>
          <p:cNvSpPr>
            <a:spLocks noGrp="1"/>
          </p:cNvSpPr>
          <p:nvPr>
            <p:ph type="title"/>
          </p:nvPr>
        </p:nvSpPr>
        <p:spPr/>
        <p:txBody>
          <a:bodyPr/>
          <a:lstStyle/>
          <a:p>
            <a:pPr algn="ctr"/>
            <a:r>
              <a:rPr lang="da-DK" dirty="0"/>
              <a:t>Forfattergruppe</a:t>
            </a:r>
          </a:p>
        </p:txBody>
      </p:sp>
      <p:sp>
        <p:nvSpPr>
          <p:cNvPr id="4" name="Tekstfelt 3">
            <a:extLst>
              <a:ext uri="{FF2B5EF4-FFF2-40B4-BE49-F238E27FC236}">
                <a16:creationId xmlns:a16="http://schemas.microsoft.com/office/drawing/2014/main" id="{C8F45B14-1FD6-9D8E-76EE-70B30ED29F91}"/>
              </a:ext>
            </a:extLst>
          </p:cNvPr>
          <p:cNvSpPr txBox="1"/>
          <p:nvPr/>
        </p:nvSpPr>
        <p:spPr>
          <a:xfrm>
            <a:off x="2867892" y="1646410"/>
            <a:ext cx="6536642" cy="4535922"/>
          </a:xfrm>
          <a:prstGeom prst="rect">
            <a:avLst/>
          </a:prstGeom>
          <a:noFill/>
        </p:spPr>
        <p:txBody>
          <a:bodyPr wrap="square" rtlCol="0">
            <a:spAutoFit/>
          </a:bodyPr>
          <a:lstStyle/>
          <a:p>
            <a:pPr>
              <a:lnSpc>
                <a:spcPct val="115000"/>
              </a:lnSpc>
            </a:pPr>
            <a:r>
              <a:rPr lang="da-DK" sz="1400" dirty="0">
                <a:effectLst/>
                <a:latin typeface="Arial Narrow" panose="020B0604020202020204" pitchFamily="34" charset="0"/>
                <a:ea typeface="Verdana" panose="020B0604030504040204" pitchFamily="34" charset="0"/>
                <a:cs typeface="Verdana" panose="020B0604030504040204" pitchFamily="34" charset="0"/>
              </a:rPr>
              <a:t>Efter anbefaling fra Retningslinjesekretariatet blev der nedsat en mindre forfattergruppe. Denne var søgt at repræsentere de primære aktører på området (specialiseret offentlige psykiatri, praktiserende speciallæger i psykiatri, børne- og ungdomspsykiatri</a:t>
            </a:r>
            <a:r>
              <a:rPr lang="da-DK" sz="1400" dirty="0">
                <a:latin typeface="Arial Narrow" panose="020B0604020202020204" pitchFamily="34" charset="0"/>
                <a:ea typeface="Verdana" panose="020B0604030504040204" pitchFamily="34" charset="0"/>
                <a:cs typeface="Verdana" panose="020B0604030504040204" pitchFamily="34" charset="0"/>
              </a:rPr>
              <a:t>, Yngre læger) </a:t>
            </a:r>
            <a:r>
              <a:rPr lang="da-DK" sz="1400" dirty="0">
                <a:effectLst/>
                <a:latin typeface="Arial Narrow" panose="020B0604020202020204" pitchFamily="34" charset="0"/>
                <a:ea typeface="Verdana" panose="020B0604030504040204" pitchFamily="34" charset="0"/>
                <a:cs typeface="Verdana" panose="020B0604030504040204" pitchFamily="34" charset="0"/>
              </a:rPr>
              <a:t>. Det har ligeledes været centralt ønske, at forfattergruppen udgøres af klinikere.</a:t>
            </a:r>
          </a:p>
          <a:p>
            <a:pPr>
              <a:lnSpc>
                <a:spcPct val="115000"/>
              </a:lnSpc>
            </a:pPr>
            <a:endParaRPr lang="da-DK" sz="1400" dirty="0">
              <a:effectLst/>
              <a:latin typeface="Arial Narrow" panose="020B0604020202020204" pitchFamily="34" charset="0"/>
              <a:ea typeface="Verdana" panose="020B0604030504040204" pitchFamily="34" charset="0"/>
              <a:cs typeface="Verdana" panose="020B0604030504040204" pitchFamily="34" charset="0"/>
            </a:endParaRPr>
          </a:p>
          <a:p>
            <a:pPr>
              <a:lnSpc>
                <a:spcPct val="115000"/>
              </a:lnSpc>
            </a:pPr>
            <a:r>
              <a:rPr lang="da-DK" sz="1400" dirty="0">
                <a:effectLst/>
                <a:latin typeface="Arial Narrow" panose="020B0604020202020204" pitchFamily="34" charset="0"/>
                <a:ea typeface="Verdana" panose="020B0604030504040204" pitchFamily="34" charset="0"/>
                <a:cs typeface="Verdana" panose="020B0604030504040204" pitchFamily="34" charset="0"/>
              </a:rPr>
              <a:t>Medlemmer af forfattergruppen: </a:t>
            </a:r>
          </a:p>
          <a:p>
            <a:pPr marL="342900" lvl="0" indent="-342900">
              <a:lnSpc>
                <a:spcPct val="115000"/>
              </a:lnSpc>
              <a:buFont typeface="Symbol" pitchFamily="2" charset="2"/>
              <a:buChar char=""/>
            </a:pPr>
            <a:endParaRPr lang="da-DK" sz="1400" dirty="0">
              <a:effectLst/>
              <a:latin typeface="Arial Narrow" panose="020B0604020202020204" pitchFamily="34" charset="0"/>
              <a:ea typeface="Verdana" panose="020B0604030504040204" pitchFamily="34" charset="0"/>
              <a:cs typeface="Verdana" panose="020B0604030504040204" pitchFamily="34" charset="0"/>
            </a:endParaRPr>
          </a:p>
          <a:p>
            <a:pPr marL="342900" lvl="0" indent="-342900">
              <a:lnSpc>
                <a:spcPct val="115000"/>
              </a:lnSpc>
              <a:buFont typeface="Symbol" pitchFamily="2" charset="2"/>
              <a:buChar char=""/>
            </a:pPr>
            <a:r>
              <a:rPr lang="da-DK" sz="1400" dirty="0"/>
              <a:t>Anders Frøkjær Thomsen, </a:t>
            </a:r>
            <a:r>
              <a:rPr lang="da-DK" sz="1400" dirty="0" err="1"/>
              <a:t>PhD</a:t>
            </a:r>
            <a:r>
              <a:rPr lang="da-DK" sz="1400" dirty="0"/>
              <a:t>, praktiserende speciallæge i psykiatri, Middelfart (Formand for arbejdsgruppen)  </a:t>
            </a:r>
          </a:p>
          <a:p>
            <a:pPr marL="342900" lvl="0" indent="-342900">
              <a:lnSpc>
                <a:spcPct val="115000"/>
              </a:lnSpc>
              <a:buFont typeface="Symbol" pitchFamily="2" charset="2"/>
              <a:buChar char=""/>
            </a:pPr>
            <a:r>
              <a:rPr lang="da-DK" sz="1400" dirty="0"/>
              <a:t>Andreas Hoff, </a:t>
            </a:r>
            <a:r>
              <a:rPr lang="da-DK" sz="1400" dirty="0" err="1"/>
              <a:t>PhD</a:t>
            </a:r>
            <a:r>
              <a:rPr lang="da-DK" sz="1400" dirty="0"/>
              <a:t>, praktiserende speciallæge i psykiatri, København. </a:t>
            </a:r>
          </a:p>
          <a:p>
            <a:pPr marL="342900" lvl="0" indent="-342900">
              <a:lnSpc>
                <a:spcPct val="115000"/>
              </a:lnSpc>
              <a:buFont typeface="Symbol" pitchFamily="2" charset="2"/>
              <a:buChar char=""/>
            </a:pPr>
            <a:r>
              <a:rPr lang="da-DK" sz="1400" dirty="0"/>
              <a:t> Andreas Glahn Wernlund, speciallæge i psykiatri, Aarhus </a:t>
            </a:r>
          </a:p>
          <a:p>
            <a:pPr marL="342900" lvl="0" indent="-342900">
              <a:lnSpc>
                <a:spcPct val="115000"/>
              </a:lnSpc>
              <a:buFont typeface="Symbol" pitchFamily="2" charset="2"/>
              <a:buChar char=""/>
            </a:pPr>
            <a:r>
              <a:rPr lang="da-DK" sz="1400" dirty="0"/>
              <a:t>•Ali Haidar </a:t>
            </a:r>
            <a:r>
              <a:rPr lang="da-DK" sz="1400" dirty="0" err="1"/>
              <a:t>Hamoudi</a:t>
            </a:r>
            <a:r>
              <a:rPr lang="da-DK" sz="1400" dirty="0"/>
              <a:t>, Hoveduddannelseslæge, Psykiatrisk Center Ballerup / Region Hovedstadens Psykiatri </a:t>
            </a:r>
          </a:p>
          <a:p>
            <a:pPr marL="342900" lvl="0" indent="-342900">
              <a:lnSpc>
                <a:spcPct val="115000"/>
              </a:lnSpc>
              <a:buFont typeface="Symbol" pitchFamily="2" charset="2"/>
              <a:buChar char=""/>
            </a:pPr>
            <a:r>
              <a:rPr lang="da-DK" sz="1400" dirty="0"/>
              <a:t>Kirsten Møller Markvardsen, praktiserende speciallæge i Børne- og Ungdomspsykiatri, København </a:t>
            </a:r>
          </a:p>
          <a:p>
            <a:pPr marL="342900" lvl="0" indent="-342900">
              <a:lnSpc>
                <a:spcPct val="115000"/>
              </a:lnSpc>
              <a:buFont typeface="Symbol" pitchFamily="2" charset="2"/>
              <a:buChar char=""/>
            </a:pPr>
            <a:r>
              <a:rPr lang="da-DK" sz="1400" dirty="0"/>
              <a:t>Pelle Lau Ishøy, Overlæge, klinisk lektor, </a:t>
            </a:r>
            <a:r>
              <a:rPr lang="da-DK" sz="1400" dirty="0" err="1"/>
              <a:t>PhD</a:t>
            </a:r>
            <a:r>
              <a:rPr lang="da-DK" sz="1400" dirty="0"/>
              <a:t>, Region Hovedstaden </a:t>
            </a:r>
          </a:p>
          <a:p>
            <a:pPr marL="342900" lvl="0" indent="-342900">
              <a:lnSpc>
                <a:spcPct val="115000"/>
              </a:lnSpc>
              <a:buFont typeface="Symbol" pitchFamily="2" charset="2"/>
              <a:buChar char=""/>
            </a:pPr>
            <a:r>
              <a:rPr lang="da-DK" sz="1400" dirty="0"/>
              <a:t>Simon Hjerrild, Overlæge, klinisk lektor, </a:t>
            </a:r>
            <a:r>
              <a:rPr lang="da-DK" sz="1400" dirty="0" err="1"/>
              <a:t>PhD</a:t>
            </a:r>
            <a:r>
              <a:rPr lang="da-DK" sz="1400" dirty="0"/>
              <a:t>. Team for ADHD, Afdeling for psykoser, Aarhus Universitetshospital, Psykiatrien </a:t>
            </a:r>
            <a:endParaRPr lang="da-DK" sz="1400" dirty="0">
              <a:effectLst/>
              <a:latin typeface="Arial Narrow" panose="020B060402020202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4638087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25CF27-0D53-34B7-9EDB-4AF77AF5C1E5}"/>
              </a:ext>
            </a:extLst>
          </p:cNvPr>
          <p:cNvSpPr>
            <a:spLocks noGrp="1"/>
          </p:cNvSpPr>
          <p:nvPr>
            <p:ph type="title"/>
          </p:nvPr>
        </p:nvSpPr>
        <p:spPr/>
        <p:txBody>
          <a:bodyPr/>
          <a:lstStyle/>
          <a:p>
            <a:pPr algn="ctr"/>
            <a:r>
              <a:rPr lang="da-DK" dirty="0"/>
              <a:t>Anbefalinger</a:t>
            </a:r>
          </a:p>
        </p:txBody>
      </p:sp>
      <p:sp>
        <p:nvSpPr>
          <p:cNvPr id="3" name="Tekstfelt 2">
            <a:extLst>
              <a:ext uri="{FF2B5EF4-FFF2-40B4-BE49-F238E27FC236}">
                <a16:creationId xmlns:a16="http://schemas.microsoft.com/office/drawing/2014/main" id="{A99E1931-A7BB-0A41-D61E-128D84032686}"/>
              </a:ext>
            </a:extLst>
          </p:cNvPr>
          <p:cNvSpPr txBox="1"/>
          <p:nvPr/>
        </p:nvSpPr>
        <p:spPr>
          <a:xfrm>
            <a:off x="971190" y="2271233"/>
            <a:ext cx="4572001" cy="2677656"/>
          </a:xfrm>
          <a:prstGeom prst="rect">
            <a:avLst/>
          </a:prstGeom>
          <a:noFill/>
        </p:spPr>
        <p:txBody>
          <a:bodyPr wrap="square" rtlCol="0">
            <a:spAutoFit/>
          </a:bodyPr>
          <a:lstStyle/>
          <a:p>
            <a:pPr marL="342900" indent="-342900" algn="l">
              <a:buAutoNum type="alphaUcPeriod"/>
            </a:pPr>
            <a:r>
              <a:rPr lang="da-DK" sz="2400" dirty="0">
                <a:latin typeface="Arial" panose="020B0604020202020204" pitchFamily="34" charset="0"/>
                <a:cs typeface="Arial" panose="020B0604020202020204" pitchFamily="34" charset="0"/>
              </a:rPr>
              <a:t>Generel anbefaling</a:t>
            </a:r>
          </a:p>
          <a:p>
            <a:pPr marL="342900" indent="-342900" algn="l">
              <a:buAutoNum type="alphaUcPeriod"/>
            </a:pPr>
            <a:endParaRPr lang="da-DK" sz="2400" dirty="0">
              <a:latin typeface="Arial" panose="020B0604020202020204" pitchFamily="34" charset="0"/>
              <a:cs typeface="Arial" panose="020B0604020202020204" pitchFamily="34" charset="0"/>
            </a:endParaRPr>
          </a:p>
          <a:p>
            <a:pPr marL="342900" indent="-342900" algn="l">
              <a:buAutoNum type="alphaUcPeriod"/>
            </a:pPr>
            <a:r>
              <a:rPr lang="da-DK" sz="2400" dirty="0">
                <a:latin typeface="Arial" panose="020B0604020202020204" pitchFamily="34" charset="0"/>
                <a:cs typeface="Arial" panose="020B0604020202020204" pitchFamily="34" charset="0"/>
              </a:rPr>
              <a:t>Screening og henvisning i almen praksis</a:t>
            </a:r>
          </a:p>
          <a:p>
            <a:pPr marL="342900" indent="-342900" algn="l">
              <a:buAutoNum type="alphaUcPeriod"/>
            </a:pPr>
            <a:endParaRPr lang="da-DK" sz="2400" dirty="0">
              <a:latin typeface="Arial" panose="020B0604020202020204" pitchFamily="34" charset="0"/>
              <a:cs typeface="Arial" panose="020B0604020202020204" pitchFamily="34" charset="0"/>
            </a:endParaRPr>
          </a:p>
          <a:p>
            <a:pPr marL="342900" indent="-342900" algn="l">
              <a:buAutoNum type="alphaUcPeriod"/>
            </a:pPr>
            <a:r>
              <a:rPr lang="da-DK" sz="2400" dirty="0">
                <a:latin typeface="Arial" panose="020B0604020202020204" pitchFamily="34" charset="0"/>
                <a:cs typeface="Arial" panose="020B0604020202020204" pitchFamily="34" charset="0"/>
              </a:rPr>
              <a:t>Udredning af ADHD hos voksne i speciallægepraksis</a:t>
            </a:r>
          </a:p>
        </p:txBody>
      </p:sp>
    </p:spTree>
    <p:extLst>
      <p:ext uri="{BB962C8B-B14F-4D97-AF65-F5344CB8AC3E}">
        <p14:creationId xmlns:p14="http://schemas.microsoft.com/office/powerpoint/2010/main" val="9482611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25CF27-0D53-34B7-9EDB-4AF77AF5C1E5}"/>
              </a:ext>
            </a:extLst>
          </p:cNvPr>
          <p:cNvSpPr>
            <a:spLocks noGrp="1"/>
          </p:cNvSpPr>
          <p:nvPr>
            <p:ph type="title"/>
          </p:nvPr>
        </p:nvSpPr>
        <p:spPr/>
        <p:txBody>
          <a:bodyPr/>
          <a:lstStyle/>
          <a:p>
            <a:pPr algn="ctr"/>
            <a:r>
              <a:rPr lang="da-DK" dirty="0"/>
              <a:t>Anbefalinger </a:t>
            </a:r>
            <a:r>
              <a:rPr lang="da-DK" sz="1600" dirty="0"/>
              <a:t>(generelt)</a:t>
            </a:r>
          </a:p>
        </p:txBody>
      </p:sp>
      <p:sp>
        <p:nvSpPr>
          <p:cNvPr id="4" name="Tekstfelt 3">
            <a:extLst>
              <a:ext uri="{FF2B5EF4-FFF2-40B4-BE49-F238E27FC236}">
                <a16:creationId xmlns:a16="http://schemas.microsoft.com/office/drawing/2014/main" id="{194D0FFD-194E-2BFC-E157-8290B95DF84D}"/>
              </a:ext>
            </a:extLst>
          </p:cNvPr>
          <p:cNvSpPr txBox="1"/>
          <p:nvPr/>
        </p:nvSpPr>
        <p:spPr>
          <a:xfrm>
            <a:off x="996429" y="2265861"/>
            <a:ext cx="7357861" cy="1754326"/>
          </a:xfrm>
          <a:prstGeom prst="rect">
            <a:avLst/>
          </a:prstGeom>
          <a:noFill/>
        </p:spPr>
        <p:txBody>
          <a:bodyPr wrap="square" rtlCol="0">
            <a:spAutoFit/>
          </a:bodyPr>
          <a:lstStyle/>
          <a:p>
            <a:pPr marL="342900" lvl="0" indent="-342900">
              <a:spcAft>
                <a:spcPts val="1200"/>
              </a:spcAft>
              <a:buFont typeface="+mj-lt"/>
              <a:buAutoNum type="arabicPeriod"/>
            </a:pPr>
            <a:r>
              <a:rPr lang="da-DK" sz="2000" dirty="0"/>
              <a:t>Indtil ICD-11 indføres i Danmark bør de diagnostiske kriterier som anført i </a:t>
            </a:r>
            <a:r>
              <a:rPr lang="da-DK" sz="2000" dirty="0" err="1"/>
              <a:t>Diagnostic</a:t>
            </a:r>
            <a:r>
              <a:rPr lang="da-DK" sz="2000" dirty="0"/>
              <a:t> and Statistical Manual, 5. udgave (DSM-5) anvendes til diagnostik af voksne, men diagnose efterfølgende kodes i henhold til ICD-10 (D) </a:t>
            </a:r>
            <a:r>
              <a:rPr lang="da-DK" sz="2000" dirty="0">
                <a:effectLst/>
                <a:latin typeface="Arial Narrow" panose="020B0604020202020204" pitchFamily="34" charset="0"/>
                <a:ea typeface="Verdana" panose="020B0604030504040204" pitchFamily="34" charset="0"/>
                <a:cs typeface="Verdana" panose="020B0604030504040204" pitchFamily="34" charset="0"/>
              </a:rPr>
              <a:t>  </a:t>
            </a:r>
          </a:p>
          <a:p>
            <a:pPr algn="l"/>
            <a:endParaRPr lang="da-DK" dirty="0"/>
          </a:p>
        </p:txBody>
      </p:sp>
    </p:spTree>
    <p:extLst>
      <p:ext uri="{BB962C8B-B14F-4D97-AF65-F5344CB8AC3E}">
        <p14:creationId xmlns:p14="http://schemas.microsoft.com/office/powerpoint/2010/main" val="22533409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25CF27-0D53-34B7-9EDB-4AF77AF5C1E5}"/>
              </a:ext>
            </a:extLst>
          </p:cNvPr>
          <p:cNvSpPr>
            <a:spLocks noGrp="1"/>
          </p:cNvSpPr>
          <p:nvPr>
            <p:ph type="title"/>
          </p:nvPr>
        </p:nvSpPr>
        <p:spPr/>
        <p:txBody>
          <a:bodyPr>
            <a:normAutofit/>
          </a:bodyPr>
          <a:lstStyle/>
          <a:p>
            <a:pPr algn="ctr"/>
            <a:r>
              <a:rPr lang="da-DK" dirty="0"/>
              <a:t>Anbefalinger </a:t>
            </a:r>
            <a:r>
              <a:rPr lang="da-DK" sz="1800" dirty="0"/>
              <a:t>(screening og henvisning i almen praksis)</a:t>
            </a:r>
          </a:p>
        </p:txBody>
      </p:sp>
      <p:sp>
        <p:nvSpPr>
          <p:cNvPr id="4" name="Tekstfelt 3">
            <a:extLst>
              <a:ext uri="{FF2B5EF4-FFF2-40B4-BE49-F238E27FC236}">
                <a16:creationId xmlns:a16="http://schemas.microsoft.com/office/drawing/2014/main" id="{D20273E6-200E-1026-CC1B-56FA4218DE33}"/>
              </a:ext>
            </a:extLst>
          </p:cNvPr>
          <p:cNvSpPr txBox="1"/>
          <p:nvPr/>
        </p:nvSpPr>
        <p:spPr>
          <a:xfrm>
            <a:off x="1170051" y="1789500"/>
            <a:ext cx="9123876" cy="4016484"/>
          </a:xfrm>
          <a:prstGeom prst="rect">
            <a:avLst/>
          </a:prstGeom>
          <a:noFill/>
        </p:spPr>
        <p:txBody>
          <a:bodyPr wrap="square" rtlCol="0">
            <a:spAutoFit/>
          </a:bodyPr>
          <a:lstStyle/>
          <a:p>
            <a:pPr marL="342900" lvl="0" indent="-342900">
              <a:spcAft>
                <a:spcPts val="1200"/>
              </a:spcAft>
              <a:buFont typeface="+mj-lt"/>
              <a:buAutoNum type="arabicPeriod" startAt="2"/>
            </a:pPr>
            <a:r>
              <a:rPr lang="da-DK" dirty="0"/>
              <a:t>Ved klinisk mistanke anbefales det at spørge ind til betydende funktionsnedsættelse og/eller konsekvenser af de beskrevne ADHD-relaterede symptomer, såvel aktuelt som tidligere, i flere situationer; f.eks. arbejde/uddannelse, familie/parforhold, fritid/hobby, sociale kontakter, selvværd/selvtillid (D) </a:t>
            </a:r>
          </a:p>
          <a:p>
            <a:pPr marL="342900" lvl="0" indent="-342900">
              <a:spcAft>
                <a:spcPts val="1200"/>
              </a:spcAft>
              <a:buFont typeface="+mj-lt"/>
              <a:buAutoNum type="arabicPeriod" startAt="2"/>
            </a:pPr>
            <a:r>
              <a:rPr lang="da-DK" dirty="0"/>
              <a:t>Ved klinisk mistanke om ADHD anbefales det at spørge ind til om symptomer har været vedvarende til stede fra før 12-års alderen (D) </a:t>
            </a:r>
          </a:p>
          <a:p>
            <a:pPr marL="342900" lvl="0" indent="-342900">
              <a:spcAft>
                <a:spcPts val="1200"/>
              </a:spcAft>
              <a:buFont typeface="+mj-lt"/>
              <a:buAutoNum type="arabicPeriod" startAt="2"/>
            </a:pPr>
            <a:r>
              <a:rPr lang="da-DK" dirty="0"/>
              <a:t>Ved mistanke om ADHD anbefales det at anvende specifikke symptomspørgeskemaer til ADHD hos unge og voksne, som f.eks. ADHD-RS eller ASRS v1.1. Symptomspørgeskemaer er dog ikke i sig selv diagnostiske (D) </a:t>
            </a:r>
          </a:p>
          <a:p>
            <a:pPr marL="342900" lvl="0" indent="-342900">
              <a:spcAft>
                <a:spcPts val="1200"/>
              </a:spcAft>
              <a:buFont typeface="+mj-lt"/>
              <a:buAutoNum type="arabicPeriod" startAt="2"/>
            </a:pPr>
            <a:r>
              <a:rPr lang="da-DK" dirty="0"/>
              <a:t>Det anbefales at foretage en vurdering af tilstedeværelse af anden psykisk lidelse, herunder især angstlidelser, affektive lidelser og misbrug (D) </a:t>
            </a:r>
          </a:p>
          <a:p>
            <a:pPr marL="342900" lvl="0" indent="-342900">
              <a:spcAft>
                <a:spcPts val="1200"/>
              </a:spcAft>
              <a:buFont typeface="+mj-lt"/>
              <a:buAutoNum type="arabicPeriod" startAt="2"/>
            </a:pPr>
            <a:endParaRPr lang="da-DK" sz="1700" dirty="0">
              <a:solidFill>
                <a:srgbClr val="00000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58961552"/>
      </p:ext>
    </p:extLst>
  </p:cSld>
  <p:clrMapOvr>
    <a:masterClrMapping/>
  </p:clrMapOvr>
</p:sld>
</file>

<file path=ppt/theme/theme1.xml><?xml version="1.0" encoding="utf-8"?>
<a:theme xmlns:a="http://schemas.openxmlformats.org/drawingml/2006/main" name="Office-tema">
  <a:themeElements>
    <a:clrScheme name="DMPG">
      <a:dk1>
        <a:sysClr val="windowText" lastClr="000000"/>
      </a:dk1>
      <a:lt1>
        <a:sysClr val="window" lastClr="FFFFFF"/>
      </a:lt1>
      <a:dk2>
        <a:srgbClr val="294711"/>
      </a:dk2>
      <a:lt2>
        <a:srgbClr val="D7D481"/>
      </a:lt2>
      <a:accent1>
        <a:srgbClr val="5A9A25"/>
      </a:accent1>
      <a:accent2>
        <a:srgbClr val="ED7D31"/>
      </a:accent2>
      <a:accent3>
        <a:srgbClr val="CBB916"/>
      </a:accent3>
      <a:accent4>
        <a:srgbClr val="F6E836"/>
      </a:accent4>
      <a:accent5>
        <a:srgbClr val="B8C84D"/>
      </a:accent5>
      <a:accent6>
        <a:srgbClr val="A1B985"/>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4 DMPG skabelon v.1" id="{DA63267C-F3A1-4B29-8AD4-74578EC7CCCD}" vid="{A0859135-2CA2-41C3-806D-5A3F2F20A17E}"/>
    </a:ext>
  </a:extLst>
</a:theme>
</file>

<file path=ppt/theme/theme2.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5ae0adb3-8717-46ff-a4b9-d0edecfe40f3}" enabled="0" method="" siteId="{5ae0adb3-8717-46ff-a4b9-d0edecfe40f3}" removed="1"/>
</clbl:labelList>
</file>

<file path=docProps/app.xml><?xml version="1.0" encoding="utf-8"?>
<Properties xmlns="http://schemas.openxmlformats.org/officeDocument/2006/extended-properties" xmlns:vt="http://schemas.openxmlformats.org/officeDocument/2006/docPropsVTypes">
  <Template>Office-tema</Template>
  <TotalTime>234</TotalTime>
  <Words>1288</Words>
  <Application>Microsoft Office PowerPoint</Application>
  <PresentationFormat>Widescreen</PresentationFormat>
  <Paragraphs>85</Paragraphs>
  <Slides>14</Slides>
  <Notes>3</Notes>
  <HiddenSlides>0</HiddenSlides>
  <MMClips>0</MMClips>
  <ScaleCrop>false</ScaleCrop>
  <HeadingPairs>
    <vt:vector size="6" baseType="variant">
      <vt:variant>
        <vt:lpstr>Benyttede skrifttyper</vt:lpstr>
      </vt:variant>
      <vt:variant>
        <vt:i4>5</vt:i4>
      </vt:variant>
      <vt:variant>
        <vt:lpstr>Tema</vt:lpstr>
      </vt:variant>
      <vt:variant>
        <vt:i4>1</vt:i4>
      </vt:variant>
      <vt:variant>
        <vt:lpstr>Slidetitler</vt:lpstr>
      </vt:variant>
      <vt:variant>
        <vt:i4>14</vt:i4>
      </vt:variant>
    </vt:vector>
  </HeadingPairs>
  <TitlesOfParts>
    <vt:vector size="20" baseType="lpstr">
      <vt:lpstr>Arial</vt:lpstr>
      <vt:lpstr>Arial Narrow</vt:lpstr>
      <vt:lpstr>Calibri</vt:lpstr>
      <vt:lpstr>Palatino Linotype</vt:lpstr>
      <vt:lpstr>Symbol</vt:lpstr>
      <vt:lpstr>Office-tema</vt:lpstr>
      <vt:lpstr>Danske Multidisciplinære Psykiatri Grupper    Udredning af ADHD hos voksne i speciallægepraksis D. 5 maj 2025  Speciallæger i psykiatri Anders Frøkjær, Formand  Andreas Hoff Andreas Glahn Wernlund</vt:lpstr>
      <vt:lpstr>PowerPoint-præsentation</vt:lpstr>
      <vt:lpstr>PowerPoint-præsentation</vt:lpstr>
      <vt:lpstr>Metode</vt:lpstr>
      <vt:lpstr>Metode</vt:lpstr>
      <vt:lpstr>Forfattergruppe</vt:lpstr>
      <vt:lpstr>Anbefalinger</vt:lpstr>
      <vt:lpstr>Anbefalinger (generelt)</vt:lpstr>
      <vt:lpstr>Anbefalinger (screening og henvisning i almen praksis)</vt:lpstr>
      <vt:lpstr>Anbefalinger (screening og henvisning i almen praksis)</vt:lpstr>
      <vt:lpstr>Anbefalinger (udredning af voksne i speciallægepraksis)</vt:lpstr>
      <vt:lpstr>Anbefalinger (udredning af voksne i speciallægepraksisi)</vt:lpstr>
      <vt:lpstr>Anbefalinger (udredning af voksne i speciallægepraksis)</vt:lpstr>
      <vt:lpstr>Spørgsmål og diskussion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Skabelon til powerpoint</dc:title>
  <dc:creator>bauhjerrild@gmail.com</dc:creator>
  <cp:lastModifiedBy>Andreas Glahn Wernlund</cp:lastModifiedBy>
  <cp:revision>5</cp:revision>
  <cp:lastPrinted>2024-04-25T09:27:19Z</cp:lastPrinted>
  <dcterms:created xsi:type="dcterms:W3CDTF">2024-05-28T09:09:59Z</dcterms:created>
  <dcterms:modified xsi:type="dcterms:W3CDTF">2025-04-11T11:56:38Z</dcterms:modified>
  <cp:contentStatus/>
</cp:coreProperties>
</file>