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857" r:id="rId2"/>
    <p:sldId id="858" r:id="rId3"/>
    <p:sldId id="859" r:id="rId4"/>
    <p:sldId id="860" r:id="rId5"/>
    <p:sldId id="861" r:id="rId6"/>
    <p:sldId id="862" r:id="rId7"/>
    <p:sldId id="865" r:id="rId8"/>
    <p:sldId id="863" r:id="rId9"/>
    <p:sldId id="864" r:id="rId10"/>
    <p:sldId id="866" r:id="rId11"/>
    <p:sldId id="867" r:id="rId12"/>
    <p:sldId id="871" r:id="rId13"/>
    <p:sldId id="868" r:id="rId14"/>
    <p:sldId id="872" r:id="rId15"/>
    <p:sldId id="869" r:id="rId16"/>
    <p:sldId id="870" r:id="rId17"/>
    <p:sldId id="685" r:id="rId1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2" autoAdjust="0"/>
    <p:restoredTop sz="62510" autoAdjust="0"/>
  </p:normalViewPr>
  <p:slideViewPr>
    <p:cSldViewPr snapToGrid="0">
      <p:cViewPr varScale="1">
        <p:scale>
          <a:sx n="70" d="100"/>
          <a:sy n="70" d="100"/>
        </p:scale>
        <p:origin x="660" y="72"/>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28-04-2025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212084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38827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82C58B56-B695-4381-BDD7-C7DFF851DD59}" type="slidenum">
              <a:rPr lang="da-DK" smtClean="0"/>
              <a:t>17</a:t>
            </a:fld>
            <a:endParaRPr lang="da-DK"/>
          </a:p>
        </p:txBody>
      </p:sp>
    </p:spTree>
    <p:extLst>
      <p:ext uri="{BB962C8B-B14F-4D97-AF65-F5344CB8AC3E}">
        <p14:creationId xmlns:p14="http://schemas.microsoft.com/office/powerpoint/2010/main" val="2917299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nio.com/da/personer/boern/pige-spil-resterende-appelsin-skrael-skabe-gamle-gammeldags-smiley-ansig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81206AB-2B34-D43B-7AB9-2CE9ED79DB67}"/>
              </a:ext>
            </a:extLst>
          </p:cNvPr>
          <p:cNvSpPr>
            <a:spLocks noGrp="1"/>
          </p:cNvSpPr>
          <p:nvPr>
            <p:ph type="ctrTitle"/>
          </p:nvPr>
        </p:nvSpPr>
        <p:spPr>
          <a:xfrm>
            <a:off x="6561574" y="1522315"/>
            <a:ext cx="4106425" cy="2258943"/>
          </a:xfrm>
        </p:spPr>
        <p:txBody>
          <a:bodyPr anchor="b">
            <a:normAutofit/>
          </a:bodyPr>
          <a:lstStyle/>
          <a:p>
            <a:r>
              <a:rPr lang="en-US" sz="2100" dirty="0" err="1"/>
              <a:t>Udredning</a:t>
            </a:r>
            <a:r>
              <a:rPr lang="en-US" sz="2100" dirty="0"/>
              <a:t> </a:t>
            </a:r>
            <a:r>
              <a:rPr lang="en-US" sz="2100" dirty="0" err="1"/>
              <a:t>af</a:t>
            </a:r>
            <a:r>
              <a:rPr lang="en-US" sz="2100" dirty="0"/>
              <a:t> ADHD hos </a:t>
            </a:r>
            <a:r>
              <a:rPr lang="en-US" sz="2100" dirty="0" err="1"/>
              <a:t>børn</a:t>
            </a:r>
            <a:r>
              <a:rPr lang="en-US" sz="2100" dirty="0"/>
              <a:t> og </a:t>
            </a:r>
            <a:r>
              <a:rPr lang="en-US" sz="2100" dirty="0" err="1"/>
              <a:t>unge</a:t>
            </a:r>
            <a:r>
              <a:rPr lang="en-US" sz="2100" dirty="0"/>
              <a:t> i </a:t>
            </a:r>
            <a:r>
              <a:rPr lang="en-US" sz="2100" dirty="0" err="1"/>
              <a:t>hospitalsregi</a:t>
            </a:r>
            <a:r>
              <a:rPr lang="en-US" sz="2100" dirty="0"/>
              <a:t> og </a:t>
            </a:r>
            <a:r>
              <a:rPr lang="en-US" sz="2100" dirty="0" err="1"/>
              <a:t>speciallægepraksis</a:t>
            </a:r>
            <a:br>
              <a:rPr lang="en-US" sz="2100" dirty="0"/>
            </a:br>
            <a:endParaRPr lang="en-US" sz="2100" dirty="0"/>
          </a:p>
        </p:txBody>
      </p:sp>
      <p:sp>
        <p:nvSpPr>
          <p:cNvPr id="22" name="Subtitle 2">
            <a:extLst>
              <a:ext uri="{FF2B5EF4-FFF2-40B4-BE49-F238E27FC236}">
                <a16:creationId xmlns:a16="http://schemas.microsoft.com/office/drawing/2014/main" id="{4A5045AE-62D2-0C1A-C671-3A429D7A2543}"/>
              </a:ext>
            </a:extLst>
          </p:cNvPr>
          <p:cNvSpPr>
            <a:spLocks noGrp="1"/>
          </p:cNvSpPr>
          <p:nvPr>
            <p:ph type="subTitle" idx="1"/>
          </p:nvPr>
        </p:nvSpPr>
        <p:spPr>
          <a:xfrm>
            <a:off x="6561574" y="3781259"/>
            <a:ext cx="4424874" cy="1845808"/>
          </a:xfrm>
        </p:spPr>
        <p:txBody>
          <a:bodyPr>
            <a:normAutofit fontScale="92500" lnSpcReduction="10000"/>
          </a:bodyPr>
          <a:lstStyle/>
          <a:p>
            <a:r>
              <a:rPr lang="en-US" sz="1800" dirty="0"/>
              <a:t>v/ </a:t>
            </a:r>
            <a:r>
              <a:rPr lang="en-US" sz="1800" dirty="0" err="1"/>
              <a:t>Overlæge</a:t>
            </a:r>
            <a:r>
              <a:rPr lang="en-US" sz="1800" dirty="0"/>
              <a:t> Tine Houmann, </a:t>
            </a:r>
            <a:r>
              <a:rPr lang="en-US" sz="1800" dirty="0" err="1"/>
              <a:t>forperson</a:t>
            </a:r>
            <a:r>
              <a:rPr lang="en-US" sz="1800" dirty="0"/>
              <a:t> for </a:t>
            </a:r>
            <a:r>
              <a:rPr lang="en-US" sz="1800" dirty="0" err="1"/>
              <a:t>forfattergruppen</a:t>
            </a:r>
            <a:r>
              <a:rPr lang="en-US" sz="1800" dirty="0"/>
              <a:t> </a:t>
            </a:r>
          </a:p>
          <a:p>
            <a:r>
              <a:rPr lang="en-US" sz="1800" dirty="0" err="1"/>
              <a:t>Overlæge</a:t>
            </a:r>
            <a:r>
              <a:rPr lang="en-US" sz="1800" dirty="0"/>
              <a:t> Shelagh Powell, </a:t>
            </a:r>
            <a:r>
              <a:rPr lang="en-US" sz="1800" dirty="0" err="1"/>
              <a:t>medlem</a:t>
            </a:r>
            <a:r>
              <a:rPr lang="en-US" sz="1800" dirty="0"/>
              <a:t> </a:t>
            </a:r>
            <a:r>
              <a:rPr lang="en-US" sz="1800" dirty="0" err="1"/>
              <a:t>af</a:t>
            </a:r>
            <a:r>
              <a:rPr lang="en-US" sz="1800" dirty="0"/>
              <a:t> </a:t>
            </a:r>
            <a:r>
              <a:rPr lang="en-US" sz="1800" dirty="0" err="1"/>
              <a:t>forfattergruppen</a:t>
            </a:r>
            <a:r>
              <a:rPr lang="en-US" sz="1800" dirty="0"/>
              <a:t> og </a:t>
            </a:r>
            <a:r>
              <a:rPr lang="en-US" sz="1800" dirty="0" err="1"/>
              <a:t>forperson</a:t>
            </a:r>
            <a:r>
              <a:rPr lang="en-US" sz="1800" dirty="0"/>
              <a:t> for ADHD database og ADHD-DMPG</a:t>
            </a:r>
          </a:p>
          <a:p>
            <a:r>
              <a:rPr lang="en-US" dirty="0"/>
              <a:t>Professor Søren Dalsgaard, </a:t>
            </a:r>
            <a:r>
              <a:rPr lang="en-US" dirty="0" err="1"/>
              <a:t>medlem</a:t>
            </a:r>
            <a:r>
              <a:rPr lang="en-US" dirty="0"/>
              <a:t> </a:t>
            </a:r>
            <a:r>
              <a:rPr lang="en-US" dirty="0" err="1"/>
              <a:t>af</a:t>
            </a:r>
            <a:r>
              <a:rPr lang="en-US" dirty="0"/>
              <a:t> </a:t>
            </a:r>
            <a:r>
              <a:rPr lang="en-US" dirty="0" err="1"/>
              <a:t>forfattergruppen</a:t>
            </a:r>
            <a:endParaRPr lang="en-US" dirty="0"/>
          </a:p>
        </p:txBody>
      </p:sp>
      <p:pic>
        <p:nvPicPr>
          <p:cNvPr id="8" name="Pladsholder til billede 7" descr="Et billede, der indeholder person, tøj, Ansigt, pige&#10;&#10;Automatisk genereret beskrivelse">
            <a:extLst>
              <a:ext uri="{FF2B5EF4-FFF2-40B4-BE49-F238E27FC236}">
                <a16:creationId xmlns:a16="http://schemas.microsoft.com/office/drawing/2014/main" id="{602BE881-ECF0-2718-47C0-A715AD46D4D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22" r="11420" b="-3"/>
          <a:stretch/>
        </p:blipFill>
        <p:spPr>
          <a:xfrm>
            <a:off x="1524001" y="1522316"/>
            <a:ext cx="4762499" cy="4104750"/>
          </a:xfrm>
          <a:noFill/>
        </p:spPr>
      </p:pic>
    </p:spTree>
    <p:extLst>
      <p:ext uri="{BB962C8B-B14F-4D97-AF65-F5344CB8AC3E}">
        <p14:creationId xmlns:p14="http://schemas.microsoft.com/office/powerpoint/2010/main" val="228627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88F55-1926-81DE-9E7C-E62223B2B5E3}"/>
              </a:ext>
            </a:extLst>
          </p:cNvPr>
          <p:cNvSpPr>
            <a:spLocks noGrp="1"/>
          </p:cNvSpPr>
          <p:nvPr>
            <p:ph type="title"/>
          </p:nvPr>
        </p:nvSpPr>
        <p:spPr/>
        <p:txBody>
          <a:bodyPr/>
          <a:lstStyle/>
          <a:p>
            <a:r>
              <a:rPr lang="en-GB" dirty="0" err="1"/>
              <a:t>Anbefalinger</a:t>
            </a:r>
            <a:r>
              <a:rPr lang="en-GB" dirty="0"/>
              <a:t> – </a:t>
            </a:r>
            <a:r>
              <a:rPr lang="en-GB" dirty="0" err="1"/>
              <a:t>anamnese</a:t>
            </a:r>
            <a:r>
              <a:rPr lang="en-GB" dirty="0"/>
              <a:t> og </a:t>
            </a:r>
            <a:r>
              <a:rPr lang="en-GB" dirty="0" err="1"/>
              <a:t>psykopatologi</a:t>
            </a:r>
            <a:endParaRPr lang="en-GB" dirty="0"/>
          </a:p>
        </p:txBody>
      </p:sp>
      <p:sp>
        <p:nvSpPr>
          <p:cNvPr id="3" name="Pladsholder til indhold 2">
            <a:extLst>
              <a:ext uri="{FF2B5EF4-FFF2-40B4-BE49-F238E27FC236}">
                <a16:creationId xmlns:a16="http://schemas.microsoft.com/office/drawing/2014/main" id="{2D34F2D8-288E-084D-FB71-851D9B4C5BBF}"/>
              </a:ext>
            </a:extLst>
          </p:cNvPr>
          <p:cNvSpPr>
            <a:spLocks noGrp="1"/>
          </p:cNvSpPr>
          <p:nvPr>
            <p:ph idx="1"/>
          </p:nvPr>
        </p:nvSpPr>
        <p:spPr/>
        <p:txBody>
          <a:bodyPr/>
          <a:lstStyle/>
          <a:p>
            <a:pPr>
              <a:spcBef>
                <a:spcPts val="600"/>
              </a:spcBef>
              <a:tabLst>
                <a:tab pos="228600" algn="l"/>
                <a:tab pos="828040" algn="l"/>
              </a:tabLst>
            </a:pPr>
            <a:r>
              <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rPr>
              <a:t>Udredningen af ADHD hos børn og unge skal ikke foretages isoleret, men kun ved samtidig vurdering af mentale- og biologiske udviklingsniveau, øvrig psykopatologi, somatiske forhold samt familiære og psykosociale forhold (D)</a:t>
            </a:r>
          </a:p>
          <a:p>
            <a:pPr>
              <a:spcBef>
                <a:spcPts val="600"/>
              </a:spcBef>
              <a:tabLst>
                <a:tab pos="228600" algn="l"/>
                <a:tab pos="828040" algn="l"/>
              </a:tabLst>
            </a:pPr>
            <a:endPar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tabLst>
                <a:tab pos="228600" algn="l"/>
                <a:tab pos="828040" algn="l"/>
              </a:tabLst>
            </a:pPr>
            <a:r>
              <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rPr>
              <a:t>Ved udredning for ADHD skal der altid foretages en anamneseoptagelse (D)</a:t>
            </a:r>
          </a:p>
          <a:p>
            <a:pPr>
              <a:lnSpc>
                <a:spcPct val="115000"/>
              </a:lnSpc>
              <a:tabLst>
                <a:tab pos="228600" algn="l"/>
                <a:tab pos="828040" algn="l"/>
              </a:tabLst>
            </a:pPr>
            <a:endPar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228600" algn="l"/>
                <a:tab pos="828040" algn="l"/>
              </a:tabLst>
            </a:pPr>
            <a:r>
              <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rPr>
              <a:t>Der bør foretages et systematisk bredt psykopatologisk screeningsinterview, der afdækker både ADHD kernesymptomer og eventuel psykiatrisk komorbiditet. Dette kan evt. inkluderes som en del af en systematisk anamneseoptagelse. Ved mindre børn interviewes forældre/omsorgsperson. Ved større børn og unge inddrages disse i interviewet (D)</a:t>
            </a:r>
          </a:p>
          <a:p>
            <a:endParaRPr lang="en-GB" dirty="0"/>
          </a:p>
        </p:txBody>
      </p:sp>
    </p:spTree>
    <p:extLst>
      <p:ext uri="{BB962C8B-B14F-4D97-AF65-F5344CB8AC3E}">
        <p14:creationId xmlns:p14="http://schemas.microsoft.com/office/powerpoint/2010/main" val="257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877A5-6288-DA23-97F1-0EDBBE2A288E}"/>
              </a:ext>
            </a:extLst>
          </p:cNvPr>
          <p:cNvSpPr>
            <a:spLocks noGrp="1"/>
          </p:cNvSpPr>
          <p:nvPr>
            <p:ph type="title"/>
          </p:nvPr>
        </p:nvSpPr>
        <p:spPr/>
        <p:txBody>
          <a:bodyPr>
            <a:noAutofit/>
          </a:bodyPr>
          <a:lstStyle/>
          <a:p>
            <a:r>
              <a:rPr lang="en-GB" sz="3600" dirty="0" err="1"/>
              <a:t>Anbefalinger</a:t>
            </a:r>
            <a:r>
              <a:rPr lang="en-GB" sz="3600" dirty="0"/>
              <a:t> – </a:t>
            </a:r>
            <a:r>
              <a:rPr lang="en-GB" sz="3600" dirty="0" err="1"/>
              <a:t>somatisk</a:t>
            </a:r>
            <a:endParaRPr lang="en-GB" sz="3600" dirty="0"/>
          </a:p>
        </p:txBody>
      </p:sp>
      <p:sp>
        <p:nvSpPr>
          <p:cNvPr id="3" name="Pladsholder til indhold 2">
            <a:extLst>
              <a:ext uri="{FF2B5EF4-FFF2-40B4-BE49-F238E27FC236}">
                <a16:creationId xmlns:a16="http://schemas.microsoft.com/office/drawing/2014/main" id="{62D20794-8AA1-C869-45BC-691F8C8A9134}"/>
              </a:ext>
            </a:extLst>
          </p:cNvPr>
          <p:cNvSpPr>
            <a:spLocks noGrp="1"/>
          </p:cNvSpPr>
          <p:nvPr>
            <p:ph idx="1"/>
          </p:nvPr>
        </p:nvSpPr>
        <p:spPr/>
        <p:txBody>
          <a:bodyPr/>
          <a:lstStyle/>
          <a:p>
            <a:pPr>
              <a:lnSpc>
                <a:spcPct val="115000"/>
              </a:lnSpc>
              <a:spcBef>
                <a:spcPts val="600"/>
              </a:spcBef>
              <a:tabLst>
                <a:tab pos="228600" algn="l"/>
                <a:tab pos="828040" algn="l"/>
              </a:tabLst>
            </a:pP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Der bør laves en somatisk anamnese og undersøgelse (D)</a:t>
            </a:r>
          </a:p>
          <a:p>
            <a:pPr>
              <a:lnSpc>
                <a:spcPct val="115000"/>
              </a:lnSpc>
              <a:spcBef>
                <a:spcPts val="600"/>
              </a:spcBef>
              <a:tabLst>
                <a:tab pos="228600" algn="l"/>
                <a:tab pos="828040" algn="l"/>
              </a:tabLst>
            </a:pP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Lægen skal på baggrund af dette vurdere om der er indikation for supplerende undersøgelser</a:t>
            </a:r>
            <a:r>
              <a:rPr lang="da-DK" sz="2400" b="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(D)</a:t>
            </a:r>
          </a:p>
          <a:p>
            <a:pPr>
              <a:lnSpc>
                <a:spcPct val="115000"/>
              </a:lnSpc>
              <a:spcBef>
                <a:spcPts val="600"/>
              </a:spcBef>
              <a:tabLst>
                <a:tab pos="228600" algn="l"/>
                <a:tab pos="828040" algn="l"/>
              </a:tabLst>
            </a:pP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Hvis der foreligger resultatet af en somatisk undersøgelse foretaget for nylig, og denne vurderes at være tilstrækkelig, kan somatisk undersøgelse undlades i udredningen (D)</a:t>
            </a:r>
          </a:p>
          <a:p>
            <a:pPr>
              <a:lnSpc>
                <a:spcPct val="115000"/>
              </a:lnSpc>
              <a:spcBef>
                <a:spcPts val="600"/>
              </a:spcBef>
              <a:tabLst>
                <a:tab pos="228600" algn="l"/>
                <a:tab pos="828040" algn="l"/>
              </a:tabLst>
            </a:pPr>
            <a:endPar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512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B03F7-8EE2-148B-DCF6-8A9AB6AC5C26}"/>
              </a:ext>
            </a:extLst>
          </p:cNvPr>
          <p:cNvSpPr>
            <a:spLocks noGrp="1"/>
          </p:cNvSpPr>
          <p:nvPr>
            <p:ph type="title"/>
          </p:nvPr>
        </p:nvSpPr>
        <p:spPr/>
        <p:txBody>
          <a:bodyPr/>
          <a:lstStyle/>
          <a:p>
            <a:r>
              <a:rPr lang="en-GB" dirty="0" err="1"/>
              <a:t>Anbefalinger</a:t>
            </a:r>
            <a:r>
              <a:rPr lang="en-GB" dirty="0"/>
              <a:t> - </a:t>
            </a:r>
            <a:r>
              <a:rPr lang="en-GB" sz="4400" dirty="0"/>
              <a:t> </a:t>
            </a:r>
            <a:r>
              <a:rPr lang="en-GB" sz="4400" dirty="0" err="1"/>
              <a:t>funktion</a:t>
            </a:r>
            <a:r>
              <a:rPr lang="en-GB" sz="4400" dirty="0"/>
              <a:t> i institution/</a:t>
            </a:r>
            <a:r>
              <a:rPr lang="en-GB" sz="4400" dirty="0" err="1"/>
              <a:t>skole</a:t>
            </a:r>
            <a:endParaRPr lang="da-DK" dirty="0"/>
          </a:p>
        </p:txBody>
      </p:sp>
      <p:sp>
        <p:nvSpPr>
          <p:cNvPr id="3" name="Pladsholder til indhold 2">
            <a:extLst>
              <a:ext uri="{FF2B5EF4-FFF2-40B4-BE49-F238E27FC236}">
                <a16:creationId xmlns:a16="http://schemas.microsoft.com/office/drawing/2014/main" id="{2EC6E69F-6623-6053-FA8A-95155BD4A238}"/>
              </a:ext>
            </a:extLst>
          </p:cNvPr>
          <p:cNvSpPr>
            <a:spLocks noGrp="1"/>
          </p:cNvSpPr>
          <p:nvPr>
            <p:ph idx="1"/>
          </p:nvPr>
        </p:nvSpPr>
        <p:spPr/>
        <p:txBody>
          <a:bodyPr/>
          <a:lstStyle/>
          <a:p>
            <a:pPr>
              <a:lnSpc>
                <a:spcPct val="115000"/>
              </a:lnSpc>
              <a:tabLst>
                <a:tab pos="228600" algn="l"/>
                <a:tab pos="828040" algn="l"/>
              </a:tabLst>
            </a:pPr>
            <a:r>
              <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rPr>
              <a:t>Der bør foretages professionel observation i daginstitution ved førskolebørn. I komplekse udredninger af yngre skolebørn kan der foretages professionel observation i skolen (D)</a:t>
            </a:r>
          </a:p>
          <a:p>
            <a:pPr>
              <a:lnSpc>
                <a:spcPct val="115000"/>
              </a:lnSpc>
              <a:tabLst>
                <a:tab pos="228600" algn="l"/>
                <a:tab pos="828040" algn="l"/>
              </a:tabLst>
            </a:pPr>
            <a:endPar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228600" algn="l"/>
                <a:tab pos="828040" algn="l"/>
              </a:tabLst>
            </a:pPr>
            <a:r>
              <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rPr>
              <a:t>Der bør indhentes oplysninger om barnets/den unges dagligdag i institution/skole (D)</a:t>
            </a:r>
          </a:p>
          <a:p>
            <a:endParaRPr lang="da-DK" dirty="0"/>
          </a:p>
        </p:txBody>
      </p:sp>
    </p:spTree>
    <p:extLst>
      <p:ext uri="{BB962C8B-B14F-4D97-AF65-F5344CB8AC3E}">
        <p14:creationId xmlns:p14="http://schemas.microsoft.com/office/powerpoint/2010/main" val="233371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899F6-4520-338D-D921-88B8CF0ACD54}"/>
              </a:ext>
            </a:extLst>
          </p:cNvPr>
          <p:cNvSpPr>
            <a:spLocks noGrp="1"/>
          </p:cNvSpPr>
          <p:nvPr>
            <p:ph type="title"/>
          </p:nvPr>
        </p:nvSpPr>
        <p:spPr/>
        <p:txBody>
          <a:bodyPr/>
          <a:lstStyle/>
          <a:p>
            <a:r>
              <a:rPr lang="en-GB" dirty="0" err="1"/>
              <a:t>Anbefalinger</a:t>
            </a:r>
            <a:r>
              <a:rPr lang="en-GB" dirty="0"/>
              <a:t> – rating </a:t>
            </a:r>
            <a:r>
              <a:rPr lang="en-GB" dirty="0" err="1"/>
              <a:t>af</a:t>
            </a:r>
            <a:r>
              <a:rPr lang="en-GB" dirty="0"/>
              <a:t> </a:t>
            </a:r>
            <a:r>
              <a:rPr lang="en-GB" dirty="0" err="1"/>
              <a:t>symptomer</a:t>
            </a:r>
            <a:endParaRPr lang="en-GB" dirty="0"/>
          </a:p>
        </p:txBody>
      </p:sp>
      <p:sp>
        <p:nvSpPr>
          <p:cNvPr id="3" name="Pladsholder til indhold 2">
            <a:extLst>
              <a:ext uri="{FF2B5EF4-FFF2-40B4-BE49-F238E27FC236}">
                <a16:creationId xmlns:a16="http://schemas.microsoft.com/office/drawing/2014/main" id="{A85906AD-5C0C-58E4-7B3C-4BE70CFCC4B3}"/>
              </a:ext>
            </a:extLst>
          </p:cNvPr>
          <p:cNvSpPr>
            <a:spLocks noGrp="1"/>
          </p:cNvSpPr>
          <p:nvPr>
            <p:ph idx="1"/>
          </p:nvPr>
        </p:nvSpPr>
        <p:spPr/>
        <p:txBody>
          <a:bodyPr>
            <a:normAutofit/>
          </a:bodyPr>
          <a:lstStyle/>
          <a:p>
            <a:pPr>
              <a:lnSpc>
                <a:spcPct val="115000"/>
              </a:lnSpc>
              <a:spcBef>
                <a:spcPts val="600"/>
              </a:spcBef>
              <a:tabLst>
                <a:tab pos="228600" algn="l"/>
                <a:tab pos="828040" algn="l"/>
              </a:tabLst>
            </a:pP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Der kan i udredningen benyttes rating med spørgeskema af sværhedsgraden af ADHD-symptomer, ved forælder- og pædagog eller lærer (D)</a:t>
            </a:r>
            <a:endParaRPr lang="da-DK" sz="2400" b="1" dirty="0">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Bef>
                <a:spcPts val="600"/>
              </a:spcBef>
              <a:tabLst>
                <a:tab pos="228600" algn="l"/>
                <a:tab pos="828040" algn="l"/>
              </a:tabLst>
            </a:pPr>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For unge &gt; 16 år kan der også benyttes en egen-rating (D)</a:t>
            </a:r>
          </a:p>
          <a:p>
            <a:pPr marL="0" indent="0">
              <a:lnSpc>
                <a:spcPct val="115000"/>
              </a:lnSpc>
              <a:spcBef>
                <a:spcPts val="600"/>
              </a:spcBef>
              <a:buNone/>
              <a:tabLst>
                <a:tab pos="228600" algn="l"/>
                <a:tab pos="828040" algn="l"/>
              </a:tabLst>
            </a:pPr>
            <a:endPar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228600" algn="l"/>
                <a:tab pos="828040" algn="l"/>
              </a:tabLst>
            </a:pPr>
            <a:endParaRPr lang="da-DK" sz="20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0791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83034-8A48-C87F-E092-1D7C2785F08F}"/>
              </a:ext>
            </a:extLst>
          </p:cNvPr>
          <p:cNvSpPr>
            <a:spLocks noGrp="1"/>
          </p:cNvSpPr>
          <p:nvPr>
            <p:ph type="title"/>
          </p:nvPr>
        </p:nvSpPr>
        <p:spPr/>
        <p:txBody>
          <a:bodyPr>
            <a:noAutofit/>
          </a:bodyPr>
          <a:lstStyle/>
          <a:p>
            <a:r>
              <a:rPr lang="da-DK" sz="3600" dirty="0"/>
              <a:t>Anbefalinger – kognitivt niveau og funktions niveau</a:t>
            </a:r>
          </a:p>
        </p:txBody>
      </p:sp>
      <p:sp>
        <p:nvSpPr>
          <p:cNvPr id="3" name="Pladsholder til indhold 2">
            <a:extLst>
              <a:ext uri="{FF2B5EF4-FFF2-40B4-BE49-F238E27FC236}">
                <a16:creationId xmlns:a16="http://schemas.microsoft.com/office/drawing/2014/main" id="{0FD8CAC4-5ED9-D131-045D-818BE1B84959}"/>
              </a:ext>
            </a:extLst>
          </p:cNvPr>
          <p:cNvSpPr>
            <a:spLocks noGrp="1"/>
          </p:cNvSpPr>
          <p:nvPr>
            <p:ph idx="1"/>
          </p:nvPr>
        </p:nvSpPr>
        <p:spPr/>
        <p:txBody>
          <a:bodyPr/>
          <a:lstStyle/>
          <a:p>
            <a:pPr>
              <a:lnSpc>
                <a:spcPct val="115000"/>
              </a:lnSpc>
              <a:tabLst>
                <a:tab pos="228600" algn="l"/>
                <a:tab pos="828040" algn="l"/>
              </a:tabLst>
            </a:pPr>
            <a:r>
              <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rPr>
              <a:t>Ved mistanke om at patientens vanskeligheder delvist kan skyldes indlæringsvanskeligheder, anbefales kognitiv udredning af intellektuelle evner (D)</a:t>
            </a:r>
          </a:p>
          <a:p>
            <a:pPr marL="0" indent="0">
              <a:lnSpc>
                <a:spcPct val="115000"/>
              </a:lnSpc>
              <a:buNone/>
              <a:tabLst>
                <a:tab pos="228600" algn="l"/>
                <a:tab pos="828040" algn="l"/>
              </a:tabLst>
            </a:pPr>
            <a:endPar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228600" algn="l"/>
                <a:tab pos="828040" algn="l"/>
              </a:tabLst>
            </a:pPr>
            <a:r>
              <a:rPr lang="da-DK" sz="2800" b="1" dirty="0">
                <a:effectLst/>
                <a:latin typeface="Palatino Linotype" panose="02040502050505030304" pitchFamily="18" charset="0"/>
                <a:ea typeface="Times New Roman" panose="02020603050405020304" pitchFamily="18" charset="0"/>
                <a:cs typeface="Times New Roman" panose="02020603050405020304" pitchFamily="18" charset="0"/>
              </a:rPr>
              <a:t>Som en del af udredningen skal der foretages vurdering af funktionsniveau (D)</a:t>
            </a:r>
          </a:p>
          <a:p>
            <a:endParaRPr lang="da-DK" dirty="0"/>
          </a:p>
        </p:txBody>
      </p:sp>
    </p:spTree>
    <p:extLst>
      <p:ext uri="{BB962C8B-B14F-4D97-AF65-F5344CB8AC3E}">
        <p14:creationId xmlns:p14="http://schemas.microsoft.com/office/powerpoint/2010/main" val="111581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ADD98-E3BB-9569-8E42-B2D295150B36}"/>
              </a:ext>
            </a:extLst>
          </p:cNvPr>
          <p:cNvSpPr>
            <a:spLocks noGrp="1"/>
          </p:cNvSpPr>
          <p:nvPr>
            <p:ph type="title"/>
          </p:nvPr>
        </p:nvSpPr>
        <p:spPr/>
        <p:txBody>
          <a:bodyPr>
            <a:normAutofit/>
          </a:bodyPr>
          <a:lstStyle/>
          <a:p>
            <a:r>
              <a:rPr lang="en-GB" dirty="0" err="1"/>
              <a:t>Anbefalinger</a:t>
            </a:r>
            <a:r>
              <a:rPr lang="en-GB" dirty="0"/>
              <a:t> – </a:t>
            </a:r>
            <a:r>
              <a:rPr lang="en-GB" dirty="0" err="1"/>
              <a:t>supplerende</a:t>
            </a:r>
            <a:r>
              <a:rPr lang="en-GB" dirty="0"/>
              <a:t> </a:t>
            </a:r>
            <a:r>
              <a:rPr lang="en-GB" dirty="0" err="1"/>
              <a:t>undersøgelser</a:t>
            </a:r>
            <a:endParaRPr lang="en-GB" dirty="0"/>
          </a:p>
        </p:txBody>
      </p:sp>
      <p:sp>
        <p:nvSpPr>
          <p:cNvPr id="3" name="Pladsholder til indhold 2">
            <a:extLst>
              <a:ext uri="{FF2B5EF4-FFF2-40B4-BE49-F238E27FC236}">
                <a16:creationId xmlns:a16="http://schemas.microsoft.com/office/drawing/2014/main" id="{9ECDB112-56D1-178F-D624-4ECA816C69EB}"/>
              </a:ext>
            </a:extLst>
          </p:cNvPr>
          <p:cNvSpPr>
            <a:spLocks noGrp="1"/>
          </p:cNvSpPr>
          <p:nvPr>
            <p:ph idx="1"/>
          </p:nvPr>
        </p:nvSpPr>
        <p:spPr/>
        <p:txBody>
          <a:bodyPr/>
          <a:lstStyle/>
          <a:p>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Der kan foretages supplerende undersøgelser og observationer i udredningen af ADHD med henblik på at sikre at der er tilstrækkeligt grundlag til at kunne diagnosticere (D). </a:t>
            </a:r>
          </a:p>
          <a:p>
            <a:pPr marL="0" indent="0">
              <a:buNone/>
            </a:pPr>
            <a:endPar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r>
              <a:rPr lang="da-DK" sz="2400" b="1" dirty="0">
                <a:effectLst/>
                <a:latin typeface="Palatino Linotype" panose="02040502050505030304" pitchFamily="18" charset="0"/>
                <a:ea typeface="Times New Roman" panose="02020603050405020304" pitchFamily="18" charset="0"/>
                <a:cs typeface="Times New Roman" panose="02020603050405020304" pitchFamily="18" charset="0"/>
              </a:rPr>
              <a:t>Herunder kan en computerbaseret opmærksomhedstest benyttes som supplerende undersøgelse men denne er ikke i sig selv diagnostisk (B)</a:t>
            </a:r>
          </a:p>
          <a:p>
            <a:endParaRPr lang="en-GB" dirty="0"/>
          </a:p>
        </p:txBody>
      </p:sp>
    </p:spTree>
    <p:extLst>
      <p:ext uri="{BB962C8B-B14F-4D97-AF65-F5344CB8AC3E}">
        <p14:creationId xmlns:p14="http://schemas.microsoft.com/office/powerpoint/2010/main" val="281929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C6E1EE9-D432-A50F-8257-901233619468}"/>
              </a:ext>
            </a:extLst>
          </p:cNvPr>
          <p:cNvSpPr>
            <a:spLocks noGrp="1"/>
          </p:cNvSpPr>
          <p:nvPr>
            <p:ph type="title"/>
          </p:nvPr>
        </p:nvSpPr>
        <p:spPr/>
        <p:txBody>
          <a:bodyPr/>
          <a:lstStyle/>
          <a:p>
            <a:pPr algn="ctr"/>
            <a:r>
              <a:rPr lang="en-GB" dirty="0" err="1"/>
              <a:t>Spørgsmål</a:t>
            </a:r>
            <a:r>
              <a:rPr lang="en-GB" dirty="0"/>
              <a:t> og </a:t>
            </a:r>
            <a:r>
              <a:rPr lang="en-GB" dirty="0" err="1"/>
              <a:t>diskussion</a:t>
            </a:r>
            <a:endParaRPr lang="en-GB" dirty="0"/>
          </a:p>
        </p:txBody>
      </p:sp>
      <p:sp>
        <p:nvSpPr>
          <p:cNvPr id="2" name="Pladsholder til indhold 1">
            <a:extLst>
              <a:ext uri="{FF2B5EF4-FFF2-40B4-BE49-F238E27FC236}">
                <a16:creationId xmlns:a16="http://schemas.microsoft.com/office/drawing/2014/main" id="{B2C729E3-0407-A731-5016-CCECB35FA1EA}"/>
              </a:ext>
            </a:extLst>
          </p:cNvPr>
          <p:cNvSpPr>
            <a:spLocks noGrp="1"/>
          </p:cNvSpPr>
          <p:nvPr>
            <p:ph idx="1"/>
          </p:nvPr>
        </p:nvSpPr>
        <p:spPr/>
        <p:txBody>
          <a:bodyPr/>
          <a:lstStyle/>
          <a:p>
            <a:r>
              <a:rPr lang="da-DK" dirty="0"/>
              <a:t>Udredning generelt</a:t>
            </a:r>
          </a:p>
          <a:p>
            <a:r>
              <a:rPr lang="da-DK" dirty="0"/>
              <a:t>Anamnese og psykopatologi</a:t>
            </a:r>
          </a:p>
          <a:p>
            <a:r>
              <a:rPr lang="da-DK" dirty="0"/>
              <a:t>Somatisk</a:t>
            </a:r>
          </a:p>
          <a:p>
            <a:r>
              <a:rPr lang="da-DK" dirty="0"/>
              <a:t>Funktion i institution og skole</a:t>
            </a:r>
          </a:p>
          <a:p>
            <a:r>
              <a:rPr lang="da-DK" dirty="0"/>
              <a:t>Rating af symptomer</a:t>
            </a:r>
          </a:p>
          <a:p>
            <a:r>
              <a:rPr lang="da-DK" dirty="0"/>
              <a:t>Kognitivt niveau og funktionsniveau</a:t>
            </a:r>
          </a:p>
          <a:p>
            <a:r>
              <a:rPr lang="da-DK" dirty="0"/>
              <a:t>Supplerende undersøgelser</a:t>
            </a:r>
          </a:p>
          <a:p>
            <a:endParaRPr lang="da-DK" dirty="0"/>
          </a:p>
        </p:txBody>
      </p:sp>
    </p:spTree>
    <p:extLst>
      <p:ext uri="{BB962C8B-B14F-4D97-AF65-F5344CB8AC3E}">
        <p14:creationId xmlns:p14="http://schemas.microsoft.com/office/powerpoint/2010/main" val="329008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990599" y="585871"/>
            <a:ext cx="10515600" cy="1325563"/>
          </a:xfrm>
        </p:spPr>
        <p:txBody>
          <a:bodyPr/>
          <a:lstStyle/>
          <a:p>
            <a:r>
              <a:rPr lang="da-DK" dirty="0"/>
              <a:t>Primære farver</a:t>
            </a:r>
          </a:p>
        </p:txBody>
      </p:sp>
      <p:sp>
        <p:nvSpPr>
          <p:cNvPr id="4" name="Rektangel 3"/>
          <p:cNvSpPr/>
          <p:nvPr/>
        </p:nvSpPr>
        <p:spPr>
          <a:xfrm>
            <a:off x="990599" y="5174990"/>
            <a:ext cx="1010653" cy="1042737"/>
          </a:xfrm>
          <a:prstGeom prst="rect">
            <a:avLst/>
          </a:prstGeom>
          <a:solidFill>
            <a:srgbClr val="D7D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10020299" y="617552"/>
            <a:ext cx="1010653" cy="1042737"/>
          </a:xfrm>
          <a:prstGeom prst="rect">
            <a:avLst/>
          </a:prstGeom>
          <a:solidFill>
            <a:srgbClr val="C2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p:cNvSpPr/>
          <p:nvPr/>
        </p:nvSpPr>
        <p:spPr>
          <a:xfrm>
            <a:off x="2371652" y="5174990"/>
            <a:ext cx="1010653" cy="1042737"/>
          </a:xfrm>
          <a:prstGeom prst="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2450429" y="1658057"/>
            <a:ext cx="1010653" cy="1042737"/>
          </a:xfrm>
          <a:prstGeom prst="rect">
            <a:avLst/>
          </a:prstGeom>
          <a:solidFill>
            <a:srgbClr val="5A9A2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8" name="Rektangel 7"/>
          <p:cNvSpPr/>
          <p:nvPr/>
        </p:nvSpPr>
        <p:spPr>
          <a:xfrm>
            <a:off x="3795107" y="5174990"/>
            <a:ext cx="1010653" cy="1042737"/>
          </a:xfrm>
          <a:prstGeom prst="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766309" y="3986749"/>
            <a:ext cx="1010653" cy="1042737"/>
          </a:xfrm>
          <a:prstGeom prst="rect">
            <a:avLst/>
          </a:prstGeom>
          <a:solidFill>
            <a:srgbClr val="98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p:cNvSpPr txBox="1">
            <a:spLocks/>
          </p:cNvSpPr>
          <p:nvPr/>
        </p:nvSpPr>
        <p:spPr>
          <a:xfrm>
            <a:off x="990599" y="2700794"/>
            <a:ext cx="43514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Sekundær farver</a:t>
            </a:r>
          </a:p>
        </p:txBody>
      </p:sp>
      <p:sp>
        <p:nvSpPr>
          <p:cNvPr id="11" name="Rektangel 10"/>
          <p:cNvSpPr/>
          <p:nvPr/>
        </p:nvSpPr>
        <p:spPr>
          <a:xfrm>
            <a:off x="2384469" y="3986750"/>
            <a:ext cx="1010653" cy="1042737"/>
          </a:xfrm>
          <a:prstGeom prst="rect">
            <a:avLst/>
          </a:prstGeom>
          <a:solidFill>
            <a:srgbClr val="CBB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1002629" y="3986750"/>
            <a:ext cx="1010653" cy="1042737"/>
          </a:xfrm>
          <a:prstGeom prst="rect">
            <a:avLst/>
          </a:prstGeom>
          <a:solidFill>
            <a:srgbClr val="A1B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p:cNvSpPr txBox="1"/>
          <p:nvPr/>
        </p:nvSpPr>
        <p:spPr>
          <a:xfrm>
            <a:off x="10020299" y="1900070"/>
            <a:ext cx="1393336" cy="369332"/>
          </a:xfrm>
          <a:prstGeom prst="rect">
            <a:avLst/>
          </a:prstGeom>
          <a:noFill/>
        </p:spPr>
        <p:txBody>
          <a:bodyPr wrap="square" rtlCol="0">
            <a:spAutoFit/>
          </a:bodyPr>
          <a:lstStyle/>
          <a:p>
            <a:r>
              <a:rPr lang="da-DK" dirty="0"/>
              <a:t>194 194 0</a:t>
            </a:r>
          </a:p>
        </p:txBody>
      </p:sp>
      <p:sp>
        <p:nvSpPr>
          <p:cNvPr id="14" name="Tekstfelt 13"/>
          <p:cNvSpPr txBox="1"/>
          <p:nvPr/>
        </p:nvSpPr>
        <p:spPr>
          <a:xfrm>
            <a:off x="5722905" y="1936782"/>
            <a:ext cx="1494320" cy="923330"/>
          </a:xfrm>
          <a:prstGeom prst="rect">
            <a:avLst/>
          </a:prstGeom>
          <a:noFill/>
        </p:spPr>
        <p:txBody>
          <a:bodyPr wrap="none" rtlCol="0">
            <a:spAutoFit/>
          </a:bodyPr>
          <a:lstStyle/>
          <a:p>
            <a:r>
              <a:rPr lang="da-DK" dirty="0"/>
              <a:t>90 154 37</a:t>
            </a:r>
          </a:p>
          <a:p>
            <a:endParaRPr lang="da-DK" dirty="0"/>
          </a:p>
          <a:p>
            <a:r>
              <a:rPr lang="da-DK" dirty="0"/>
              <a:t>112 173 71 ??</a:t>
            </a:r>
          </a:p>
        </p:txBody>
      </p:sp>
      <p:sp>
        <p:nvSpPr>
          <p:cNvPr id="15" name="Tekstfelt 14"/>
          <p:cNvSpPr txBox="1"/>
          <p:nvPr/>
        </p:nvSpPr>
        <p:spPr>
          <a:xfrm flipH="1">
            <a:off x="5527897" y="5429750"/>
            <a:ext cx="1499617" cy="369332"/>
          </a:xfrm>
          <a:prstGeom prst="rect">
            <a:avLst/>
          </a:prstGeom>
          <a:noFill/>
        </p:spPr>
        <p:txBody>
          <a:bodyPr wrap="square" rtlCol="0">
            <a:spAutoFit/>
          </a:bodyPr>
          <a:lstStyle/>
          <a:p>
            <a:r>
              <a:rPr lang="da-DK" dirty="0"/>
              <a:t>215 212 129</a:t>
            </a:r>
          </a:p>
        </p:txBody>
      </p:sp>
      <p:sp>
        <p:nvSpPr>
          <p:cNvPr id="16" name="Tekstfelt 15"/>
          <p:cNvSpPr txBox="1"/>
          <p:nvPr/>
        </p:nvSpPr>
        <p:spPr>
          <a:xfrm>
            <a:off x="7386241" y="5429750"/>
            <a:ext cx="1226618" cy="369332"/>
          </a:xfrm>
          <a:prstGeom prst="rect">
            <a:avLst/>
          </a:prstGeom>
          <a:noFill/>
        </p:spPr>
        <p:txBody>
          <a:bodyPr wrap="none" rtlCol="0">
            <a:spAutoFit/>
          </a:bodyPr>
          <a:lstStyle/>
          <a:p>
            <a:r>
              <a:rPr lang="da-DK" dirty="0"/>
              <a:t>246 232 54</a:t>
            </a:r>
          </a:p>
        </p:txBody>
      </p:sp>
      <p:sp>
        <p:nvSpPr>
          <p:cNvPr id="17" name="Tekstfelt 16"/>
          <p:cNvSpPr txBox="1"/>
          <p:nvPr/>
        </p:nvSpPr>
        <p:spPr>
          <a:xfrm>
            <a:off x="8971585" y="5429750"/>
            <a:ext cx="1226618" cy="369332"/>
          </a:xfrm>
          <a:prstGeom prst="rect">
            <a:avLst/>
          </a:prstGeom>
          <a:noFill/>
        </p:spPr>
        <p:txBody>
          <a:bodyPr wrap="none" rtlCol="0">
            <a:spAutoFit/>
          </a:bodyPr>
          <a:lstStyle/>
          <a:p>
            <a:r>
              <a:rPr lang="da-DK" dirty="0"/>
              <a:t>184 200 77</a:t>
            </a:r>
          </a:p>
        </p:txBody>
      </p:sp>
      <p:sp>
        <p:nvSpPr>
          <p:cNvPr id="18" name="Tekstfelt 17"/>
          <p:cNvSpPr txBox="1"/>
          <p:nvPr/>
        </p:nvSpPr>
        <p:spPr>
          <a:xfrm>
            <a:off x="5527897" y="4211023"/>
            <a:ext cx="1343638" cy="369332"/>
          </a:xfrm>
          <a:prstGeom prst="rect">
            <a:avLst/>
          </a:prstGeom>
          <a:noFill/>
        </p:spPr>
        <p:txBody>
          <a:bodyPr wrap="none" rtlCol="0">
            <a:spAutoFit/>
          </a:bodyPr>
          <a:lstStyle/>
          <a:p>
            <a:r>
              <a:rPr lang="da-DK" dirty="0"/>
              <a:t>161 185 133</a:t>
            </a:r>
          </a:p>
        </p:txBody>
      </p:sp>
      <p:sp>
        <p:nvSpPr>
          <p:cNvPr id="19" name="Tekstfelt 18"/>
          <p:cNvSpPr txBox="1"/>
          <p:nvPr/>
        </p:nvSpPr>
        <p:spPr>
          <a:xfrm>
            <a:off x="7308251" y="4215486"/>
            <a:ext cx="1226618" cy="369332"/>
          </a:xfrm>
          <a:prstGeom prst="rect">
            <a:avLst/>
          </a:prstGeom>
          <a:noFill/>
        </p:spPr>
        <p:txBody>
          <a:bodyPr wrap="none" rtlCol="0">
            <a:spAutoFit/>
          </a:bodyPr>
          <a:lstStyle/>
          <a:p>
            <a:r>
              <a:rPr lang="da-DK" dirty="0"/>
              <a:t>203 185 22</a:t>
            </a:r>
          </a:p>
        </p:txBody>
      </p:sp>
      <p:sp>
        <p:nvSpPr>
          <p:cNvPr id="20" name="Tekstfelt 19"/>
          <p:cNvSpPr txBox="1"/>
          <p:nvPr/>
        </p:nvSpPr>
        <p:spPr>
          <a:xfrm>
            <a:off x="8971585" y="4211523"/>
            <a:ext cx="1226618" cy="369332"/>
          </a:xfrm>
          <a:prstGeom prst="rect">
            <a:avLst/>
          </a:prstGeom>
          <a:noFill/>
        </p:spPr>
        <p:txBody>
          <a:bodyPr wrap="none" rtlCol="0">
            <a:spAutoFit/>
          </a:bodyPr>
          <a:lstStyle/>
          <a:p>
            <a:r>
              <a:rPr lang="da-DK" dirty="0"/>
              <a:t>152 165 53</a:t>
            </a:r>
          </a:p>
        </p:txBody>
      </p:sp>
      <p:sp>
        <p:nvSpPr>
          <p:cNvPr id="13" name="Rektangel 12"/>
          <p:cNvSpPr/>
          <p:nvPr/>
        </p:nvSpPr>
        <p:spPr>
          <a:xfrm>
            <a:off x="9221150" y="2268884"/>
            <a:ext cx="2285049" cy="369332"/>
          </a:xfrm>
          <a:prstGeom prst="rect">
            <a:avLst/>
          </a:prstGeom>
        </p:spPr>
        <p:txBody>
          <a:bodyPr wrap="none">
            <a:spAutoFit/>
          </a:bodyPr>
          <a:lstStyle/>
          <a:p>
            <a:r>
              <a:rPr lang="da-DK" dirty="0"/>
              <a:t>bogstav farve 1.udkast</a:t>
            </a:r>
          </a:p>
        </p:txBody>
      </p:sp>
      <p:pic>
        <p:nvPicPr>
          <p:cNvPr id="21" name="Billed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799" y="250770"/>
            <a:ext cx="2267634" cy="1087330"/>
          </a:xfrm>
          <a:prstGeom prst="rect">
            <a:avLst/>
          </a:prstGeom>
        </p:spPr>
      </p:pic>
    </p:spTree>
    <p:extLst>
      <p:ext uri="{BB962C8B-B14F-4D97-AF65-F5344CB8AC3E}">
        <p14:creationId xmlns:p14="http://schemas.microsoft.com/office/powerpoint/2010/main" val="59222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57A57B91-BEA8-47D2-C9D8-FD30A079F230}"/>
              </a:ext>
            </a:extLst>
          </p:cNvPr>
          <p:cNvSpPr>
            <a:spLocks noGrp="1"/>
          </p:cNvSpPr>
          <p:nvPr>
            <p:ph sz="half" idx="2"/>
          </p:nvPr>
        </p:nvSpPr>
        <p:spPr>
          <a:xfrm>
            <a:off x="6172200" y="1119116"/>
            <a:ext cx="5181600" cy="5057847"/>
          </a:xfrm>
        </p:spPr>
        <p:txBody>
          <a:bodyPr>
            <a:normAutofit/>
          </a:bodyPr>
          <a:lstStyle/>
          <a:p>
            <a:r>
              <a:rPr lang="da-DK" dirty="0"/>
              <a:t>Retningslinjen kan bruges som beslutningsstøtte vedr. passende og korrekt sundhedsfaglig ydelse</a:t>
            </a:r>
          </a:p>
          <a:p>
            <a:r>
              <a:rPr lang="da-DK" dirty="0"/>
              <a:t>Har karakter af faglig rådgivning</a:t>
            </a:r>
          </a:p>
          <a:p>
            <a:r>
              <a:rPr lang="da-DK" dirty="0"/>
              <a:t>Det vil altid være det faglige skøn i den konkrete kliniske situation, der er afgørende for beslutningen</a:t>
            </a:r>
          </a:p>
        </p:txBody>
      </p:sp>
      <p:pic>
        <p:nvPicPr>
          <p:cNvPr id="21" name="Pladsholder til indhold 20" descr="Mennesker illustration af bjergklatring">
            <a:extLst>
              <a:ext uri="{FF2B5EF4-FFF2-40B4-BE49-F238E27FC236}">
                <a16:creationId xmlns:a16="http://schemas.microsoft.com/office/drawing/2014/main" id="{C249EE60-7920-C4C0-6B33-F4D398B7BD0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310273"/>
            <a:ext cx="5181600" cy="3935368"/>
          </a:xfrm>
        </p:spPr>
      </p:pic>
    </p:spTree>
    <p:extLst>
      <p:ext uri="{BB962C8B-B14F-4D97-AF65-F5344CB8AC3E}">
        <p14:creationId xmlns:p14="http://schemas.microsoft.com/office/powerpoint/2010/main" val="81484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descr="Dreng med jetpack">
            <a:extLst>
              <a:ext uri="{FF2B5EF4-FFF2-40B4-BE49-F238E27FC236}">
                <a16:creationId xmlns:a16="http://schemas.microsoft.com/office/drawing/2014/main" id="{1C37CEEB-FFD6-63DC-F673-50E2ABE7693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5660" y="1624080"/>
            <a:ext cx="4750489" cy="3721851"/>
          </a:xfrm>
        </p:spPr>
      </p:pic>
      <p:sp>
        <p:nvSpPr>
          <p:cNvPr id="6" name="Pladsholder til indhold 5">
            <a:extLst>
              <a:ext uri="{FF2B5EF4-FFF2-40B4-BE49-F238E27FC236}">
                <a16:creationId xmlns:a16="http://schemas.microsoft.com/office/drawing/2014/main" id="{97171B5B-C1A5-15E4-FF7B-26D17F3D24E0}"/>
              </a:ext>
            </a:extLst>
          </p:cNvPr>
          <p:cNvSpPr>
            <a:spLocks noGrp="1"/>
          </p:cNvSpPr>
          <p:nvPr>
            <p:ph sz="half" idx="2"/>
          </p:nvPr>
        </p:nvSpPr>
        <p:spPr>
          <a:xfrm>
            <a:off x="5445457" y="1624080"/>
            <a:ext cx="6310883" cy="4552884"/>
          </a:xfrm>
        </p:spPr>
        <p:txBody>
          <a:bodyPr>
            <a:normAutofit/>
          </a:bodyPr>
          <a:lstStyle/>
          <a:p>
            <a:r>
              <a:rPr lang="da-DK" dirty="0"/>
              <a:t>Formålet er at sikre </a:t>
            </a:r>
            <a:r>
              <a:rPr lang="da-DK" b="1" dirty="0"/>
              <a:t>en høj faglig og ensartet kvalitet </a:t>
            </a:r>
            <a:r>
              <a:rPr lang="da-DK" dirty="0"/>
              <a:t>i udredningen af ADHD hos børn og unge, og hermed optimere diagnostik, og efterfølgende beslutninger vedr. behandling og støtte</a:t>
            </a:r>
          </a:p>
          <a:p>
            <a:r>
              <a:rPr lang="da-DK" dirty="0"/>
              <a:t>Den omfatter </a:t>
            </a:r>
            <a:r>
              <a:rPr lang="da-DK" b="1" dirty="0"/>
              <a:t>ikke</a:t>
            </a:r>
            <a:r>
              <a:rPr lang="da-DK" dirty="0"/>
              <a:t> anbefalinger vedr. screening og henvisning i almen praksis</a:t>
            </a:r>
          </a:p>
          <a:p>
            <a:endParaRPr lang="da-DK" dirty="0"/>
          </a:p>
        </p:txBody>
      </p:sp>
    </p:spTree>
    <p:extLst>
      <p:ext uri="{BB962C8B-B14F-4D97-AF65-F5344CB8AC3E}">
        <p14:creationId xmlns:p14="http://schemas.microsoft.com/office/powerpoint/2010/main" val="92964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Behandler og barn, der leger med blokke">
            <a:extLst>
              <a:ext uri="{FF2B5EF4-FFF2-40B4-BE49-F238E27FC236}">
                <a16:creationId xmlns:a16="http://schemas.microsoft.com/office/drawing/2014/main" id="{52ED342A-D014-5D69-C3C0-086B0DED6DC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160057"/>
            <a:ext cx="5181600" cy="3654034"/>
          </a:xfrm>
        </p:spPr>
      </p:pic>
      <p:sp>
        <p:nvSpPr>
          <p:cNvPr id="4" name="Pladsholder til indhold 3">
            <a:extLst>
              <a:ext uri="{FF2B5EF4-FFF2-40B4-BE49-F238E27FC236}">
                <a16:creationId xmlns:a16="http://schemas.microsoft.com/office/drawing/2014/main" id="{6BE194FC-C7FD-AC65-F4A5-EC000CC458ED}"/>
              </a:ext>
            </a:extLst>
          </p:cNvPr>
          <p:cNvSpPr>
            <a:spLocks noGrp="1"/>
          </p:cNvSpPr>
          <p:nvPr>
            <p:ph sz="half" idx="2"/>
          </p:nvPr>
        </p:nvSpPr>
        <p:spPr>
          <a:xfrm>
            <a:off x="6172200" y="1105469"/>
            <a:ext cx="5181600" cy="5071494"/>
          </a:xfrm>
        </p:spPr>
        <p:txBody>
          <a:bodyPr/>
          <a:lstStyle/>
          <a:p>
            <a:r>
              <a:rPr lang="da-DK" dirty="0"/>
              <a:t>Patientgruppe:</a:t>
            </a:r>
          </a:p>
          <a:p>
            <a:pPr lvl="1"/>
            <a:r>
              <a:rPr lang="da-DK" dirty="0"/>
              <a:t>Børn og unge &lt; 18 år henvist til udredning i hospitalsregi eller speciallægepraksis</a:t>
            </a:r>
          </a:p>
          <a:p>
            <a:pPr lvl="1"/>
            <a:endParaRPr lang="da-DK" dirty="0"/>
          </a:p>
          <a:p>
            <a:r>
              <a:rPr lang="da-DK" dirty="0"/>
              <a:t>Målgruppe:</a:t>
            </a:r>
          </a:p>
          <a:p>
            <a:pPr lvl="1"/>
            <a:r>
              <a:rPr lang="da-DK" dirty="0"/>
              <a:t>klinisk arbejdende sundhedsprofessionelle i det danske sundhedsvæsen</a:t>
            </a:r>
          </a:p>
        </p:txBody>
      </p:sp>
    </p:spTree>
    <p:extLst>
      <p:ext uri="{BB962C8B-B14F-4D97-AF65-F5344CB8AC3E}">
        <p14:creationId xmlns:p14="http://schemas.microsoft.com/office/powerpoint/2010/main" val="20785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A0A7-D3EF-A0BC-FF7D-F26985B15F4F}"/>
              </a:ext>
            </a:extLst>
          </p:cNvPr>
          <p:cNvSpPr>
            <a:spLocks noGrp="1"/>
          </p:cNvSpPr>
          <p:nvPr>
            <p:ph type="title"/>
          </p:nvPr>
        </p:nvSpPr>
        <p:spPr/>
        <p:txBody>
          <a:bodyPr/>
          <a:lstStyle/>
          <a:p>
            <a:r>
              <a:rPr lang="da-DK" dirty="0"/>
              <a:t>Metode - litteratursøgning </a:t>
            </a:r>
          </a:p>
        </p:txBody>
      </p:sp>
      <p:sp>
        <p:nvSpPr>
          <p:cNvPr id="3" name="Pladsholder til indhold 2">
            <a:extLst>
              <a:ext uri="{FF2B5EF4-FFF2-40B4-BE49-F238E27FC236}">
                <a16:creationId xmlns:a16="http://schemas.microsoft.com/office/drawing/2014/main" id="{59F5BE4A-76AC-EBEE-E2B8-51FB5880A164}"/>
              </a:ext>
            </a:extLst>
          </p:cNvPr>
          <p:cNvSpPr>
            <a:spLocks noGrp="1"/>
          </p:cNvSpPr>
          <p:nvPr>
            <p:ph idx="1"/>
          </p:nvPr>
        </p:nvSpPr>
        <p:spPr>
          <a:xfrm>
            <a:off x="614149" y="1542197"/>
            <a:ext cx="10986447" cy="4704694"/>
          </a:xfrm>
        </p:spPr>
        <p:txBody>
          <a:bodyPr>
            <a:normAutofit fontScale="92500"/>
          </a:bodyPr>
          <a:lstStyle/>
          <a:p>
            <a:r>
              <a:rPr lang="da-DK" dirty="0"/>
              <a:t>Retningslinjen er primært baseret på nationale og internationale retningslinjer</a:t>
            </a:r>
          </a:p>
          <a:p>
            <a:pPr lvl="1"/>
            <a:r>
              <a:rPr lang="da-DK" dirty="0"/>
              <a:t>Vurderet efter AGREE II, og GRADE</a:t>
            </a:r>
          </a:p>
          <a:p>
            <a:pPr lvl="1"/>
            <a:r>
              <a:rPr lang="da-DK" dirty="0"/>
              <a:t>Der foreligger yderst begrænset litteratur der belyser evidensen af udredningselementer</a:t>
            </a:r>
          </a:p>
          <a:p>
            <a:r>
              <a:rPr lang="da-DK" dirty="0"/>
              <a:t>Der er foretaget to systematiske litteratursøgninger: </a:t>
            </a:r>
          </a:p>
          <a:p>
            <a:pPr lvl="1"/>
            <a:r>
              <a:rPr lang="da-DK" dirty="0"/>
              <a:t>En søgning efter kliniske retningslinjer fra 2018 til 24. januar 2024 </a:t>
            </a:r>
          </a:p>
          <a:p>
            <a:pPr lvl="1"/>
            <a:r>
              <a:rPr lang="da-DK" dirty="0"/>
              <a:t>En søgning efter sekundærlitteratur (systematiske </a:t>
            </a:r>
            <a:r>
              <a:rPr lang="da-DK" dirty="0" err="1"/>
              <a:t>reviews</a:t>
            </a:r>
            <a:r>
              <a:rPr lang="da-DK" dirty="0"/>
              <a:t> og metaanalyser) om opmærksomhedstests fra 2014 til 5. marts 2024</a:t>
            </a:r>
          </a:p>
          <a:p>
            <a:pPr lvl="2"/>
            <a:r>
              <a:rPr lang="da-DK" dirty="0"/>
              <a:t>ikke tilstrækkeligt belyst i de fremsøgte retningslinjer</a:t>
            </a:r>
          </a:p>
          <a:p>
            <a:r>
              <a:rPr lang="da-DK" dirty="0"/>
              <a:t>Søgeprotokollerne er tilgængelige ved kontakt til Retningslinjesekretariatet på rkkp.retningslinjesekretariatet@rm.dk. </a:t>
            </a:r>
          </a:p>
          <a:p>
            <a:r>
              <a:rPr lang="da-DK" dirty="0"/>
              <a:t>De udvalgte retningslinjer, guidelines, studier og anden litteratur fremgår af referencelisten</a:t>
            </a:r>
          </a:p>
        </p:txBody>
      </p:sp>
    </p:spTree>
    <p:extLst>
      <p:ext uri="{BB962C8B-B14F-4D97-AF65-F5344CB8AC3E}">
        <p14:creationId xmlns:p14="http://schemas.microsoft.com/office/powerpoint/2010/main" val="76950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537A163-B1F7-6181-5AF4-FEC000E531EA}"/>
              </a:ext>
            </a:extLst>
          </p:cNvPr>
          <p:cNvSpPr>
            <a:spLocks noGrp="1"/>
          </p:cNvSpPr>
          <p:nvPr>
            <p:ph type="title"/>
          </p:nvPr>
        </p:nvSpPr>
        <p:spPr/>
        <p:txBody>
          <a:bodyPr/>
          <a:lstStyle/>
          <a:p>
            <a:r>
              <a:rPr lang="da-DK" dirty="0"/>
              <a:t>Metode - Formulering af anbefalinger</a:t>
            </a:r>
          </a:p>
        </p:txBody>
      </p:sp>
      <p:sp>
        <p:nvSpPr>
          <p:cNvPr id="6" name="Pladsholder til indhold 5">
            <a:extLst>
              <a:ext uri="{FF2B5EF4-FFF2-40B4-BE49-F238E27FC236}">
                <a16:creationId xmlns:a16="http://schemas.microsoft.com/office/drawing/2014/main" id="{56E818BF-1836-19A6-F659-DB9D2772D684}"/>
              </a:ext>
            </a:extLst>
          </p:cNvPr>
          <p:cNvSpPr>
            <a:spLocks noGrp="1"/>
          </p:cNvSpPr>
          <p:nvPr>
            <p:ph idx="1"/>
          </p:nvPr>
        </p:nvSpPr>
        <p:spPr/>
        <p:txBody>
          <a:bodyPr>
            <a:normAutofit fontScale="92500" lnSpcReduction="20000"/>
          </a:bodyPr>
          <a:lstStyle/>
          <a:p>
            <a:r>
              <a:rPr lang="da-DK" dirty="0"/>
              <a:t>Forfattergruppen har mødtes jævnligt, fysisk og online, hvor evidensen og udkast til anbefalinger er blevet drøftet</a:t>
            </a:r>
          </a:p>
          <a:p>
            <a:r>
              <a:rPr lang="da-DK" dirty="0"/>
              <a:t> Anbefalingerne er formuleret i fællesskab af forfattergruppen og diskuteret på DMPG-ADHD møde i efteråret 2024, hvor der blev opnået endelig enighed om anbefalingerne</a:t>
            </a:r>
          </a:p>
          <a:p>
            <a:r>
              <a:rPr lang="da-DK" dirty="0"/>
              <a:t>Retningslinjen i høring ultimo 2024. Høringssvarene er blevet grundigt drøftet i forfattergruppen, og der er efterfølgende foretaget justeringer</a:t>
            </a:r>
          </a:p>
          <a:p>
            <a:r>
              <a:rPr lang="da-DK" dirty="0"/>
              <a:t>Anbefalingerne er formuleret ud fra styrken af den tilgrundliggende evidens, samt national og international konsensus baseret på solide kliniske erfaringer</a:t>
            </a:r>
          </a:p>
          <a:p>
            <a:r>
              <a:rPr lang="da-DK" dirty="0"/>
              <a:t>Der er benyttet formuleringer som ”bør” og ”skal” på trods af evidens niveau D. iht. Oxford-kriterierne. Baggrunden for dette er beskrevet under rationale for anbefalingerne</a:t>
            </a:r>
          </a:p>
          <a:p>
            <a:endParaRPr lang="da-DK" dirty="0"/>
          </a:p>
          <a:p>
            <a:endParaRPr lang="da-DK" dirty="0"/>
          </a:p>
          <a:p>
            <a:endParaRPr lang="da-DK" dirty="0"/>
          </a:p>
        </p:txBody>
      </p:sp>
    </p:spTree>
    <p:extLst>
      <p:ext uri="{BB962C8B-B14F-4D97-AF65-F5344CB8AC3E}">
        <p14:creationId xmlns:p14="http://schemas.microsoft.com/office/powerpoint/2010/main" val="374732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78F87-F942-8C1B-077D-C3E6F6541298}"/>
              </a:ext>
            </a:extLst>
          </p:cNvPr>
          <p:cNvSpPr>
            <a:spLocks noGrp="1"/>
          </p:cNvSpPr>
          <p:nvPr>
            <p:ph type="title"/>
          </p:nvPr>
        </p:nvSpPr>
        <p:spPr>
          <a:xfrm>
            <a:off x="838200" y="1337483"/>
            <a:ext cx="10515600" cy="1305216"/>
          </a:xfrm>
        </p:spPr>
        <p:txBody>
          <a:bodyPr>
            <a:normAutofit/>
          </a:bodyPr>
          <a:lstStyle/>
          <a:p>
            <a:r>
              <a:rPr lang="da-DK" sz="3600" dirty="0"/>
              <a:t>Evidensniveauer og styrkegraderinger af anbefalinger, baseret på Oxford 2009</a:t>
            </a:r>
            <a:endParaRPr lang="en-GB" sz="3600" dirty="0"/>
          </a:p>
        </p:txBody>
      </p:sp>
      <p:graphicFrame>
        <p:nvGraphicFramePr>
          <p:cNvPr id="7" name="Tabel 7">
            <a:extLst>
              <a:ext uri="{FF2B5EF4-FFF2-40B4-BE49-F238E27FC236}">
                <a16:creationId xmlns:a16="http://schemas.microsoft.com/office/drawing/2014/main" id="{EE6B1563-E840-D09F-9002-63870C2B403E}"/>
              </a:ext>
            </a:extLst>
          </p:cNvPr>
          <p:cNvGraphicFramePr>
            <a:graphicFrameLocks noGrp="1"/>
          </p:cNvGraphicFramePr>
          <p:nvPr>
            <p:ph idx="1"/>
            <p:extLst>
              <p:ext uri="{D42A27DB-BD31-4B8C-83A1-F6EECF244321}">
                <p14:modId xmlns:p14="http://schemas.microsoft.com/office/powerpoint/2010/main" val="3577825853"/>
              </p:ext>
            </p:extLst>
          </p:nvPr>
        </p:nvGraphicFramePr>
        <p:xfrm>
          <a:off x="838200" y="3170104"/>
          <a:ext cx="10515597" cy="2123440"/>
        </p:xfrm>
        <a:graphic>
          <a:graphicData uri="http://schemas.openxmlformats.org/drawingml/2006/table">
            <a:tbl>
              <a:tblPr firstRow="1" bandRow="1">
                <a:tableStyleId>{5C22544A-7EE6-4342-B048-85BDC9FD1C3A}</a:tableStyleId>
              </a:tblPr>
              <a:tblGrid>
                <a:gridCol w="2191603">
                  <a:extLst>
                    <a:ext uri="{9D8B030D-6E8A-4147-A177-3AD203B41FA5}">
                      <a16:colId xmlns:a16="http://schemas.microsoft.com/office/drawing/2014/main" val="3893113929"/>
                    </a:ext>
                  </a:extLst>
                </a:gridCol>
                <a:gridCol w="2497540">
                  <a:extLst>
                    <a:ext uri="{9D8B030D-6E8A-4147-A177-3AD203B41FA5}">
                      <a16:colId xmlns:a16="http://schemas.microsoft.com/office/drawing/2014/main" val="968267706"/>
                    </a:ext>
                  </a:extLst>
                </a:gridCol>
                <a:gridCol w="5826454">
                  <a:extLst>
                    <a:ext uri="{9D8B030D-6E8A-4147-A177-3AD203B41FA5}">
                      <a16:colId xmlns:a16="http://schemas.microsoft.com/office/drawing/2014/main" val="1774894498"/>
                    </a:ext>
                  </a:extLst>
                </a:gridCol>
              </a:tblGrid>
              <a:tr h="370840">
                <a:tc>
                  <a:txBody>
                    <a:bodyPr/>
                    <a:lstStyle/>
                    <a:p>
                      <a:r>
                        <a:rPr lang="en-GB" dirty="0" err="1"/>
                        <a:t>Anbefalings</a:t>
                      </a:r>
                      <a:r>
                        <a:rPr lang="en-GB" dirty="0"/>
                        <a:t> </a:t>
                      </a:r>
                      <a:r>
                        <a:rPr lang="en-GB" dirty="0" err="1"/>
                        <a:t>styrke</a:t>
                      </a:r>
                      <a:endParaRPr lang="en-GB" dirty="0"/>
                    </a:p>
                  </a:txBody>
                  <a:tcPr/>
                </a:tc>
                <a:tc>
                  <a:txBody>
                    <a:bodyPr/>
                    <a:lstStyle/>
                    <a:p>
                      <a:r>
                        <a:rPr lang="en-GB" dirty="0" err="1"/>
                        <a:t>Evidens</a:t>
                      </a:r>
                      <a:r>
                        <a:rPr lang="en-GB" dirty="0"/>
                        <a:t> </a:t>
                      </a:r>
                      <a:r>
                        <a:rPr lang="en-GB" dirty="0" err="1"/>
                        <a:t>niveau</a:t>
                      </a:r>
                      <a:endParaRPr lang="en-GB" dirty="0"/>
                    </a:p>
                  </a:txBody>
                  <a:tcPr/>
                </a:tc>
                <a:tc>
                  <a:txBody>
                    <a:bodyPr/>
                    <a:lstStyle/>
                    <a:p>
                      <a:r>
                        <a:rPr lang="en-GB" dirty="0" err="1"/>
                        <a:t>eksempel</a:t>
                      </a:r>
                      <a:endParaRPr lang="en-GB" dirty="0"/>
                    </a:p>
                  </a:txBody>
                  <a:tcPr/>
                </a:tc>
                <a:extLst>
                  <a:ext uri="{0D108BD9-81ED-4DB2-BD59-A6C34878D82A}">
                    <a16:rowId xmlns:a16="http://schemas.microsoft.com/office/drawing/2014/main" val="3716280075"/>
                  </a:ext>
                </a:extLst>
              </a:tr>
              <a:tr h="370840">
                <a:tc>
                  <a:txBody>
                    <a:bodyPr/>
                    <a:lstStyle/>
                    <a:p>
                      <a:r>
                        <a:rPr lang="en-GB" dirty="0"/>
                        <a:t>A</a:t>
                      </a:r>
                    </a:p>
                  </a:txBody>
                  <a:tcPr/>
                </a:tc>
                <a:tc>
                  <a:txBody>
                    <a:bodyPr/>
                    <a:lstStyle/>
                    <a:p>
                      <a:r>
                        <a:rPr lang="en-GB" dirty="0"/>
                        <a:t>1a, 1b, 1c</a:t>
                      </a:r>
                    </a:p>
                  </a:txBody>
                  <a:tcPr/>
                </a:tc>
                <a:tc>
                  <a:txBody>
                    <a:bodyPr/>
                    <a:lstStyle/>
                    <a:p>
                      <a:r>
                        <a:rPr lang="en-GB" dirty="0" err="1"/>
                        <a:t>Systematisk</a:t>
                      </a:r>
                      <a:r>
                        <a:rPr lang="en-GB" dirty="0"/>
                        <a:t> review </a:t>
                      </a:r>
                      <a:r>
                        <a:rPr lang="en-GB" dirty="0" err="1"/>
                        <a:t>eller</a:t>
                      </a:r>
                      <a:r>
                        <a:rPr lang="en-GB" dirty="0"/>
                        <a:t> </a:t>
                      </a:r>
                      <a:r>
                        <a:rPr lang="en-GB" dirty="0" err="1"/>
                        <a:t>metaanalyse</a:t>
                      </a:r>
                      <a:r>
                        <a:rPr lang="en-GB" dirty="0"/>
                        <a:t> </a:t>
                      </a:r>
                      <a:r>
                        <a:rPr lang="en-GB" dirty="0" err="1"/>
                        <a:t>af</a:t>
                      </a:r>
                      <a:r>
                        <a:rPr lang="en-GB" dirty="0"/>
                        <a:t> RCT</a:t>
                      </a:r>
                    </a:p>
                  </a:txBody>
                  <a:tcPr/>
                </a:tc>
                <a:extLst>
                  <a:ext uri="{0D108BD9-81ED-4DB2-BD59-A6C34878D82A}">
                    <a16:rowId xmlns:a16="http://schemas.microsoft.com/office/drawing/2014/main" val="1852905321"/>
                  </a:ext>
                </a:extLst>
              </a:tr>
              <a:tr h="370840">
                <a:tc>
                  <a:txBody>
                    <a:bodyPr/>
                    <a:lstStyle/>
                    <a:p>
                      <a:r>
                        <a:rPr lang="en-GB" dirty="0"/>
                        <a:t>B</a:t>
                      </a:r>
                    </a:p>
                  </a:txBody>
                  <a:tcPr/>
                </a:tc>
                <a:tc>
                  <a:txBody>
                    <a:bodyPr/>
                    <a:lstStyle/>
                    <a:p>
                      <a:r>
                        <a:rPr lang="en-GB" dirty="0"/>
                        <a:t>2a, 2b, 2c, 3a, 3b</a:t>
                      </a:r>
                    </a:p>
                  </a:txBody>
                  <a:tcPr/>
                </a:tc>
                <a:tc>
                  <a:txBody>
                    <a:bodyPr/>
                    <a:lstStyle/>
                    <a:p>
                      <a:r>
                        <a:rPr lang="en-GB" dirty="0" err="1"/>
                        <a:t>Systematisk</a:t>
                      </a:r>
                      <a:r>
                        <a:rPr lang="en-GB" dirty="0"/>
                        <a:t> review </a:t>
                      </a:r>
                      <a:r>
                        <a:rPr lang="en-GB" dirty="0" err="1"/>
                        <a:t>af</a:t>
                      </a:r>
                      <a:r>
                        <a:rPr lang="en-GB" dirty="0"/>
                        <a:t> </a:t>
                      </a:r>
                      <a:r>
                        <a:rPr lang="en-GB" dirty="0" err="1"/>
                        <a:t>kohorte</a:t>
                      </a:r>
                      <a:r>
                        <a:rPr lang="en-GB" dirty="0"/>
                        <a:t> studier, case-control </a:t>
                      </a:r>
                      <a:r>
                        <a:rPr lang="en-GB" dirty="0" err="1"/>
                        <a:t>undersøgelser</a:t>
                      </a:r>
                      <a:endParaRPr lang="en-GB" dirty="0"/>
                    </a:p>
                  </a:txBody>
                  <a:tcPr/>
                </a:tc>
                <a:extLst>
                  <a:ext uri="{0D108BD9-81ED-4DB2-BD59-A6C34878D82A}">
                    <a16:rowId xmlns:a16="http://schemas.microsoft.com/office/drawing/2014/main" val="3925413204"/>
                  </a:ext>
                </a:extLst>
              </a:tr>
              <a:tr h="370840">
                <a:tc>
                  <a:txBody>
                    <a:bodyPr/>
                    <a:lstStyle/>
                    <a:p>
                      <a:r>
                        <a:rPr lang="en-GB" dirty="0"/>
                        <a:t>C</a:t>
                      </a:r>
                    </a:p>
                  </a:txBody>
                  <a:tcPr/>
                </a:tc>
                <a:tc>
                  <a:txBody>
                    <a:bodyPr/>
                    <a:lstStyle/>
                    <a:p>
                      <a:r>
                        <a:rPr lang="en-GB" dirty="0"/>
                        <a:t>4</a:t>
                      </a:r>
                    </a:p>
                  </a:txBody>
                  <a:tcPr/>
                </a:tc>
                <a:tc>
                  <a:txBody>
                    <a:bodyPr/>
                    <a:lstStyle/>
                    <a:p>
                      <a:r>
                        <a:rPr lang="en-GB" dirty="0" err="1"/>
                        <a:t>Opgørelser</a:t>
                      </a:r>
                      <a:r>
                        <a:rPr lang="en-GB" dirty="0"/>
                        <a:t>, </a:t>
                      </a:r>
                      <a:r>
                        <a:rPr lang="en-GB" dirty="0" err="1"/>
                        <a:t>casuistikker</a:t>
                      </a:r>
                      <a:r>
                        <a:rPr lang="en-GB" dirty="0"/>
                        <a:t>, case-series</a:t>
                      </a:r>
                    </a:p>
                  </a:txBody>
                  <a:tcPr/>
                </a:tc>
                <a:extLst>
                  <a:ext uri="{0D108BD9-81ED-4DB2-BD59-A6C34878D82A}">
                    <a16:rowId xmlns:a16="http://schemas.microsoft.com/office/drawing/2014/main" val="2096704629"/>
                  </a:ext>
                </a:extLst>
              </a:tr>
              <a:tr h="370840">
                <a:tc>
                  <a:txBody>
                    <a:bodyPr/>
                    <a:lstStyle/>
                    <a:p>
                      <a:r>
                        <a:rPr lang="en-GB" dirty="0"/>
                        <a:t>D</a:t>
                      </a:r>
                    </a:p>
                  </a:txBody>
                  <a:tcPr/>
                </a:tc>
                <a:tc>
                  <a:txBody>
                    <a:bodyPr/>
                    <a:lstStyle/>
                    <a:p>
                      <a:r>
                        <a:rPr lang="en-GB" dirty="0"/>
                        <a:t>5</a:t>
                      </a:r>
                    </a:p>
                  </a:txBody>
                  <a:tcPr/>
                </a:tc>
                <a:tc>
                  <a:txBody>
                    <a:bodyPr/>
                    <a:lstStyle/>
                    <a:p>
                      <a:r>
                        <a:rPr lang="en-GB" dirty="0"/>
                        <a:t>Expert </a:t>
                      </a:r>
                      <a:r>
                        <a:rPr lang="en-GB" dirty="0" err="1"/>
                        <a:t>konsensus</a:t>
                      </a:r>
                      <a:endParaRPr lang="en-GB" dirty="0"/>
                    </a:p>
                  </a:txBody>
                  <a:tcPr/>
                </a:tc>
                <a:extLst>
                  <a:ext uri="{0D108BD9-81ED-4DB2-BD59-A6C34878D82A}">
                    <a16:rowId xmlns:a16="http://schemas.microsoft.com/office/drawing/2014/main" val="2811526777"/>
                  </a:ext>
                </a:extLst>
              </a:tr>
            </a:tbl>
          </a:graphicData>
        </a:graphic>
      </p:graphicFrame>
    </p:spTree>
    <p:extLst>
      <p:ext uri="{BB962C8B-B14F-4D97-AF65-F5344CB8AC3E}">
        <p14:creationId xmlns:p14="http://schemas.microsoft.com/office/powerpoint/2010/main" val="408268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9E659-E4B9-E870-6225-10813DD1E312}"/>
              </a:ext>
            </a:extLst>
          </p:cNvPr>
          <p:cNvSpPr>
            <a:spLocks noGrp="1"/>
          </p:cNvSpPr>
          <p:nvPr>
            <p:ph type="title"/>
          </p:nvPr>
        </p:nvSpPr>
        <p:spPr/>
        <p:txBody>
          <a:bodyPr/>
          <a:lstStyle/>
          <a:p>
            <a:r>
              <a:rPr lang="da-DK" dirty="0"/>
              <a:t>Forfattergruppe</a:t>
            </a:r>
          </a:p>
        </p:txBody>
      </p:sp>
      <p:sp>
        <p:nvSpPr>
          <p:cNvPr id="3" name="Pladsholder til indhold 2">
            <a:extLst>
              <a:ext uri="{FF2B5EF4-FFF2-40B4-BE49-F238E27FC236}">
                <a16:creationId xmlns:a16="http://schemas.microsoft.com/office/drawing/2014/main" id="{ACD7EBF4-8ACC-D87A-0AD1-FF95E51A6123}"/>
              </a:ext>
            </a:extLst>
          </p:cNvPr>
          <p:cNvSpPr>
            <a:spLocks noGrp="1"/>
          </p:cNvSpPr>
          <p:nvPr>
            <p:ph idx="1"/>
          </p:nvPr>
        </p:nvSpPr>
        <p:spPr/>
        <p:txBody>
          <a:bodyPr/>
          <a:lstStyle/>
          <a:p>
            <a:pPr marL="342900" lvl="0" indent="-342900">
              <a:lnSpc>
                <a:spcPct val="115000"/>
              </a:lnSpc>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Tine Houmann, Børne- og ungdomspsykiatri, Overlæge, Region Hovedstaden Psykiatri</a:t>
            </a:r>
          </a:p>
          <a:p>
            <a:pPr marL="342900" lvl="0" indent="-342900">
              <a:lnSpc>
                <a:spcPct val="115000"/>
              </a:lnSpc>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Shelagh Powell, Børne og ungdomspsykiatri, Overlæge, Børne- og Ungdomspsykiatrisk Afdeling Aarhus Universitetshospital</a:t>
            </a:r>
          </a:p>
          <a:p>
            <a:pPr marL="342900" lvl="0" indent="-342900">
              <a:lnSpc>
                <a:spcPct val="115000"/>
              </a:lnSpc>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Erica Ydedahl-Jensen, Børne- og ungdomspsykiatri, Afdelingslæge, Region Hovedstadens Psykiatri </a:t>
            </a:r>
          </a:p>
          <a:p>
            <a:pPr marL="342900" lvl="0" indent="-342900">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Faizeh Foumashi, Børne- og ungdomspsykiatri, Specialpsykolog, Region Sjælland </a:t>
            </a:r>
          </a:p>
          <a:p>
            <a:pPr marL="342900" lvl="0" indent="-342900">
              <a:lnSpc>
                <a:spcPct val="115000"/>
              </a:lnSpc>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Søren Dalsgaard, Børne- og ungdomspsykiatri, professor, overlæge, ph.d., Region Hovedstaden Psykiatri </a:t>
            </a:r>
          </a:p>
          <a:p>
            <a:pPr marL="342900" lvl="0" indent="-342900">
              <a:lnSpc>
                <a:spcPct val="115000"/>
              </a:lnSpc>
              <a:spcBef>
                <a:spcPts val="600"/>
              </a:spcBef>
              <a:spcAft>
                <a:spcPts val="600"/>
              </a:spcAft>
              <a:buFont typeface="Symbol" panose="05050102010706020507" pitchFamily="18" charset="2"/>
              <a:buChar char=""/>
            </a:pPr>
            <a:r>
              <a:rPr lang="da-DK" sz="1800" dirty="0">
                <a:effectLst/>
                <a:latin typeface="Arial Narrow" panose="020B0606020202030204" pitchFamily="34" charset="0"/>
                <a:ea typeface="Palatino Linotype" panose="02040502050505030304" pitchFamily="18" charset="0"/>
                <a:cs typeface="Palatino Linotype" panose="02040502050505030304" pitchFamily="18" charset="0"/>
              </a:rPr>
              <a:t>Trish Nymark, Patientforeningsrepræsentant, ADHD-foreningen</a:t>
            </a:r>
          </a:p>
          <a:p>
            <a:r>
              <a:rPr lang="da-DK" sz="1800" dirty="0">
                <a:effectLst/>
                <a:latin typeface="Arial Narrow" panose="020B0606020202030204" pitchFamily="34" charset="0"/>
                <a:ea typeface="Times New Roman" panose="02020603050405020304" pitchFamily="18" charset="0"/>
                <a:cs typeface="Arial Narrow" panose="020B0606020202030204" pitchFamily="34" charset="0"/>
              </a:rPr>
              <a:t>Vibeke Høg Bille, praktiserende Børne- og Ungdomspsykiater med ydernummer, Region Hovedstaden</a:t>
            </a:r>
            <a:endParaRPr lang="da-DK" dirty="0"/>
          </a:p>
        </p:txBody>
      </p:sp>
    </p:spTree>
    <p:extLst>
      <p:ext uri="{BB962C8B-B14F-4D97-AF65-F5344CB8AC3E}">
        <p14:creationId xmlns:p14="http://schemas.microsoft.com/office/powerpoint/2010/main" val="228804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11ED6-400B-7C85-552D-1ABE7FB4D988}"/>
              </a:ext>
            </a:extLst>
          </p:cNvPr>
          <p:cNvSpPr>
            <a:spLocks noGrp="1"/>
          </p:cNvSpPr>
          <p:nvPr>
            <p:ph type="title"/>
          </p:nvPr>
        </p:nvSpPr>
        <p:spPr/>
        <p:txBody>
          <a:bodyPr/>
          <a:lstStyle/>
          <a:p>
            <a:r>
              <a:rPr lang="en-GB" dirty="0" err="1"/>
              <a:t>Anbefalinger</a:t>
            </a:r>
            <a:r>
              <a:rPr lang="en-GB" dirty="0"/>
              <a:t> </a:t>
            </a:r>
            <a:r>
              <a:rPr lang="en-GB" dirty="0" err="1"/>
              <a:t>generelt</a:t>
            </a:r>
            <a:endParaRPr lang="en-GB" dirty="0"/>
          </a:p>
        </p:txBody>
      </p:sp>
      <p:sp>
        <p:nvSpPr>
          <p:cNvPr id="3" name="Pladsholder til indhold 2">
            <a:extLst>
              <a:ext uri="{FF2B5EF4-FFF2-40B4-BE49-F238E27FC236}">
                <a16:creationId xmlns:a16="http://schemas.microsoft.com/office/drawing/2014/main" id="{2B759502-584E-2142-3A0B-DAC168D1AAD0}"/>
              </a:ext>
            </a:extLst>
          </p:cNvPr>
          <p:cNvSpPr>
            <a:spLocks noGrp="1"/>
          </p:cNvSpPr>
          <p:nvPr>
            <p:ph idx="1"/>
          </p:nvPr>
        </p:nvSpPr>
        <p:spPr/>
        <p:txBody>
          <a:bodyPr/>
          <a:lstStyle/>
          <a:p>
            <a:r>
              <a:rPr lang="da-DK" sz="1800" b="1" dirty="0">
                <a:effectLst/>
                <a:latin typeface="Palatino Linotype" panose="02040502050505030304" pitchFamily="18" charset="0"/>
                <a:ea typeface="Times New Roman" panose="02020603050405020304" pitchFamily="18" charset="0"/>
                <a:cs typeface="Times New Roman" panose="02020603050405020304" pitchFamily="18" charset="0"/>
              </a:rPr>
              <a:t>De diagnostiske kriterier i ICD-10, F90.0-F90.9 samt F98.8C anvendes til diagnostik af børn og     unge. </a:t>
            </a:r>
          </a:p>
          <a:p>
            <a:r>
              <a:rPr lang="da-DK" sz="1800" b="1" dirty="0">
                <a:effectLst/>
                <a:latin typeface="Palatino Linotype" panose="02040502050505030304" pitchFamily="18" charset="0"/>
                <a:ea typeface="Times New Roman" panose="02020603050405020304" pitchFamily="18" charset="0"/>
                <a:cs typeface="Times New Roman" panose="02020603050405020304" pitchFamily="18" charset="0"/>
              </a:rPr>
              <a:t>Det anbefales at man ved tvivl om diagnosekriterierne er opfyldt hos en given patient, gennemgår symptomerne ud fra ICD-11 kriterierne, og vurderer om patienten opfylder disse. Hvis dette er tilfældet, kan diagnosen stilles efter ICD-11 kriterier, men kodes i henhold til ICD-10 (se bilag 2 med ICD-11 kriterier for ADHD) (D) </a:t>
            </a:r>
          </a:p>
          <a:p>
            <a:pPr marL="0" indent="0">
              <a:buNone/>
            </a:pPr>
            <a:endParaRPr lang="da-DK" sz="1800" dirty="0">
              <a:effectLst/>
              <a:latin typeface="Arial Narrow" panose="020B0606020202030204" pitchFamily="34" charset="0"/>
              <a:ea typeface="Arial Narrow" panose="020B0606020202030204" pitchFamily="34" charset="0"/>
              <a:cs typeface="Arial Narrow" panose="020B0606020202030204" pitchFamily="34" charset="0"/>
            </a:endParaRPr>
          </a:p>
          <a:p>
            <a:pPr marL="0" indent="0">
              <a:buNone/>
            </a:pPr>
            <a:r>
              <a:rPr lang="da-DK" sz="1800" dirty="0">
                <a:effectLst/>
                <a:latin typeface="Arial Narrow" panose="020B0606020202030204" pitchFamily="34" charset="0"/>
                <a:ea typeface="Arial Narrow" panose="020B0606020202030204" pitchFamily="34" charset="0"/>
                <a:cs typeface="Arial Narrow" panose="020B0606020202030204" pitchFamily="34" charset="0"/>
              </a:rPr>
              <a:t>Mange patienter og deres pårørende vil foretrække en tidssvarende klassifikation. For eksempel kan det være en ulempe for større børn/unge patienter at aldersgrænsen for symptom debut er 7 år i ICD-10, hvorimod den er ændret til før 12-årsalderen i ICD-11. Ligeledes er kravet i ICD-10, om at symptomer skal ses BÅDE i skole, hjem og ved den kliniske undersøgelse, i ICD-11 ændret til at symptomerne skal ses på tværs af adskillige domæner, men at symptomernes udtryk kan variere som følge af forskel i struktur og krav i de forskellige kontekster.</a:t>
            </a:r>
          </a:p>
          <a:p>
            <a:endParaRPr lang="en-GB" dirty="0"/>
          </a:p>
        </p:txBody>
      </p:sp>
    </p:spTree>
    <p:extLst>
      <p:ext uri="{BB962C8B-B14F-4D97-AF65-F5344CB8AC3E}">
        <p14:creationId xmlns:p14="http://schemas.microsoft.com/office/powerpoint/2010/main" val="2872285671"/>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2024-dmpg-skabelon-v.2</Template>
  <TotalTime>292</TotalTime>
  <Words>1102</Words>
  <Application>Microsoft Office PowerPoint</Application>
  <PresentationFormat>Widescreen</PresentationFormat>
  <Paragraphs>110</Paragraphs>
  <Slides>17</Slides>
  <Notes>3</Notes>
  <HiddenSlides>1</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17</vt:i4>
      </vt:variant>
    </vt:vector>
  </HeadingPairs>
  <TitlesOfParts>
    <vt:vector size="23" baseType="lpstr">
      <vt:lpstr>Arial</vt:lpstr>
      <vt:lpstr>Arial Narrow</vt:lpstr>
      <vt:lpstr>Calibri</vt:lpstr>
      <vt:lpstr>Palatino Linotype</vt:lpstr>
      <vt:lpstr>Symbol</vt:lpstr>
      <vt:lpstr>Office-tema</vt:lpstr>
      <vt:lpstr>Udredning af ADHD hos børn og unge i hospitalsregi og speciallægepraksis </vt:lpstr>
      <vt:lpstr>PowerPoint-præsentation</vt:lpstr>
      <vt:lpstr>PowerPoint-præsentation</vt:lpstr>
      <vt:lpstr>PowerPoint-præsentation</vt:lpstr>
      <vt:lpstr>Metode - litteratursøgning </vt:lpstr>
      <vt:lpstr>Metode - Formulering af anbefalinger</vt:lpstr>
      <vt:lpstr>Evidensniveauer og styrkegraderinger af anbefalinger, baseret på Oxford 2009</vt:lpstr>
      <vt:lpstr>Forfattergruppe</vt:lpstr>
      <vt:lpstr>Anbefalinger generelt</vt:lpstr>
      <vt:lpstr>Anbefalinger – anamnese og psykopatologi</vt:lpstr>
      <vt:lpstr>Anbefalinger – somatisk</vt:lpstr>
      <vt:lpstr>Anbefalinger -  funktion i institution/skole</vt:lpstr>
      <vt:lpstr>Anbefalinger – rating af symptomer</vt:lpstr>
      <vt:lpstr>Anbefalinger – kognitivt niveau og funktions niveau</vt:lpstr>
      <vt:lpstr>Anbefalinger – supplerende undersøgelser</vt:lpstr>
      <vt:lpstr>Spørgsmål og diskussion</vt:lpstr>
      <vt:lpstr>Primære farver</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Bodil Houmann</dc:creator>
  <cp:lastModifiedBy>Tine Bodil Houmann</cp:lastModifiedBy>
  <cp:revision>2</cp:revision>
  <cp:lastPrinted>2024-04-25T09:27:19Z</cp:lastPrinted>
  <dcterms:created xsi:type="dcterms:W3CDTF">2025-02-05T12:20:11Z</dcterms:created>
  <dcterms:modified xsi:type="dcterms:W3CDTF">2025-04-28T13:38:31Z</dcterms:modified>
  <cp:contentStatus/>
</cp:coreProperties>
</file>